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49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Default Extension="rels" ContentType="application/vnd.openxmlformats-package.relationships+xml"/>
  <Default Extension="xml" ContentType="application/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tags/tag47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54.xml" ContentType="application/vnd.openxmlformats-officedocument.presentationml.tags+xml"/>
  <Override PartName="/ppt/tags/tag63.xml" ContentType="application/vnd.openxmlformats-officedocument.presentationml.tags+xml"/>
  <Override PartName="/ppt/tags/tag65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ppt/tags/tag66.xml" ContentType="application/vnd.openxmlformats-officedocument.presentationml.tags+xml"/>
  <Override PartName="/docProps/app.xml" ContentType="application/vnd.openxmlformats-officedocument.extended-properties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7D4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-498" y="-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Слайд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6" name="Заполнитель даты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17" name="Заполнитель колонтитула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Заполнитель номера слайда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полнитель содержимого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е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7" name="Текстовый заполнитель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Содержимое в двух колон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Редактировать текст</a:t>
            </a:r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овый заполнитель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Редактировать текст</a:t>
            </a:r>
            <a:endParaRPr lang="ru-RU"/>
          </a:p>
        </p:txBody>
      </p:sp>
      <p:sp>
        <p:nvSpPr>
          <p:cNvPr id="6" name="Заполнитель содержимого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полнитель даты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8" name="Заполнитель колонтитула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полнитель номера слайда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3" name="Заполнитель колонтитула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изображения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ru-RU"/>
          </a:p>
        </p:txBody>
      </p:sp>
      <p:sp>
        <p:nvSpPr>
          <p:cNvPr id="4" name="Текстовый заполнитель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  <a:endParaRPr lang="ru-RU"/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ru-RU" smtClean="0"/>
              <a:pPr/>
              <a:t>08.07.2026</a:t>
            </a:fld>
            <a:endParaRPr lang="ru-RU" dirty="0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3" name="Заполнитель вертикального текста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-заполнитель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ru-RU" smtClean="0"/>
              <a:pPr/>
              <a:t>‹#›</a:t>
            </a:fld>
            <a:endParaRPr lang="ru-RU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87985" y="448310"/>
            <a:ext cx="5387340" cy="1784985"/>
          </a:xfrm>
          <a:noFill/>
        </p:spPr>
        <p:txBody>
          <a:bodyPr wrap="square" rtlCol="0" anchor="t">
            <a:spAutoFit/>
          </a:bodyPr>
          <a:lstStyle/>
          <a:p>
            <a:pPr lvl="0" indent="457200">
              <a:lnSpc>
                <a:spcPct val="100000"/>
              </a:lnSpc>
              <a:buClrTx/>
              <a:buSzTx/>
              <a:buFontTx/>
            </a:pPr>
            <a:r>
              <a:rPr lang="uk-UA" altLang="en-US" sz="2200" b="1" spc="0" dirty="0">
                <a:solidFill>
                  <a:schemeClr val="tx1"/>
                </a:solidFill>
                <a:sym typeface="+mn-ea"/>
              </a:rPr>
              <a:t>Дія державної програми «Національний </a:t>
            </a:r>
            <a:r>
              <a:rPr lang="uk-UA" altLang="en-US" sz="2200" b="1" spc="0" dirty="0" err="1">
                <a:solidFill>
                  <a:schemeClr val="tx1"/>
                </a:solidFill>
                <a:sym typeface="+mn-ea"/>
              </a:rPr>
              <a:t>кешбек</a:t>
            </a:r>
            <a:r>
              <a:rPr lang="uk-UA" altLang="en-US" sz="2200" b="1" spc="0" dirty="0">
                <a:solidFill>
                  <a:schemeClr val="tx1"/>
                </a:solidFill>
                <a:sym typeface="+mn-ea"/>
              </a:rPr>
              <a:t>» продовжено до 30 квітня 2028 року (постанова Кабінету Міністрів України від 29 квітня 2026 р. № 559)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518159" y="2905125"/>
            <a:ext cx="5391573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ctr">
              <a:buClrTx/>
              <a:buSzTx/>
              <a:buFontTx/>
            </a:pPr>
            <a:r>
              <a:rPr lang="uk-UA" altLang="en-US" sz="2200" dirty="0">
                <a:sym typeface="+mn-ea"/>
              </a:rPr>
              <a:t>Програма «Національний </a:t>
            </a:r>
            <a:r>
              <a:rPr lang="uk-UA" altLang="en-US" sz="2200" dirty="0" err="1">
                <a:sym typeface="+mn-ea"/>
              </a:rPr>
              <a:t>кешбек</a:t>
            </a:r>
            <a:r>
              <a:rPr lang="uk-UA" altLang="en-US" sz="2200" dirty="0">
                <a:sym typeface="+mn-ea"/>
              </a:rPr>
              <a:t>» - це експериментального проєкт щодо стимулювання розвитку виробництва українських товарів та послуг шляхом надання державної грошової компенсації покупцям товарів та послуг українського виробництва в рамках Всеукраїнської економічної платформи «Зроблено в Україні».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684520" cy="685863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5963920" y="399415"/>
            <a:ext cx="5957147" cy="3476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 fontAlgn="auto"/>
            <a:r>
              <a:rPr lang="uk-UA" altLang="en-US" sz="2000" dirty="0"/>
              <a:t>К</a:t>
            </a:r>
            <a:r>
              <a:rPr lang="en-US" altLang="en-US" sz="2000" dirty="0" err="1"/>
              <a:t>ешбек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українського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виробництва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нараховується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фіксованою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ставкою</a:t>
            </a:r>
            <a:r>
              <a:rPr lang="en-US" altLang="en-US" sz="2000" dirty="0"/>
              <a:t>, а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диференційованим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принципом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залежно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від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категорії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товару</a:t>
            </a:r>
            <a:r>
              <a:rPr lang="uk-UA" altLang="en-US" sz="2000" dirty="0"/>
              <a:t>:</a:t>
            </a:r>
            <a:r>
              <a:rPr lang="en-US" altLang="en-US" sz="2000" dirty="0"/>
              <a:t> </a:t>
            </a:r>
          </a:p>
          <a:p>
            <a:pPr indent="457200" algn="just" fontAlgn="auto"/>
            <a:r>
              <a:rPr lang="uk-UA" altLang="en-US" sz="2000" dirty="0"/>
              <a:t>- </a:t>
            </a:r>
            <a:r>
              <a:rPr lang="en-US" altLang="en-US" sz="2000" dirty="0"/>
              <a:t>15% </a:t>
            </a:r>
            <a:r>
              <a:rPr lang="en-US" altLang="en-US" sz="2000" dirty="0" err="1"/>
              <a:t>нараховуватимуть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купівлю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непродовольчих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товарів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українського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виробництва</a:t>
            </a:r>
            <a:r>
              <a:rPr lang="en-US" altLang="en-US" sz="2000" dirty="0"/>
              <a:t>, а </a:t>
            </a:r>
            <a:r>
              <a:rPr lang="en-US" altLang="en-US" sz="2000" dirty="0" err="1"/>
              <a:t>також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сирів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твердих</a:t>
            </a:r>
            <a:r>
              <a:rPr lang="en-US" altLang="en-US" sz="2000" dirty="0"/>
              <a:t> і </a:t>
            </a:r>
            <a:r>
              <a:rPr lang="en-US" altLang="en-US" sz="2000" dirty="0" err="1"/>
              <a:t>м’яких</a:t>
            </a:r>
            <a:r>
              <a:rPr lang="en-US" altLang="en-US" sz="2000" dirty="0"/>
              <a:t>) і </a:t>
            </a:r>
            <a:r>
              <a:rPr lang="en-US" altLang="en-US" sz="2000" dirty="0" err="1"/>
              <a:t>деяких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видів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бакалії</a:t>
            </a:r>
            <a:r>
              <a:rPr lang="en-US" altLang="en-US" sz="2000" dirty="0"/>
              <a:t>.</a:t>
            </a:r>
          </a:p>
          <a:p>
            <a:pPr indent="457200" algn="just" fontAlgn="auto"/>
            <a:r>
              <a:rPr lang="uk-UA" altLang="en-US" sz="2000" dirty="0"/>
              <a:t>- </a:t>
            </a:r>
            <a:r>
              <a:rPr lang="en-US" altLang="en-US" sz="2000" dirty="0"/>
              <a:t>5% — </a:t>
            </a:r>
            <a:r>
              <a:rPr lang="en-US" altLang="en-US" sz="2000" dirty="0" err="1"/>
              <a:t>за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більшість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продуктів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харчування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окрім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вказаних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вище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підакцизних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товарів</a:t>
            </a:r>
            <a:r>
              <a:rPr lang="en-US" altLang="en-US" sz="2000" dirty="0"/>
              <a:t>), а </a:t>
            </a:r>
            <a:r>
              <a:rPr lang="en-US" altLang="en-US" sz="2000" dirty="0" err="1"/>
              <a:t>також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товари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аптечні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для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саду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городу</a:t>
            </a:r>
            <a:r>
              <a:rPr lang="en-US" altLang="en-US" sz="2000" dirty="0"/>
              <a:t>.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143625" y="4537075"/>
            <a:ext cx="542734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ctr">
              <a:buClrTx/>
              <a:buSzTx/>
              <a:buFontTx/>
            </a:pPr>
            <a:r>
              <a:rPr lang="uk-UA" altLang="en-US" sz="2000" dirty="0">
                <a:sym typeface="+mn-ea"/>
              </a:rPr>
              <a:t>Програма спрямована на підтримку українського виробника насамперед у тих категоріях, де в споживчому кошику переважає імпорт і є потенціал для його заміщення українською продукцією.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99085" y="227965"/>
            <a:ext cx="11536680" cy="972820"/>
          </a:xfrm>
        </p:spPr>
        <p:txBody>
          <a:bodyPr>
            <a:noAutofit/>
          </a:bodyPr>
          <a:lstStyle/>
          <a:p>
            <a:pPr algn="ctr"/>
            <a:r>
              <a:rPr lang="en-US" altLang="en-US" sz="3200" b="1" spc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Як виробнику приєднатися до програми «Національний кешбек»?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72745" y="1400810"/>
            <a:ext cx="549084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 fontAlgn="auto"/>
            <a:r>
              <a:rPr lang="en-US" altLang="en-US" sz="2000" dirty="0" err="1"/>
              <a:t>Зареєструйтесь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на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Порталі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Дія</a:t>
            </a:r>
            <a:r>
              <a:rPr lang="en-US" altLang="en-US" sz="2000" dirty="0"/>
              <a:t>. </a:t>
            </a:r>
            <a:r>
              <a:rPr lang="en-US" altLang="en-US" sz="2000" dirty="0" err="1"/>
              <a:t>Будь-який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виробник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споживчих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товарів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виробничі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потужності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якого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розташовані</a:t>
            </a:r>
            <a:r>
              <a:rPr lang="en-US" altLang="en-US" sz="2000" dirty="0"/>
              <a:t> в </a:t>
            </a:r>
            <a:r>
              <a:rPr lang="en-US" altLang="en-US" sz="2000" dirty="0" err="1"/>
              <a:t>Україні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може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долучитись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до</a:t>
            </a:r>
            <a:r>
              <a:rPr lang="en-US" altLang="en-US" sz="2000" dirty="0"/>
              <a:t> </a:t>
            </a:r>
            <a:r>
              <a:rPr lang="en-US" altLang="en-US" sz="2000" dirty="0" err="1"/>
              <a:t>програми</a:t>
            </a:r>
            <a:r>
              <a:rPr lang="uk-UA" altLang="en-US" sz="2000" dirty="0"/>
              <a:t> (</a:t>
            </a:r>
            <a:r>
              <a:rPr lang="en-US" altLang="ru-RU" sz="2000" dirty="0"/>
              <a:t>https://diia.gov.ua/services/perelik-virobnikiv-ta-tovariv-ukrayinskogo-virobnictva</a:t>
            </a:r>
            <a:r>
              <a:rPr lang="uk-UA" altLang="en-US" sz="2000" dirty="0"/>
              <a:t>)</a:t>
            </a:r>
            <a:r>
              <a:rPr lang="en-US" altLang="en-US" sz="2000" dirty="0"/>
              <a:t>.</a:t>
            </a:r>
          </a:p>
          <a:p>
            <a:pPr indent="457200" algn="just" fontAlgn="auto"/>
            <a:endParaRPr lang="en-US" altLang="en-US" sz="2000" dirty="0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372745" y="3551555"/>
            <a:ext cx="549084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Подайте заяву про включення до Переліку українських виробників і підтвердьте її електронним підписом (КЕП)</a:t>
            </a:r>
            <a:r>
              <a:rPr lang="uk-UA" altLang="en-US" sz="2000">
                <a:sym typeface="+mn-ea"/>
              </a:rPr>
              <a:t> вашого підприємства</a:t>
            </a:r>
            <a:r>
              <a:rPr lang="en-US" altLang="en-US" sz="2000">
                <a:sym typeface="+mn-ea"/>
              </a:rPr>
              <a:t>.</a:t>
            </a:r>
          </a:p>
          <a:p>
            <a:pPr lvl="0" indent="457200" algn="just">
              <a:buClrTx/>
              <a:buSzTx/>
              <a:buFontTx/>
            </a:pPr>
            <a:endParaRPr lang="en-US" altLang="en-US" sz="2000">
              <a:sym typeface="+mn-ea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496570" y="5187950"/>
            <a:ext cx="1133919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Подайте заяву про внесення вашої продукції до Переліку українських товарів та підтвердьте її за допомогою КЕП. В програмі можуть бути зареєстровані споживчі товари, крім підакцизних (напр., алкоголь, пальне, тютюн та ін., за винятком виноградних та плодово-ягідних вин, а також медових напоїв).</a:t>
            </a:r>
          </a:p>
        </p:txBody>
      </p:sp>
      <p:pic>
        <p:nvPicPr>
          <p:cNvPr id="11" name="Рисунок 2"/>
          <p:cNvPicPr/>
          <p:nvPr/>
        </p:nvPicPr>
        <p:blipFill rotWithShape="1">
          <a:blip r:embed="rId4" cstate="print"/>
          <a:srcRect l="6380" t="3596" r="6629" b="6769"/>
          <a:stretch>
            <a:fillRect/>
          </a:stretch>
        </p:blipFill>
        <p:spPr bwMode="auto">
          <a:xfrm>
            <a:off x="6095365" y="1331595"/>
            <a:ext cx="6096635" cy="3725545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00405" y="515620"/>
            <a:ext cx="10968990" cy="930910"/>
          </a:xfrm>
        </p:spPr>
        <p:txBody>
          <a:bodyPr vert="horz" lIns="90000" tIns="46800" rIns="90000" bIns="46800" rtlCol="0" anchor="ctr" anchorCtr="0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en-US" sz="3200" b="1" spc="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Як додати товари зареєстрованих міжнародних торговельних марок (МТМ) до програми?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68325" y="1787525"/>
            <a:ext cx="1110043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Авторизуйтеся на Порталі Дія та подайте заяву про включення  до переліку українських виробників та продавців товарів українського виробництва (https://diia.gov.ua/services/perelik-virobnikiv-ta-tovariv-ukrayinskogo-virobnictva).</a:t>
            </a:r>
          </a:p>
          <a:p>
            <a:pPr lvl="0" indent="457200" algn="just">
              <a:buClrTx/>
              <a:buSzTx/>
              <a:buFontTx/>
            </a:pPr>
            <a:endParaRPr lang="en-US" altLang="en-US" sz="2000">
              <a:sym typeface="+mn-ea"/>
            </a:endParaRP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Заповніть необхідні дані про кожен товар та завантажте: </a:t>
            </a: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– документи, що підтверджують право використання торгових марок </a:t>
            </a: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– файли сертифікатів відповідності системи управління якістю у виробництві вимогам ДСТУ ISO 9001:2015 або ДСТУ EN ISO 9001:2018 (EN ISO 9001:2015, IDT; ISO 9001:2015, IDT), із зазначенням адреси виробничих потужностей на території України, що добровільно надається українським виробником або власником торговельної марки.</a:t>
            </a:r>
          </a:p>
          <a:p>
            <a:pPr lvl="0" indent="457200" algn="just">
              <a:buClrTx/>
              <a:buSzTx/>
              <a:buFontTx/>
            </a:pPr>
            <a:endParaRPr lang="en-US" altLang="en-US" sz="2000">
              <a:sym typeface="+mn-ea"/>
            </a:endParaRPr>
          </a:p>
          <a:p>
            <a:pPr lvl="0" indent="457200" algn="just">
              <a:buClrTx/>
              <a:buSzTx/>
              <a:buFontTx/>
            </a:pPr>
            <a:r>
              <a:rPr lang="en-US" altLang="en-US" sz="2000">
                <a:sym typeface="+mn-ea"/>
              </a:rPr>
              <a:t>Перевірте внесені дані та підпишіть заяву електронним підписом фізичної особи - підприємця, керівника юридичної особи, що базується на кваліфікованому сертифікаті електронного підпису.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396</Words>
  <Application>Microsoft Office PowerPoint</Application>
  <PresentationFormat>Произвольный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WPS</vt:lpstr>
      <vt:lpstr>Слайд 1</vt:lpstr>
      <vt:lpstr>Слайд 2</vt:lpstr>
      <vt:lpstr>Як виробнику приєднатися до програми «Національний кешбек»?</vt:lpstr>
      <vt:lpstr>Як додати товари зареєстрованих міжнародних торговельних марок (МТМ) до програми?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Пустая презентация</dc:title>
  <dc:creator/>
  <cp:lastModifiedBy>Пользователь Windows</cp:lastModifiedBy>
  <cp:revision>7</cp:revision>
  <dcterms:created xsi:type="dcterms:W3CDTF">2026-07-08T11:00:47Z</dcterms:created>
  <dcterms:modified xsi:type="dcterms:W3CDTF">2026-07-08T11:42:24Z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1049-12.1.0.26880</vt:lpwstr>
  </property>
  <property fmtid="{D5CDD505-2E9C-101B-9397-08002B2CF9AE}" pid="3" name="ICV">
    <vt:lpwstr>052B465C3225454BA3CE6AED77904F63_12</vt:lpwstr>
  </property>
</Properties>
</file>