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86" r:id="rId2"/>
    <p:sldId id="287" r:id="rId3"/>
    <p:sldId id="282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FA82B-0710-4FBD-B8E7-5DF73EF14428}" type="datetimeFigureOut">
              <a:rPr lang="uk-UA" smtClean="0"/>
              <a:pPr/>
              <a:t>03.04.2026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553BA-F01D-48EF-8793-7988EE6F5B1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553BA-F01D-48EF-8793-7988EE6F5B11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Увага! Нагадування про можливість подати декларацію про відмову від іноземного громадянства та визнання себе  лише громадянином Україн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8352928" cy="63367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2293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67379" y="260648"/>
            <a:ext cx="7776621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ІНФОРМУЄ</a:t>
            </a:r>
            <a:b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Управління Державної міграційної служби України в Хмельницькій області</a:t>
            </a:r>
            <a:b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200" b="1" i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47256" y="6488668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D47F446-3687-CD0F-4146-05485A40783A}"/>
              </a:ext>
            </a:extLst>
          </p:cNvPr>
          <p:cNvSpPr txBox="1"/>
          <p:nvPr/>
        </p:nvSpPr>
        <p:spPr>
          <a:xfrm>
            <a:off x="251520" y="1268760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60648"/>
            <a:ext cx="864096" cy="878379"/>
          </a:xfrm>
          <a:prstGeom prst="rect">
            <a:avLst/>
          </a:prstGeom>
        </p:spPr>
      </p:pic>
      <p:pic>
        <p:nvPicPr>
          <p:cNvPr id="10" name="Picture 2" descr="Особливості роботи Lavina Mall у березні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420888"/>
            <a:ext cx="2592288" cy="194421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347864" y="2420888"/>
            <a:ext cx="5256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b="1" dirty="0" smtClean="0">
                <a:solidFill>
                  <a:prstClr val="white"/>
                </a:solidFill>
              </a:rPr>
              <a:t>Увага! Нагадування про можливість подати декларацію про відмову від іноземного громадянства та визнання себе лише громадянином України</a:t>
            </a:r>
            <a:endParaRPr lang="uk-UA" sz="2400" b="1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96752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bg1"/>
                </a:solidFill>
              </a:rPr>
              <a:t>До 16 липня 2026 року подати декларацію про відмову від іноземного громадянства та визнання себе лише громадянином України</a:t>
            </a:r>
            <a:r>
              <a:rPr lang="uk-UA" dirty="0" smtClean="0">
                <a:solidFill>
                  <a:schemeClr val="bg1"/>
                </a:solidFill>
              </a:rPr>
              <a:t> </a:t>
            </a:r>
            <a:r>
              <a:rPr lang="uk-UA" b="1" dirty="0" smtClean="0">
                <a:solidFill>
                  <a:schemeClr val="bg1"/>
                </a:solidFill>
              </a:rPr>
              <a:t>замість виконання зобов’язання припинити іноземне громадянства</a:t>
            </a:r>
            <a:r>
              <a:rPr lang="uk-UA" dirty="0" smtClean="0">
                <a:solidFill>
                  <a:schemeClr val="bg1"/>
                </a:solidFill>
              </a:rPr>
              <a:t> </a:t>
            </a:r>
            <a:r>
              <a:rPr lang="uk-UA" b="1" dirty="0" smtClean="0">
                <a:solidFill>
                  <a:schemeClr val="bg1"/>
                </a:solidFill>
              </a:rPr>
              <a:t>можуть іноземці,</a:t>
            </a:r>
            <a:r>
              <a:rPr lang="uk-UA" dirty="0" smtClean="0">
                <a:solidFill>
                  <a:schemeClr val="bg1"/>
                </a:solidFill>
              </a:rPr>
              <a:t> </a:t>
            </a:r>
            <a:r>
              <a:rPr lang="uk-UA" b="1" dirty="0" smtClean="0">
                <a:solidFill>
                  <a:schemeClr val="bg1"/>
                </a:solidFill>
              </a:rPr>
              <a:t>які</a:t>
            </a:r>
            <a:r>
              <a:rPr lang="uk-UA" dirty="0" smtClean="0">
                <a:solidFill>
                  <a:schemeClr val="bg1"/>
                </a:solidFill>
              </a:rPr>
              <a:t> </a:t>
            </a:r>
            <a:r>
              <a:rPr lang="uk-UA" b="1" dirty="0" smtClean="0">
                <a:solidFill>
                  <a:schemeClr val="bg1"/>
                </a:solidFill>
              </a:rPr>
              <a:t>в період з 1 січня 2018 року набули громадянство України або стосовно яких здійснюється провадження за заявою про набуття громадянства України із числа таких осіб:</a:t>
            </a:r>
            <a:endParaRPr lang="uk-UA" dirty="0" smtClean="0">
              <a:solidFill>
                <a:schemeClr val="bg1"/>
              </a:solidFill>
            </a:endParaRP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 </a:t>
            </a:r>
            <a:r>
              <a:rPr lang="uk-UA" dirty="0" smtClean="0">
                <a:solidFill>
                  <a:schemeClr val="bg1"/>
                </a:solidFill>
              </a:rPr>
              <a:t>1) які в установленому законодавством України порядку проходять військову службу за контрактом, </a:t>
            </a:r>
            <a:r>
              <a:rPr lang="uk-UA" b="1" dirty="0" smtClean="0">
                <a:solidFill>
                  <a:schemeClr val="bg1"/>
                </a:solidFill>
              </a:rPr>
              <a:t>у тому числі нагороджені державною нагородою України,</a:t>
            </a:r>
            <a:r>
              <a:rPr lang="uk-UA" dirty="0" smtClean="0">
                <a:solidFill>
                  <a:schemeClr val="bg1"/>
                </a:solidFill>
              </a:rPr>
              <a:t> або в установленому законодавством України порядку проходили військову службу за контрактом у: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Збройних Силах України,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Державній спеціальній службі транспорту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Національній гвардії України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контракт якої припинено (розірвано), та звільнена з військової служби з підстав, передбачених підпунктами "а", "б", "в" пунктів 1, 2, підпунктами "а", "б" пункту 3 частини п’ятої статті 26 Закону України "Про військовий обов’язок і військову службу",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є дитиною або другим із подружжя таких осіб, або одним із батьків подружжя, або дитиною одного з подружжя;</a:t>
            </a:r>
            <a:endParaRPr lang="uk-UA" dirty="0" smtClean="0">
              <a:solidFill>
                <a:schemeClr val="bg1"/>
              </a:solidFill>
            </a:endParaRPr>
          </a:p>
          <a:p>
            <a:endParaRPr lang="uk-UA" dirty="0" smtClean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7837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07704" y="188640"/>
            <a:ext cx="5760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Arial Black" pitchFamily="34" charset="0"/>
              </a:rPr>
              <a:t>    Подання Декларації про відмову від іноземного громадянства та визнання себе лише громадянином України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783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07704" y="188640"/>
            <a:ext cx="5760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Arial Black" pitchFamily="34" charset="0"/>
              </a:rPr>
              <a:t>    Подання Декларації про відмову від іноземного громадянства та визнання себе лише громадянином України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124744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16 липня 2026 року подати декларацію про відмову від іноземного громадянства та визнання себе лише громадянином України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замість виконання зобов’язання припинити іноземне громадянства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можуть іноземці,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період з 1 січня 2018 року набули громадянство України або стосовно яких здійснюється провадження за заявою про набуття громадянства України із числа таких осіб: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які мають визначні заслуги перед Україною або прийняття яких до громадянства України становить державний інтерес для України,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 дитиною або другим із подружжя таких осіб, або дитиною одного з подружжя;</a:t>
            </a:r>
            <a:endParaRPr lang="uk-UA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іноземці з числа осіб, зазначених у частині двадцятій статті 4 Закону України "Про правовий статус іноземців та осіб без громадянства",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 дитиною або другим із подружжя таких осіб, або одним із батьків подружжя, або дитиною одного з подружжя;</a:t>
            </a:r>
            <a:endParaRPr lang="uk-UA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4) які є громадянами держави, визнаної Верховною Радою України державою-агресором або державою-окупантом, що зазнали в країні своєї громадянської належності переслідувань через політичні мотиви, що підтверджується документом, передбаченим Законом України "Про громадянство України" у редакції, що діяла до набрання чинності цим Законом,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 дитиною або другим із подружжя таких осіб, або дитиною одного з подружжя;</a:t>
            </a:r>
            <a:endParaRPr lang="uk-UA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783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07704" y="188640"/>
            <a:ext cx="5760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Arial Black" pitchFamily="34" charset="0"/>
              </a:rPr>
              <a:t>    Подання Декларації про відмову від іноземного громадянства та визнання себе лише громадянином України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16 липня 2026 року подати декларацію про відмову від іноземного громадянства та визнання себе лише громадянином України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замість виконання зобов’язання припинити іноземне громадянства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можуть іноземці,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період з 1 січня 2018 року набули громадянство України або стосовно яких здійснюється провадження за заявою про набуття громадянства України із числа таких осіб: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5) 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 є другим із подружжя або дитиною, або одним із батьків подружжя, або дитиною одного з подружжя особи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яка в установленому законодавством України порядку проходила військову службу за контрактом у: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Збройних Силах України,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Державній спеціальній службі транспорту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Національній гвардії України</a:t>
            </a:r>
          </a:p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загинула при виконанні службових обов’язків, або особи, яка мала право на отримання посвідки на тимчасове проживання на підставі частини двадцятої статті 4 Закону України "Про правовий статус іноземців та осіб без громадянства" та загинула при виконанні службових обов’язків;</a:t>
            </a:r>
            <a:endParaRPr lang="uk-UA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solidFill>
                  <a:schemeClr val="bg1"/>
                </a:solidFill>
              </a:rPr>
              <a:t>6) </a:t>
            </a:r>
            <a:r>
              <a:rPr lang="uk-UA" sz="1600" b="1" dirty="0" smtClean="0">
                <a:solidFill>
                  <a:schemeClr val="bg1"/>
                </a:solidFill>
              </a:rPr>
              <a:t>які є другим із подружжя громадянина України</a:t>
            </a:r>
            <a:r>
              <a:rPr lang="uk-UA" sz="1600" dirty="0" smtClean="0">
                <a:solidFill>
                  <a:schemeClr val="bg1"/>
                </a:solidFill>
              </a:rPr>
              <a:t>, який в установленому законодавством України порядку проходить військову службу чи який в установленому законодавством України порядку проходив військову службу у: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Збройних Силах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інших утворених відповідно до законів України військових формуваннях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Службі безпеки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Державній службі спеціального зв’язку та захисту інформації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Національній гвардії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Державній прикордонній службі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Управлінні державної охорони України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Державній спеціальній службі транспорту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правоохоронних органах спеціального призначення</a:t>
            </a:r>
          </a:p>
          <a:p>
            <a:pPr algn="just">
              <a:buFont typeface="Arial" pitchFamily="34" charset="0"/>
              <a:buChar char="•"/>
            </a:pPr>
            <a:r>
              <a:rPr lang="uk-UA" sz="1600" dirty="0" smtClean="0">
                <a:solidFill>
                  <a:schemeClr val="bg1"/>
                </a:solidFill>
              </a:rPr>
              <a:t> розвідувальних органах України</a:t>
            </a:r>
          </a:p>
          <a:p>
            <a:pPr algn="just"/>
            <a:r>
              <a:rPr lang="uk-UA" sz="1600" dirty="0" smtClean="0">
                <a:solidFill>
                  <a:schemeClr val="bg1"/>
                </a:solidFill>
              </a:rPr>
              <a:t>та загинув (помер) при виконанні (у зв’язку з виконанням) службових обов’язків або був звільнений з військової служби з підстав, передбачених пунктами "а", "б", "в" частини другої, пунктами "а", "б", "в", "є" частини третьої, підпунктами "б", "в", "г", "е" пункту 1 та підпунктами "а", "б", "г", "д", "е" пункту 2 частини четвертої, підпунктами "а", "б", "в", "ґ", "п" пункту 2, підпунктами "а", "б", "г", "д" пункту 3 частини п’ятої, підпунктами "а", "б", "г", "і" пункту 2, підпунктами "а", "б", "г", "ґ" пункту 3 частини шостої статті 26 Закону України "Про військовий обов’язок і військову службу",</a:t>
            </a:r>
          </a:p>
          <a:p>
            <a:pPr algn="just"/>
            <a:r>
              <a:rPr lang="uk-UA" sz="1600" b="1" dirty="0" smtClean="0">
                <a:solidFill>
                  <a:schemeClr val="bg1"/>
                </a:solidFill>
              </a:rPr>
              <a:t>або є одним із батьків подружжя, або дитиною одного з подружжя осіб цих осіб.</a:t>
            </a:r>
            <a:endParaRPr lang="uk-UA" sz="16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9A2722A-19AB-65D7-C2CD-E8902037A92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7837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07704" y="188640"/>
            <a:ext cx="5760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Arial Black" pitchFamily="34" charset="0"/>
              </a:rPr>
              <a:t>    Подання Декларації про відмову від іноземного громадянства та визнання себе лише громадянином України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</TotalTime>
  <Words>131</Words>
  <Application>Microsoft Office PowerPoint</Application>
  <PresentationFormat>Экран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Начальная</vt:lpstr>
      <vt:lpstr>Слайд 1</vt:lpstr>
      <vt:lpstr>                                                                            ІНФОРМУЄ Управління Державної міграційної служби України в Хмельницькій області 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стенди територіальних</dc:title>
  <dc:creator>Iruna Zd</dc:creator>
  <cp:lastModifiedBy>Admin</cp:lastModifiedBy>
  <cp:revision>163</cp:revision>
  <dcterms:created xsi:type="dcterms:W3CDTF">2024-07-12T12:36:36Z</dcterms:created>
  <dcterms:modified xsi:type="dcterms:W3CDTF">2026-04-03T11:33:16Z</dcterms:modified>
</cp:coreProperties>
</file>