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88" r:id="rId2"/>
    <p:sldId id="268" r:id="rId3"/>
    <p:sldId id="281" r:id="rId4"/>
    <p:sldId id="289" r:id="rId5"/>
    <p:sldId id="296" r:id="rId6"/>
    <p:sldId id="292" r:id="rId7"/>
    <p:sldId id="293" r:id="rId8"/>
    <p:sldId id="29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FA82B-0710-4FBD-B8E7-5DF73EF14428}" type="datetimeFigureOut">
              <a:rPr lang="uk-UA" smtClean="0"/>
              <a:pPr/>
              <a:t>20.01.2026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4553BA-F01D-48EF-8793-7988EE6F5B11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zakon2.rada.gov.ua/laws/show/2235-14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msu.gov.ua/pro-dms/struktura-ta-kontakti/teritorialni-organi-dms.htm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2235-14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msu.gov.ua/assets/files/form/nakazMinUst715/dod_13.doc" TargetMode="External"/><Relationship Id="rId5" Type="http://schemas.openxmlformats.org/officeDocument/2006/relationships/hyperlink" Target="https://dmsu.gov.ua/assets/files/form/nakazMinUst715/dod_26.doc" TargetMode="External"/><Relationship Id="rId4" Type="http://schemas.openxmlformats.org/officeDocument/2006/relationships/hyperlink" Target="https://dmsu.gov.ua/assets/files/form/nakazMinUst715/dod_25.doc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2235-14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msu.gov.ua/assets/files/form/nakazMinUst715/dod_13.doc" TargetMode="External"/><Relationship Id="rId5" Type="http://schemas.openxmlformats.org/officeDocument/2006/relationships/hyperlink" Target="https://dmsu.gov.ua/assets/files/form/nakazMinUst715/dod_26.doc" TargetMode="External"/><Relationship Id="rId4" Type="http://schemas.openxmlformats.org/officeDocument/2006/relationships/hyperlink" Target="https://dmsu.gov.ua/assets/files/form/nakazMinUst715/dod_25.doc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2235-14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msu.gov.ua/assets/files/form/nakazMinUst715/dod_13.doc" TargetMode="External"/><Relationship Id="rId5" Type="http://schemas.openxmlformats.org/officeDocument/2006/relationships/hyperlink" Target="https://dmsu.gov.ua/assets/files/form/nakazMinUst715/dod_26.doc" TargetMode="External"/><Relationship Id="rId4" Type="http://schemas.openxmlformats.org/officeDocument/2006/relationships/hyperlink" Target="https://dmsu.gov.ua/assets/files/form/nakazMinUst715/dod_25.doc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2235-14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dmsu.gov.ua/assets/files/form/nakazMinUst715/dod_09.doc" TargetMode="External"/><Relationship Id="rId4" Type="http://schemas.openxmlformats.org/officeDocument/2006/relationships/hyperlink" Target="https://dmsu.gov.ua/assets/files/form/nakazMinUst715/dod_27.doc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F9085F6C-6690-7189-BD0F-AD91BBFA76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32656"/>
            <a:ext cx="8784976" cy="59046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1443440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59632" y="332656"/>
            <a:ext cx="7776621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uk-UA" sz="2200" b="1" dirty="0" smtClean="0">
                <a:solidFill>
                  <a:schemeClr val="bg1"/>
                </a:solidFill>
              </a:rPr>
              <a:t>Набуття дітьми громадянства України </a:t>
            </a:r>
            <a:br>
              <a:rPr lang="uk-UA" sz="2200" b="1" dirty="0" smtClean="0">
                <a:solidFill>
                  <a:schemeClr val="bg1"/>
                </a:solidFill>
              </a:rPr>
            </a:br>
            <a:r>
              <a:rPr lang="uk-UA" sz="2200" b="1" dirty="0" smtClean="0">
                <a:solidFill>
                  <a:schemeClr val="bg1"/>
                </a:solidFill>
              </a:rPr>
              <a:t>внаслідок усиновлення</a:t>
            </a:r>
            <a:endParaRPr lang="uk-UA" sz="2200" b="1" i="1" dirty="0">
              <a:solidFill>
                <a:schemeClr val="bg1"/>
              </a:solidFill>
            </a:endParaRPr>
          </a:p>
        </p:txBody>
      </p:sp>
      <p:pic>
        <p:nvPicPr>
          <p:cNvPr id="9" name="Содержимое 8" descr="Logo_of_Migrational_service_of_Ukraine.svg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250800"/>
            <a:ext cx="791383" cy="801936"/>
          </a:xfrm>
        </p:spPr>
      </p:pic>
      <p:sp>
        <p:nvSpPr>
          <p:cNvPr id="5" name="Прямоугольник 4"/>
          <p:cNvSpPr/>
          <p:nvPr/>
        </p:nvSpPr>
        <p:spPr>
          <a:xfrm>
            <a:off x="2447256" y="6488668"/>
            <a:ext cx="6696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uk-UA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D47F446-3687-CD0F-4146-05485A40783A}"/>
              </a:ext>
            </a:extLst>
          </p:cNvPr>
          <p:cNvSpPr txBox="1"/>
          <p:nvPr/>
        </p:nvSpPr>
        <p:spPr>
          <a:xfrm>
            <a:off x="251520" y="1268760"/>
            <a:ext cx="83529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/>
              <a:t>Підстави для отримання послуги</a:t>
            </a:r>
          </a:p>
          <a:p>
            <a:r>
              <a:rPr lang="uk-UA" sz="2000" dirty="0" smtClean="0"/>
              <a:t>Усиновлення дитини або повнолітньої особи громадянами України або подружжям, один з якого є громадянином України.</a:t>
            </a:r>
          </a:p>
          <a:p>
            <a:r>
              <a:rPr lang="uk-UA" sz="2000" b="1" dirty="0" smtClean="0"/>
              <a:t>Відповідно до статті 11 </a:t>
            </a:r>
            <a:r>
              <a:rPr lang="uk-UA" sz="2000" b="1" u="sng" dirty="0" smtClean="0">
                <a:hlinkClick r:id="rId3"/>
              </a:rPr>
              <a:t>Закону України "Про громадянство України"</a:t>
            </a:r>
            <a:r>
              <a:rPr lang="uk-UA" sz="2000" b="1" dirty="0" smtClean="0"/>
              <a:t>, дитина, яка є іноземцем або особою без громадянства,  стає громадянином  України  з  моменту  набрання  чинності рішенням про усиновлення,  незалежно від того, проживає вона постійно в Україні чи за кордоном.</a:t>
            </a:r>
            <a:endParaRPr lang="uk-UA" sz="2000" dirty="0" smtClean="0"/>
          </a:p>
          <a:p>
            <a:r>
              <a:rPr lang="uk-UA" sz="2000" b="1" dirty="0" smtClean="0"/>
              <a:t>Повнолітня особа, яка є особою без громадянства, що постійно проживає на території України</a:t>
            </a:r>
            <a:r>
              <a:rPr lang="uk-UA" sz="2000" dirty="0" smtClean="0"/>
              <a:t> </a:t>
            </a:r>
            <a:r>
              <a:rPr lang="uk-UA" sz="2000" b="1" dirty="0" smtClean="0"/>
              <a:t>стає громадянином  України  з  моменту  набрання  чинності рішенням суду про усиновлення.</a:t>
            </a:r>
            <a:endParaRPr lang="uk-UA" sz="2000" dirty="0" smtClean="0"/>
          </a:p>
          <a:p>
            <a:pPr algn="just"/>
            <a:endParaRPr lang="uk-UA" sz="2000" dirty="0" smtClean="0"/>
          </a:p>
          <a:p>
            <a:pPr algn="just"/>
            <a:endParaRPr lang="uk-UA" sz="2000" dirty="0" smtClean="0"/>
          </a:p>
          <a:p>
            <a:pPr algn="just"/>
            <a:endParaRPr lang="uk-UA" sz="2000" dirty="0" smtClean="0"/>
          </a:p>
          <a:p>
            <a:pPr algn="just"/>
            <a:endParaRPr lang="uk-UA" sz="2000" dirty="0" smtClean="0"/>
          </a:p>
          <a:p>
            <a:pPr algn="just"/>
            <a:endParaRPr lang="uk-UA" sz="2000" dirty="0" smtClean="0"/>
          </a:p>
          <a:p>
            <a:pPr algn="just"/>
            <a:endParaRPr lang="uk-UA" sz="2000" dirty="0" smtClean="0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F742C0E0-80C0-01CC-E3E1-2EABD3F6AAB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5157192"/>
            <a:ext cx="2088232" cy="11967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B9A2722A-19AB-65D7-C2CD-E8902037A92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188640"/>
            <a:ext cx="864096" cy="87837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433275FF-E49E-F795-0BCF-051F79DA47AC}"/>
              </a:ext>
            </a:extLst>
          </p:cNvPr>
          <p:cNvSpPr txBox="1"/>
          <p:nvPr/>
        </p:nvSpPr>
        <p:spPr>
          <a:xfrm>
            <a:off x="1475656" y="404664"/>
            <a:ext cx="734481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solidFill>
                  <a:schemeClr val="bg1"/>
                </a:solidFill>
              </a:rPr>
              <a:t>Набуття дітьми громадянства України </a:t>
            </a:r>
            <a:br>
              <a:rPr lang="uk-UA" sz="2800" b="1" dirty="0" smtClean="0">
                <a:solidFill>
                  <a:schemeClr val="bg1"/>
                </a:solidFill>
              </a:rPr>
            </a:br>
            <a:r>
              <a:rPr lang="uk-UA" sz="2800" b="1" dirty="0" smtClean="0">
                <a:solidFill>
                  <a:schemeClr val="bg1"/>
                </a:solidFill>
              </a:rPr>
              <a:t>внаслідок усиновлення</a:t>
            </a:r>
            <a:endParaRPr lang="uk-UA" sz="25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D132B598-5A80-9F62-FFAA-E178DFB05B28}"/>
              </a:ext>
            </a:extLst>
          </p:cNvPr>
          <p:cNvSpPr txBox="1"/>
          <p:nvPr/>
        </p:nvSpPr>
        <p:spPr>
          <a:xfrm>
            <a:off x="467544" y="1340768"/>
            <a:ext cx="8424936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 smtClean="0"/>
              <a:t>Як отримати послугу?</a:t>
            </a:r>
          </a:p>
          <a:p>
            <a:pPr algn="just"/>
            <a:r>
              <a:rPr lang="uk-UA" sz="2000" dirty="0" smtClean="0"/>
              <a:t>Зібрати необхідні документи;</a:t>
            </a:r>
          </a:p>
          <a:p>
            <a:pPr algn="just"/>
            <a:r>
              <a:rPr lang="uk-UA" sz="2000" dirty="0" smtClean="0"/>
              <a:t>звернутися до </a:t>
            </a:r>
            <a:r>
              <a:rPr lang="uk-UA" sz="2000" b="1" u="sng" dirty="0" smtClean="0">
                <a:hlinkClick r:id="rId3"/>
              </a:rPr>
              <a:t>територіального підрозділу ДМС України за місцем проживання</a:t>
            </a:r>
            <a:r>
              <a:rPr lang="uk-UA" sz="2000" dirty="0" smtClean="0"/>
              <a:t> особи або законного представника дитини;</a:t>
            </a:r>
          </a:p>
          <a:p>
            <a:pPr algn="just"/>
            <a:r>
              <a:rPr lang="uk-UA" sz="2000" dirty="0" smtClean="0"/>
              <a:t>подати заяву разом із необхідними документами;</a:t>
            </a:r>
          </a:p>
          <a:p>
            <a:pPr algn="just"/>
            <a:r>
              <a:rPr lang="uk-UA" sz="2000" dirty="0" smtClean="0"/>
              <a:t>отримати довідку про реєстрацію особи громадянином України (що є підставою для оформлення паспорта громадянина України) у територіальному органі або підрозділі ДМС України за місцем проживання.</a:t>
            </a:r>
          </a:p>
          <a:p>
            <a:pPr algn="just"/>
            <a:r>
              <a:rPr lang="uk-UA" sz="2000" b="1" dirty="0" smtClean="0"/>
              <a:t>Вартість послуги та пільги</a:t>
            </a:r>
          </a:p>
          <a:p>
            <a:pPr algn="just"/>
            <a:r>
              <a:rPr lang="uk-UA" sz="2000" dirty="0" smtClean="0"/>
              <a:t>Оплату за набуття громадянства України не передбачено</a:t>
            </a:r>
          </a:p>
          <a:p>
            <a:pPr algn="just"/>
            <a:r>
              <a:rPr lang="uk-UA" sz="2000" b="1" dirty="0" smtClean="0"/>
              <a:t>Подача заяви</a:t>
            </a:r>
          </a:p>
          <a:p>
            <a:pPr algn="just"/>
            <a:r>
              <a:rPr lang="uk-UA" sz="2000" dirty="0" smtClean="0"/>
              <a:t>Заява подається особисто або одним з усиновителів</a:t>
            </a:r>
          </a:p>
          <a:p>
            <a:pPr algn="just">
              <a:buNone/>
            </a:pPr>
            <a:endParaRPr lang="uk-UA" sz="1600" b="1" u="sng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2931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6B7667FB-30C8-56EF-AF2F-852A3A0A6F2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188640"/>
            <a:ext cx="864096" cy="87837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D7F8A2F-E3A2-24E9-43DE-DCC30B7E150A}"/>
              </a:ext>
            </a:extLst>
          </p:cNvPr>
          <p:cNvSpPr txBox="1"/>
          <p:nvPr/>
        </p:nvSpPr>
        <p:spPr>
          <a:xfrm>
            <a:off x="1547664" y="332656"/>
            <a:ext cx="73448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bg1"/>
                </a:solidFill>
              </a:rPr>
              <a:t>Набуття дітьми громадянства України </a:t>
            </a:r>
            <a:br>
              <a:rPr lang="uk-UA" sz="2400" b="1" dirty="0" smtClean="0">
                <a:solidFill>
                  <a:schemeClr val="bg1"/>
                </a:solidFill>
              </a:rPr>
            </a:br>
            <a:r>
              <a:rPr lang="uk-UA" sz="2400" b="1" dirty="0" smtClean="0">
                <a:solidFill>
                  <a:schemeClr val="bg1"/>
                </a:solidFill>
              </a:rPr>
              <a:t>внаслідок усиновлення</a:t>
            </a:r>
            <a:endParaRPr lang="uk-UA" sz="24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1323E34-8B14-FE92-D949-A4965815F7BF}"/>
              </a:ext>
            </a:extLst>
          </p:cNvPr>
          <p:cNvSpPr txBox="1"/>
          <p:nvPr/>
        </p:nvSpPr>
        <p:spPr>
          <a:xfrm>
            <a:off x="683568" y="1124745"/>
            <a:ext cx="7992888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600" b="1" dirty="0" smtClean="0"/>
              <a:t>Необхідні документи</a:t>
            </a:r>
          </a:p>
          <a:p>
            <a:pPr algn="just"/>
            <a:r>
              <a:rPr lang="uk-UA" sz="1600" b="1" dirty="0" smtClean="0"/>
              <a:t>Для оформлення набуття громадянства України дитиною, яку усиновляють громадяни України (частина перша статті 11 </a:t>
            </a:r>
            <a:r>
              <a:rPr lang="uk-UA" sz="1600" b="1" u="sng" dirty="0" smtClean="0">
                <a:hlinkClick r:id="rId3"/>
              </a:rPr>
              <a:t>Закону</a:t>
            </a:r>
            <a:r>
              <a:rPr lang="uk-UA" sz="1600" b="1" dirty="0" smtClean="0"/>
              <a:t>), один з усиновителів подає такі документи:</a:t>
            </a:r>
            <a:endParaRPr lang="uk-UA" sz="1600" dirty="0" smtClean="0"/>
          </a:p>
          <a:p>
            <a:pPr algn="just"/>
            <a:r>
              <a:rPr lang="uk-UA" sz="1600" b="1" u="sng" dirty="0" smtClean="0">
                <a:hlinkClick r:id="rId4"/>
              </a:rPr>
              <a:t>заяву про оформлення набуття громадянства України дитиною внаслідок усиновлення</a:t>
            </a:r>
            <a:r>
              <a:rPr lang="uk-UA" sz="1600" dirty="0" smtClean="0"/>
              <a:t>;</a:t>
            </a:r>
          </a:p>
          <a:p>
            <a:pPr algn="just"/>
            <a:r>
              <a:rPr lang="uk-UA" sz="1600" dirty="0" smtClean="0"/>
              <a:t>дві фотокартки (розміром 35 х 45 мм) дитини, якщо їй виповнилося 7 років;</a:t>
            </a:r>
          </a:p>
          <a:p>
            <a:pPr algn="just"/>
            <a:r>
              <a:rPr lang="uk-UA" sz="1600" b="1" u="sng" dirty="0" smtClean="0">
                <a:hlinkClick r:id="rId5"/>
              </a:rPr>
              <a:t>декларацію про те, що дитина є іноземцем або особою без громадянства</a:t>
            </a:r>
            <a:r>
              <a:rPr lang="uk-UA" sz="1600" dirty="0" smtClean="0"/>
              <a:t>;</a:t>
            </a:r>
          </a:p>
          <a:p>
            <a:pPr algn="just"/>
            <a:r>
              <a:rPr lang="uk-UA" sz="1600" dirty="0" smtClean="0"/>
              <a:t>копію рішення суду або дипломатичного представництва чи консульської установи України про усиновлення дитини або рішення органу держави, на території якої проживає дитина, про усиновлення дитини, яке визнається дійсним в Україні;</a:t>
            </a:r>
          </a:p>
          <a:p>
            <a:pPr algn="just"/>
            <a:r>
              <a:rPr lang="uk-UA" sz="1600" dirty="0" smtClean="0"/>
              <a:t>копію свідоцтва про народження дитини;</a:t>
            </a:r>
          </a:p>
          <a:p>
            <a:pPr algn="just"/>
            <a:r>
              <a:rPr lang="uk-UA" sz="1600" b="1" u="sng" dirty="0" smtClean="0">
                <a:hlinkClick r:id="rId6"/>
              </a:rPr>
              <a:t>заяву дитини віком від 14 до 18 років про згоду на набуття громадянства України</a:t>
            </a:r>
            <a:r>
              <a:rPr lang="uk-UA" sz="1600" dirty="0" smtClean="0"/>
              <a:t>;</a:t>
            </a:r>
          </a:p>
          <a:p>
            <a:pPr algn="just"/>
            <a:r>
              <a:rPr lang="uk-UA" sz="1600" dirty="0" smtClean="0"/>
              <a:t>копії паспортів громадян України або інших передбачених статтею 5 </a:t>
            </a:r>
            <a:r>
              <a:rPr lang="uk-UA" sz="1600" b="1" u="sng" dirty="0" smtClean="0">
                <a:hlinkClick r:id="rId3"/>
              </a:rPr>
              <a:t>Закону</a:t>
            </a:r>
            <a:r>
              <a:rPr lang="uk-UA" sz="1600" dirty="0" smtClean="0"/>
              <a:t> документів, що підтверджують перебування усиновителів дитини (одного усиновителя, якщо дитину усиновила одна особа) у громадянстві України.</a:t>
            </a:r>
          </a:p>
          <a:p>
            <a:endParaRPr lang="uk-UA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99100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6B7667FB-30C8-56EF-AF2F-852A3A0A6F2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188640"/>
            <a:ext cx="864096" cy="87837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D7F8A2F-E3A2-24E9-43DE-DCC30B7E150A}"/>
              </a:ext>
            </a:extLst>
          </p:cNvPr>
          <p:cNvSpPr txBox="1"/>
          <p:nvPr/>
        </p:nvSpPr>
        <p:spPr>
          <a:xfrm>
            <a:off x="1547664" y="332656"/>
            <a:ext cx="73448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bg1"/>
                </a:solidFill>
              </a:rPr>
              <a:t>Набуття дітьми громадянства України </a:t>
            </a:r>
            <a:br>
              <a:rPr lang="uk-UA" sz="2400" b="1" dirty="0" smtClean="0">
                <a:solidFill>
                  <a:schemeClr val="bg1"/>
                </a:solidFill>
              </a:rPr>
            </a:br>
            <a:r>
              <a:rPr lang="uk-UA" sz="2400" b="1" dirty="0" smtClean="0">
                <a:solidFill>
                  <a:schemeClr val="bg1"/>
                </a:solidFill>
              </a:rPr>
              <a:t>внаслідок усиновлення</a:t>
            </a:r>
            <a:endParaRPr lang="uk-UA" sz="24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24744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1" dirty="0" smtClean="0"/>
              <a:t>Для оформлення набуття громадянства України дитиною, яку усиновляє подружжя, один з якого є громадянином України, а другий - особою без громадянства (частина перша статті 11 </a:t>
            </a:r>
            <a:r>
              <a:rPr lang="uk-UA" sz="1600" b="1" u="sng" dirty="0" smtClean="0">
                <a:hlinkClick r:id="rId3"/>
              </a:rPr>
              <a:t>Закону</a:t>
            </a:r>
            <a:r>
              <a:rPr lang="uk-UA" sz="1600" b="1" dirty="0" smtClean="0"/>
              <a:t>), один з усиновителів подає  такі документи:</a:t>
            </a:r>
            <a:endParaRPr lang="uk-UA" sz="1600" dirty="0" smtClean="0"/>
          </a:p>
          <a:p>
            <a:pPr algn="just"/>
            <a:r>
              <a:rPr lang="uk-UA" sz="1600" b="1" u="sng" dirty="0" smtClean="0">
                <a:hlinkClick r:id="rId4"/>
              </a:rPr>
              <a:t>заяву про оформлення набуття громадянства України дитиною внаслідок усиновлення</a:t>
            </a:r>
            <a:r>
              <a:rPr lang="uk-UA" sz="1600" dirty="0" smtClean="0"/>
              <a:t>;</a:t>
            </a:r>
          </a:p>
          <a:p>
            <a:pPr algn="just"/>
            <a:r>
              <a:rPr lang="uk-UA" sz="1600" dirty="0" smtClean="0"/>
              <a:t>дві фотокартки (розміром 35 х 45 мм) дитини, якщо їй виповнилося 7 років;</a:t>
            </a:r>
          </a:p>
          <a:p>
            <a:pPr algn="just"/>
            <a:r>
              <a:rPr lang="uk-UA" sz="1600" b="1" u="sng" dirty="0" smtClean="0">
                <a:hlinkClick r:id="rId5"/>
              </a:rPr>
              <a:t>декларацію про те, що дитина є іноземцем або особою без громадянства</a:t>
            </a:r>
            <a:r>
              <a:rPr lang="uk-UA" sz="1600" dirty="0" smtClean="0"/>
              <a:t>;</a:t>
            </a:r>
          </a:p>
          <a:p>
            <a:pPr algn="just"/>
            <a:r>
              <a:rPr lang="uk-UA" sz="1600" dirty="0" smtClean="0"/>
              <a:t>копію рішення суду або дипломатичного представництва чи консульської установи України про усиновлення дитини або рішення органу держави, на території якої проживає дитина, про усиновлення дитини, яке визнається дійсним в Україні;</a:t>
            </a:r>
          </a:p>
          <a:p>
            <a:pPr algn="just"/>
            <a:r>
              <a:rPr lang="uk-UA" sz="1600" dirty="0" smtClean="0"/>
              <a:t>копію свідоцтва про народження дитини;</a:t>
            </a:r>
          </a:p>
          <a:p>
            <a:pPr algn="just"/>
            <a:r>
              <a:rPr lang="uk-UA" sz="1600" b="1" u="sng" dirty="0" smtClean="0">
                <a:hlinkClick r:id="rId6"/>
              </a:rPr>
              <a:t>заяву дитини віком від 14 до 18 років про згоду на набуття громадянства України</a:t>
            </a:r>
            <a:r>
              <a:rPr lang="uk-UA" sz="1600" dirty="0" smtClean="0"/>
              <a:t>;</a:t>
            </a:r>
          </a:p>
          <a:p>
            <a:pPr algn="just"/>
            <a:r>
              <a:rPr lang="uk-UA" sz="1600" dirty="0" smtClean="0"/>
              <a:t>копію паспорта громадянина України або іншого передбаченого статтею 5 </a:t>
            </a:r>
            <a:r>
              <a:rPr lang="uk-UA" sz="1600" b="1" u="sng" dirty="0" smtClean="0">
                <a:hlinkClick r:id="rId3"/>
              </a:rPr>
              <a:t>Закону</a:t>
            </a:r>
            <a:r>
              <a:rPr lang="uk-UA" sz="1600" dirty="0" smtClean="0"/>
              <a:t> документа, що підтверджує перебування одного з усиновителів дитини у громадянстві України;</a:t>
            </a:r>
          </a:p>
          <a:p>
            <a:pPr algn="just"/>
            <a:r>
              <a:rPr lang="uk-UA" sz="1600" dirty="0" smtClean="0"/>
              <a:t>копію документа, який підтверджує, що другий з усиновителів дитини є особою без громадянства;</a:t>
            </a:r>
          </a:p>
          <a:p>
            <a:pPr algn="just"/>
            <a:r>
              <a:rPr lang="uk-UA" sz="1600" dirty="0" smtClean="0"/>
              <a:t>копію документа, який підтверджує факт перебування усиновителів дитини у шлюбі на момент її усиновлення.</a:t>
            </a:r>
            <a:endParaRPr lang="uk-UA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B40046B1-2E16-C72F-656F-C61C9F09681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16632"/>
            <a:ext cx="859611" cy="8779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7430019B-0CB7-899B-6897-3B77B902E398}"/>
              </a:ext>
            </a:extLst>
          </p:cNvPr>
          <p:cNvSpPr txBox="1"/>
          <p:nvPr/>
        </p:nvSpPr>
        <p:spPr>
          <a:xfrm>
            <a:off x="611560" y="1412776"/>
            <a:ext cx="8352928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600" b="1" dirty="0" smtClean="0"/>
              <a:t>Для оформлення набуття громадянства України дитиною, яку усиновляє подружжя, один з якого є громадянином України, а другий - іноземцем (частина друга статті 11 </a:t>
            </a:r>
            <a:r>
              <a:rPr lang="uk-UA" sz="1600" b="1" u="sng" dirty="0" smtClean="0">
                <a:hlinkClick r:id="rId3"/>
              </a:rPr>
              <a:t>Закону</a:t>
            </a:r>
            <a:r>
              <a:rPr lang="uk-UA" sz="1600" b="1" dirty="0" smtClean="0"/>
              <a:t>), один з усиновителів подає такі документи:</a:t>
            </a:r>
            <a:endParaRPr lang="uk-UA" sz="1600" dirty="0" smtClean="0"/>
          </a:p>
          <a:p>
            <a:pPr algn="just"/>
            <a:r>
              <a:rPr lang="uk-UA" sz="1600" b="1" u="sng" dirty="0" smtClean="0">
                <a:hlinkClick r:id="rId4"/>
              </a:rPr>
              <a:t>заяву про оформлення набуття громадянства України дитиною внаслідок усиновлення</a:t>
            </a:r>
            <a:r>
              <a:rPr lang="uk-UA" sz="1600" dirty="0" smtClean="0"/>
              <a:t>;</a:t>
            </a:r>
          </a:p>
          <a:p>
            <a:pPr algn="just"/>
            <a:r>
              <a:rPr lang="uk-UA" sz="1600" dirty="0" smtClean="0"/>
              <a:t>дві фотокартки (розміром 35 х 45 мм) дитини, якщо їй виповнилося 7 років;</a:t>
            </a:r>
          </a:p>
          <a:p>
            <a:pPr algn="just"/>
            <a:r>
              <a:rPr lang="uk-UA" sz="1600" b="1" u="sng" dirty="0" smtClean="0">
                <a:hlinkClick r:id="rId5"/>
              </a:rPr>
              <a:t>декларацію про те, що дитина є іноземцем або особою без громадянства</a:t>
            </a:r>
            <a:r>
              <a:rPr lang="uk-UA" sz="1600" dirty="0" smtClean="0"/>
              <a:t>;</a:t>
            </a:r>
          </a:p>
          <a:p>
            <a:pPr algn="just"/>
            <a:r>
              <a:rPr lang="uk-UA" sz="1600" dirty="0" smtClean="0"/>
              <a:t>копію рішення суду або дипломатичного представництва чи консульської установи України про усиновлення дитини або рішення органу держави, на території якої проживає дитина, про усиновлення дитини, яке визнається дійсним в Україні;</a:t>
            </a:r>
          </a:p>
          <a:p>
            <a:pPr algn="just"/>
            <a:r>
              <a:rPr lang="uk-UA" sz="1600" dirty="0" smtClean="0"/>
              <a:t>копію свідоцтва про народження дитини;</a:t>
            </a:r>
          </a:p>
          <a:p>
            <a:pPr algn="just"/>
            <a:r>
              <a:rPr lang="uk-UA" sz="1600" b="1" u="sng" dirty="0" smtClean="0">
                <a:hlinkClick r:id="rId6"/>
              </a:rPr>
              <a:t>заяву дитини віком від 14 до 18 років про згоду на набуття громадянства України</a:t>
            </a:r>
            <a:r>
              <a:rPr lang="uk-UA" sz="1600" dirty="0" smtClean="0"/>
              <a:t>;</a:t>
            </a:r>
          </a:p>
          <a:p>
            <a:pPr algn="just"/>
            <a:r>
              <a:rPr lang="uk-UA" sz="1600" dirty="0" smtClean="0"/>
              <a:t>копію паспорта громадянина України або іншого передбаченого статтею 5 </a:t>
            </a:r>
            <a:r>
              <a:rPr lang="uk-UA" sz="1600" b="1" u="sng" dirty="0" smtClean="0">
                <a:hlinkClick r:id="rId3"/>
              </a:rPr>
              <a:t>Закону</a:t>
            </a:r>
            <a:r>
              <a:rPr lang="uk-UA" sz="1600" dirty="0" smtClean="0"/>
              <a:t> документа, що підтверджує перебування одного з усиновителів дитини у громадянстві України;</a:t>
            </a:r>
          </a:p>
          <a:p>
            <a:pPr algn="just"/>
            <a:r>
              <a:rPr lang="uk-UA" sz="1600" dirty="0" smtClean="0"/>
              <a:t>копію документа, який підтверджує перебування другого з усиновителів дитини у громадянстві іншої держави (держав);</a:t>
            </a:r>
          </a:p>
          <a:p>
            <a:pPr algn="just"/>
            <a:r>
              <a:rPr lang="uk-UA" sz="1600" dirty="0" smtClean="0"/>
              <a:t>копію документа, який підтверджує факт перебування усиновителів дитини у шлюбі на момент її усиновлення.</a:t>
            </a:r>
          </a:p>
          <a:p>
            <a:endParaRPr lang="uk-UA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27931" y="332656"/>
            <a:ext cx="533293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bg1"/>
                </a:solidFill>
              </a:rPr>
              <a:t>Набуття дітьми громадянства України </a:t>
            </a:r>
            <a:br>
              <a:rPr lang="uk-UA" sz="2400" b="1" dirty="0" smtClean="0">
                <a:solidFill>
                  <a:schemeClr val="bg1"/>
                </a:solidFill>
              </a:rPr>
            </a:br>
            <a:r>
              <a:rPr lang="uk-UA" sz="2400" b="1" dirty="0" smtClean="0">
                <a:solidFill>
                  <a:schemeClr val="bg1"/>
                </a:solidFill>
              </a:rPr>
              <a:t>внаслідок усиновлення</a:t>
            </a:r>
            <a:endParaRPr lang="uk-UA" sz="24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65983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B40046B1-2E16-C72F-656F-C61C9F09681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16632"/>
            <a:ext cx="859611" cy="8779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267744" y="188640"/>
            <a:ext cx="533293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bg1"/>
                </a:solidFill>
              </a:rPr>
              <a:t>Набуття дітьми громадянства України </a:t>
            </a:r>
            <a:br>
              <a:rPr lang="uk-UA" sz="2400" b="1" dirty="0" smtClean="0">
                <a:solidFill>
                  <a:schemeClr val="bg1"/>
                </a:solidFill>
              </a:rPr>
            </a:br>
            <a:r>
              <a:rPr lang="uk-UA" sz="2400" b="1" dirty="0" smtClean="0">
                <a:solidFill>
                  <a:schemeClr val="bg1"/>
                </a:solidFill>
              </a:rPr>
              <a:t>внаслідок усиновлення</a:t>
            </a:r>
            <a:endParaRPr lang="uk-UA" sz="24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412776"/>
            <a:ext cx="7632848" cy="41780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 smtClean="0"/>
              <a:t>Для оформлення набуття громадянства України повнолітньою особою, яка є особою без громадянства, постійно проживає на території України і яку усиновляють громадяни України або подружжя, один з якого є громадянином України (частина третя статті 11 </a:t>
            </a:r>
            <a:r>
              <a:rPr lang="uk-UA" b="1" u="sng" dirty="0" smtClean="0">
                <a:hlinkClick r:id="rId3"/>
              </a:rPr>
              <a:t>Закону</a:t>
            </a:r>
            <a:r>
              <a:rPr lang="uk-UA" b="1" dirty="0" smtClean="0"/>
              <a:t>), особа подає:</a:t>
            </a:r>
            <a:endParaRPr lang="uk-UA" dirty="0" smtClean="0"/>
          </a:p>
          <a:p>
            <a:pPr algn="just"/>
            <a:r>
              <a:rPr lang="uk-UA" b="1" u="sng" dirty="0" smtClean="0">
                <a:hlinkClick r:id="rId4"/>
              </a:rPr>
              <a:t>заяву про оформлення набуття громадянства України внаслідок усиновлення</a:t>
            </a:r>
            <a:r>
              <a:rPr lang="uk-UA" dirty="0" smtClean="0"/>
              <a:t>;</a:t>
            </a:r>
          </a:p>
          <a:p>
            <a:pPr algn="just"/>
            <a:r>
              <a:rPr lang="uk-UA" dirty="0" smtClean="0"/>
              <a:t>дві фотокартки (розміром 35 </a:t>
            </a:r>
            <a:r>
              <a:rPr lang="en-US" dirty="0" smtClean="0"/>
              <a:t>x 45 </a:t>
            </a:r>
            <a:r>
              <a:rPr lang="uk-UA" dirty="0" smtClean="0"/>
              <a:t>мм);</a:t>
            </a:r>
          </a:p>
          <a:p>
            <a:pPr algn="just"/>
            <a:r>
              <a:rPr lang="uk-UA" b="1" u="sng" dirty="0" smtClean="0">
                <a:hlinkClick r:id="rId5"/>
              </a:rPr>
              <a:t>декларацію про відсутність іноземного громадянства</a:t>
            </a:r>
            <a:r>
              <a:rPr lang="uk-UA" dirty="0" smtClean="0"/>
              <a:t>;</a:t>
            </a:r>
          </a:p>
          <a:p>
            <a:pPr algn="just"/>
            <a:r>
              <a:rPr lang="uk-UA" dirty="0" smtClean="0"/>
              <a:t>копію рішення суду про усиновлення особи;</a:t>
            </a:r>
          </a:p>
          <a:p>
            <a:pPr algn="just"/>
            <a:r>
              <a:rPr lang="uk-UA" dirty="0" smtClean="0"/>
              <a:t>копію свідоцтва про народження особи;</a:t>
            </a:r>
          </a:p>
          <a:p>
            <a:pPr algn="just"/>
            <a:r>
              <a:rPr lang="uk-UA" dirty="0" smtClean="0"/>
              <a:t>копії паспортів громадян України або інших передбачених статтею 5 </a:t>
            </a:r>
            <a:r>
              <a:rPr lang="uk-UA" b="1" u="sng" dirty="0" smtClean="0">
                <a:hlinkClick r:id="rId3"/>
              </a:rPr>
              <a:t>Закону</a:t>
            </a:r>
            <a:r>
              <a:rPr lang="uk-UA" dirty="0" smtClean="0"/>
              <a:t> документів, що підтверджують перебування усиновителів особи (одного усиновителя, якщо особу усиновила одна особа) у громадянстві України.</a:t>
            </a:r>
          </a:p>
          <a:p>
            <a:pPr algn="just"/>
            <a:endParaRPr lang="uk-UA" sz="13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B40046B1-2E16-C72F-656F-C61C9F09681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16632"/>
            <a:ext cx="859611" cy="8779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195736" y="260648"/>
            <a:ext cx="533293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bg1"/>
                </a:solidFill>
              </a:rPr>
              <a:t>Набуття дітьми громадянства України </a:t>
            </a:r>
            <a:br>
              <a:rPr lang="uk-UA" sz="2400" b="1" dirty="0" smtClean="0">
                <a:solidFill>
                  <a:schemeClr val="bg1"/>
                </a:solidFill>
              </a:rPr>
            </a:br>
            <a:r>
              <a:rPr lang="uk-UA" sz="2400" b="1" dirty="0" smtClean="0">
                <a:solidFill>
                  <a:schemeClr val="bg1"/>
                </a:solidFill>
              </a:rPr>
              <a:t>внаслідок усиновлення</a:t>
            </a:r>
            <a:endParaRPr lang="uk-UA" sz="24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1268760"/>
            <a:ext cx="8136904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 smtClean="0"/>
              <a:t>Термін розгляду заяви</a:t>
            </a:r>
          </a:p>
          <a:p>
            <a:pPr algn="just"/>
            <a:r>
              <a:rPr lang="uk-UA" sz="2000" dirty="0" smtClean="0"/>
              <a:t>До трьох місяців</a:t>
            </a:r>
          </a:p>
          <a:p>
            <a:pPr algn="just"/>
            <a:r>
              <a:rPr lang="uk-UA" sz="2000" b="1" dirty="0" smtClean="0"/>
              <a:t>Результат отримання послуги</a:t>
            </a:r>
          </a:p>
          <a:p>
            <a:pPr algn="just"/>
            <a:r>
              <a:rPr lang="uk-UA" sz="2000" dirty="0" smtClean="0"/>
              <a:t>Набуття громадянства України</a:t>
            </a:r>
          </a:p>
          <a:p>
            <a:pPr algn="just"/>
            <a:r>
              <a:rPr lang="uk-UA" sz="2000" b="1" dirty="0" smtClean="0"/>
              <a:t>Підстави для відмови у наданні послуги</a:t>
            </a:r>
          </a:p>
          <a:p>
            <a:pPr algn="just"/>
            <a:r>
              <a:rPr lang="uk-UA" sz="2000" dirty="0" smtClean="0"/>
              <a:t>відсутність підстав для отримання послуги;</a:t>
            </a:r>
          </a:p>
          <a:p>
            <a:pPr algn="just"/>
            <a:r>
              <a:rPr lang="uk-UA" sz="2000" dirty="0" smtClean="0"/>
              <a:t>невідповідність оформлення поданих документів вимогам законодавства України.</a:t>
            </a:r>
          </a:p>
          <a:p>
            <a:pPr algn="just"/>
            <a:r>
              <a:rPr lang="uk-UA" sz="2000" b="1" dirty="0" smtClean="0"/>
              <a:t>Строк звернення до ДМС України та відповідальність у разі його порушення</a:t>
            </a:r>
          </a:p>
          <a:p>
            <a:pPr algn="just"/>
            <a:r>
              <a:rPr lang="uk-UA" sz="2000" dirty="0" smtClean="0"/>
              <a:t>Не передбачено</a:t>
            </a:r>
          </a:p>
          <a:p>
            <a:pPr algn="just"/>
            <a:endParaRPr lang="uk-UA" sz="1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1155</TotalTime>
  <Words>216</Words>
  <Application>Microsoft Office PowerPoint</Application>
  <PresentationFormat>Экран (4:3)</PresentationFormat>
  <Paragraphs>70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Начальная</vt:lpstr>
      <vt:lpstr>Слайд 1</vt:lpstr>
      <vt:lpstr>                             Набуття дітьми громадянства України  внаслідок усиновлення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Інформаційні стенди територіальних</dc:title>
  <dc:creator>Iruna Zd</dc:creator>
  <cp:lastModifiedBy>Admin</cp:lastModifiedBy>
  <cp:revision>142</cp:revision>
  <dcterms:created xsi:type="dcterms:W3CDTF">2024-07-12T12:36:36Z</dcterms:created>
  <dcterms:modified xsi:type="dcterms:W3CDTF">2026-01-20T08:18:23Z</dcterms:modified>
</cp:coreProperties>
</file>