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
  </p:notesMasterIdLst>
  <p:sldIdLst>
    <p:sldId id="288" r:id="rId2"/>
    <p:sldId id="268" r:id="rId3"/>
    <p:sldId id="281" r:id="rId4"/>
    <p:sldId id="289" r:id="rId5"/>
    <p:sldId id="290" r:id="rId6"/>
    <p:sldId id="291" r:id="rId7"/>
    <p:sldId id="292" r:id="rId8"/>
    <p:sldId id="29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713" autoAdjust="0"/>
  </p:normalViewPr>
  <p:slideViewPr>
    <p:cSldViewPr>
      <p:cViewPr varScale="1">
        <p:scale>
          <a:sx n="110" d="100"/>
          <a:sy n="110" d="100"/>
        </p:scale>
        <p:origin x="-164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CFA82B-0710-4FBD-B8E7-5DF73EF14428}" type="datetimeFigureOut">
              <a:rPr lang="uk-UA" smtClean="0"/>
              <a:pPr/>
              <a:t>17.10.2025</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4553BA-F01D-48EF-8793-7988EE6F5B11}"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ru-RU"/>
              <a:t>Образец заголовка</a:t>
            </a:r>
            <a:endParaRPr kumimoji="0" lang="en-US"/>
          </a:p>
        </p:txBody>
      </p:sp>
      <p:sp>
        <p:nvSpPr>
          <p:cNvPr id="9" name="Подзаголовок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28" name="Дата 27"/>
          <p:cNvSpPr>
            <a:spLocks noGrp="1"/>
          </p:cNvSpPr>
          <p:nvPr>
            <p:ph type="dt" sz="half" idx="10"/>
          </p:nvPr>
        </p:nvSpPr>
        <p:spPr>
          <a:xfrm>
            <a:off x="6400800" y="6355080"/>
            <a:ext cx="2286000" cy="365760"/>
          </a:xfrm>
        </p:spPr>
        <p:txBody>
          <a:bodyPr/>
          <a:lstStyle>
            <a:lvl1pPr>
              <a:defRPr sz="1400"/>
            </a:lvl1pPr>
          </a:lstStyle>
          <a:p>
            <a:fld id="{5B106E36-FD25-4E2D-B0AA-010F637433A0}" type="datetimeFigureOut">
              <a:rPr lang="ru-RU" smtClean="0"/>
              <a:pPr/>
              <a:t>17.10.2025</a:t>
            </a:fld>
            <a:endParaRPr lang="ru-RU"/>
          </a:p>
        </p:txBody>
      </p:sp>
      <p:sp>
        <p:nvSpPr>
          <p:cNvPr id="17" name="Нижний колонтитул 16"/>
          <p:cNvSpPr>
            <a:spLocks noGrp="1"/>
          </p:cNvSpPr>
          <p:nvPr>
            <p:ph type="ftr" sz="quarter" idx="11"/>
          </p:nvPr>
        </p:nvSpPr>
        <p:spPr>
          <a:xfrm>
            <a:off x="2898648" y="6355080"/>
            <a:ext cx="3474720" cy="365760"/>
          </a:xfrm>
        </p:spPr>
        <p:txBody>
          <a:bodyPr/>
          <a:lstStyle/>
          <a:p>
            <a:endParaRPr lang="ru-RU"/>
          </a:p>
        </p:txBody>
      </p:sp>
      <p:sp>
        <p:nvSpPr>
          <p:cNvPr id="29" name="Номер слайда 28"/>
          <p:cNvSpPr>
            <a:spLocks noGrp="1"/>
          </p:cNvSpPr>
          <p:nvPr>
            <p:ph type="sldNum" sz="quarter" idx="12"/>
          </p:nvPr>
        </p:nvSpPr>
        <p:spPr>
          <a:xfrm>
            <a:off x="1216152" y="6355080"/>
            <a:ext cx="1219200" cy="365760"/>
          </a:xfrm>
        </p:spPr>
        <p:txBody>
          <a:bodyPr/>
          <a:lstStyle/>
          <a:p>
            <a:fld id="{725C68B6-61C2-468F-89AB-4B9F7531AA68}" type="slidenum">
              <a:rPr lang="ru-RU" smtClean="0"/>
              <a:pPr/>
              <a:t>‹#›</a:t>
            </a:fld>
            <a:endParaRPr lang="ru-RU"/>
          </a:p>
        </p:txBody>
      </p:sp>
      <p:sp>
        <p:nvSpPr>
          <p:cNvPr id="21" name="Прямоугольник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Прямоугольник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Прямоугольник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17.10.2025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17.10.2025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
        <p:nvSpPr>
          <p:cNvPr id="7" name="Прямая соединительная линия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Равнобедренный треугольник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17.10.2025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
        <p:nvSpPr>
          <p:cNvPr id="8" name="Содержимое 7"/>
          <p:cNvSpPr>
            <a:spLocks noGrp="1"/>
          </p:cNvSpPr>
          <p:nvPr>
            <p:ph sz="quarter" idx="1"/>
          </p:nvPr>
        </p:nvSpPr>
        <p:spPr>
          <a:xfrm>
            <a:off x="457200" y="1219200"/>
            <a:ext cx="8229600" cy="493776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ru-RU"/>
              <a:t>Образец заголовка</a:t>
            </a:r>
            <a:endParaRPr kumimoji="0" lang="en-US"/>
          </a:p>
        </p:txBody>
      </p:sp>
      <p:sp>
        <p:nvSpPr>
          <p:cNvPr id="3" name="Текст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a:xfrm>
            <a:off x="6400800" y="6355080"/>
            <a:ext cx="2286000" cy="365760"/>
          </a:xfrm>
        </p:spPr>
        <p:txBody>
          <a:bodyPr/>
          <a:lstStyle/>
          <a:p>
            <a:fld id="{5B106E36-FD25-4E2D-B0AA-010F637433A0}" type="datetimeFigureOut">
              <a:rPr lang="ru-RU" smtClean="0"/>
              <a:pPr/>
              <a:t>17.10.2025</a:t>
            </a:fld>
            <a:endParaRPr lang="ru-RU"/>
          </a:p>
        </p:txBody>
      </p:sp>
      <p:sp>
        <p:nvSpPr>
          <p:cNvPr id="5" name="Нижний колонтитул 4"/>
          <p:cNvSpPr>
            <a:spLocks noGrp="1"/>
          </p:cNvSpPr>
          <p:nvPr>
            <p:ph type="ftr" sz="quarter" idx="11"/>
          </p:nvPr>
        </p:nvSpPr>
        <p:spPr>
          <a:xfrm>
            <a:off x="2898648" y="6355080"/>
            <a:ext cx="3474720" cy="365760"/>
          </a:xfrm>
        </p:spPr>
        <p:txBody>
          <a:bodyPr/>
          <a:lstStyle/>
          <a:p>
            <a:endParaRPr lang="ru-RU"/>
          </a:p>
        </p:txBody>
      </p:sp>
      <p:sp>
        <p:nvSpPr>
          <p:cNvPr id="6" name="Номер слайда 5"/>
          <p:cNvSpPr>
            <a:spLocks noGrp="1"/>
          </p:cNvSpPr>
          <p:nvPr>
            <p:ph type="sldNum" sz="quarter" idx="12"/>
          </p:nvPr>
        </p:nvSpPr>
        <p:spPr>
          <a:xfrm>
            <a:off x="1069848" y="6355080"/>
            <a:ext cx="1520952" cy="365760"/>
          </a:xfrm>
        </p:spPr>
        <p:txBody>
          <a:bodyPr/>
          <a:lstStyle/>
          <a:p>
            <a:fld id="{725C68B6-61C2-468F-89AB-4B9F7531AA68}" type="slidenum">
              <a:rPr lang="ru-RU" smtClean="0"/>
              <a:pPr/>
              <a:t>‹#›</a:t>
            </a:fld>
            <a:endParaRPr lang="ru-RU"/>
          </a:p>
        </p:txBody>
      </p:sp>
      <p:sp>
        <p:nvSpPr>
          <p:cNvPr id="7" name="Прямоугольник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17.10.2025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219200"/>
            <a:ext cx="4041648" cy="493776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1" name="Содержимое 10"/>
          <p:cNvSpPr>
            <a:spLocks noGrp="1"/>
          </p:cNvSpPr>
          <p:nvPr>
            <p:ph sz="quarter" idx="2"/>
          </p:nvPr>
        </p:nvSpPr>
        <p:spPr>
          <a:xfrm>
            <a:off x="4632198" y="1216152"/>
            <a:ext cx="4041648" cy="493776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nchor="ctr"/>
          <a:lstStyle>
            <a:lvl1pPr>
              <a:defRPr/>
            </a:lvl1pPr>
          </a:lstStyle>
          <a:p>
            <a:r>
              <a:rPr kumimoji="0" lang="ru-RU"/>
              <a:t>Образец заголовка</a:t>
            </a:r>
            <a:endParaRPr kumimoji="0" lang="en-US"/>
          </a:p>
        </p:txBody>
      </p:sp>
      <p:sp>
        <p:nvSpPr>
          <p:cNvPr id="3" name="Текст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Текст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7" name="Дата 6"/>
          <p:cNvSpPr>
            <a:spLocks noGrp="1"/>
          </p:cNvSpPr>
          <p:nvPr>
            <p:ph type="dt" sz="half" idx="10"/>
          </p:nvPr>
        </p:nvSpPr>
        <p:spPr/>
        <p:txBody>
          <a:bodyPr/>
          <a:lstStyle/>
          <a:p>
            <a:fld id="{5B106E36-FD25-4E2D-B0AA-010F637433A0}" type="datetimeFigureOut">
              <a:rPr lang="ru-RU" smtClean="0"/>
              <a:pPr/>
              <a:t>17.10.2025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133600"/>
            <a:ext cx="4038600" cy="40386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3" name="Содержимое 12"/>
          <p:cNvSpPr>
            <a:spLocks noGrp="1"/>
          </p:cNvSpPr>
          <p:nvPr>
            <p:ph sz="quarter" idx="4"/>
          </p:nvPr>
        </p:nvSpPr>
        <p:spPr>
          <a:xfrm>
            <a:off x="4648200" y="2133600"/>
            <a:ext cx="4038600" cy="40386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17.10.2025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17.10.2025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
        <p:nvSpPr>
          <p:cNvPr id="5" name="Прямая соединительная линия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ru-RU"/>
              <a:t>Образец заголовка</a:t>
            </a:r>
            <a:endParaRPr kumimoji="0" lang="en-US"/>
          </a:p>
        </p:txBody>
      </p:sp>
      <p:sp>
        <p:nvSpPr>
          <p:cNvPr id="3" name="Текст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17.10.2025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ая соединительная линия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Содержимое 11"/>
          <p:cNvSpPr>
            <a:spLocks noGrp="1"/>
          </p:cNvSpPr>
          <p:nvPr>
            <p:ph sz="quarter" idx="1"/>
          </p:nvPr>
        </p:nvSpPr>
        <p:spPr>
          <a:xfrm>
            <a:off x="304800" y="304800"/>
            <a:ext cx="5715000" cy="5715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ru-RU"/>
              <a:t>Образец заголовка</a:t>
            </a:r>
            <a:endParaRPr kumimoji="0" lang="en-US"/>
          </a:p>
        </p:txBody>
      </p:sp>
      <p:sp>
        <p:nvSpPr>
          <p:cNvPr id="3" name="Рисунок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ru-RU"/>
              <a:t>Вставка рисунка</a:t>
            </a:r>
            <a:endParaRPr kumimoji="0" lang="en-US" dirty="0"/>
          </a:p>
        </p:txBody>
      </p:sp>
      <p:sp>
        <p:nvSpPr>
          <p:cNvPr id="4" name="Текст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17.10.2025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152400"/>
            <a:ext cx="8229600" cy="990600"/>
          </a:xfrm>
          <a:prstGeom prst="rect">
            <a:avLst/>
          </a:prstGeom>
        </p:spPr>
        <p:txBody>
          <a:bodyPr vert="horz" anchor="b" anchorCtr="0">
            <a:normAutofit/>
          </a:bodyPr>
          <a:lstStyle/>
          <a:p>
            <a:r>
              <a:rPr kumimoji="0" lang="ru-RU"/>
              <a:t>Образец заголовка</a:t>
            </a:r>
            <a:endParaRPr kumimoji="0" lang="en-US"/>
          </a:p>
        </p:txBody>
      </p:sp>
      <p:sp>
        <p:nvSpPr>
          <p:cNvPr id="13" name="Текст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4" name="Дата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5B106E36-FD25-4E2D-B0AA-010F637433A0}" type="datetimeFigureOut">
              <a:rPr lang="ru-RU" smtClean="0"/>
              <a:pPr/>
              <a:t>17.10.2025</a:t>
            </a:fld>
            <a:endParaRPr lang="ru-RU"/>
          </a:p>
        </p:txBody>
      </p:sp>
      <p:sp>
        <p:nvSpPr>
          <p:cNvPr id="3" name="Нижний колонтитул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725C68B6-61C2-468F-89AB-4B9F7531AA68}" type="slidenum">
              <a:rPr lang="ru-RU" smtClean="0"/>
              <a:pPr/>
              <a:t>‹#›</a:t>
            </a:fld>
            <a:endParaRPr lang="ru-RU"/>
          </a:p>
        </p:txBody>
      </p:sp>
      <p:sp>
        <p:nvSpPr>
          <p:cNvPr id="28" name="Прямая соединительная линия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Прямая соединительная линия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Равнобедренный треугольник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zakon2.rada.gov.ua/laws/show/2235-14" TargetMode="External"/><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hyperlink" Target="https://dmsu.gov.ua/assets/files/form/nakazMinUst715/dod_05.doc" TargetMode="External"/><Relationship Id="rId5" Type="http://schemas.openxmlformats.org/officeDocument/2006/relationships/hyperlink" Target="https://dmsu.gov.ua/assets/files/form/nakazMinUst715/dod_04.doc" TargetMode="External"/><Relationship Id="rId4" Type="http://schemas.openxmlformats.org/officeDocument/2006/relationships/hyperlink" Target="https://dmsu.gov.ua/assets/files/form/nakazMinUst715/dod_03.doc"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 xmlns:a16="http://schemas.microsoft.com/office/drawing/2014/main" id="{F9085F6C-6690-7189-BD0F-AD91BBFA765E}"/>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79512" y="332656"/>
            <a:ext cx="8784976" cy="5904656"/>
          </a:xfrm>
          <a:prstGeom prst="rect">
            <a:avLst/>
          </a:prstGeom>
          <a:ln>
            <a:noFill/>
          </a:ln>
          <a:effectLst>
            <a:softEdge rad="112500"/>
          </a:effectLst>
        </p:spPr>
      </p:pic>
    </p:spTree>
    <p:extLst>
      <p:ext uri="{BB962C8B-B14F-4D97-AF65-F5344CB8AC3E}">
        <p14:creationId xmlns="" xmlns:p14="http://schemas.microsoft.com/office/powerpoint/2010/main" val="1443440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115859" y="332656"/>
            <a:ext cx="7776621" cy="504056"/>
          </a:xfrm>
        </p:spPr>
        <p:txBody>
          <a:bodyPr>
            <a:normAutofit fontScale="90000"/>
          </a:bodyPr>
          <a:lstStyle/>
          <a:p>
            <a:pPr algn="ct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dirty="0">
                <a:solidFill>
                  <a:srgbClr val="FFFF00"/>
                </a:solidFill>
                <a:latin typeface="Times New Roman" panose="02020603050405020304" pitchFamily="18" charset="0"/>
                <a:cs typeface="Times New Roman" panose="02020603050405020304" pitchFamily="18" charset="0"/>
              </a:rPr>
              <a:t/>
            </a:r>
            <a:br>
              <a:rPr lang="uk-UA" sz="2400" dirty="0">
                <a:solidFill>
                  <a:srgbClr val="FFFF00"/>
                </a:solidFill>
                <a:latin typeface="Times New Roman" panose="02020603050405020304" pitchFamily="18" charset="0"/>
                <a:cs typeface="Times New Roman" panose="02020603050405020304" pitchFamily="18" charset="0"/>
              </a:rPr>
            </a:br>
            <a:r>
              <a:rPr lang="uk-UA" sz="2800" b="1" dirty="0">
                <a:solidFill>
                  <a:schemeClr val="accent2">
                    <a:lumMod val="20000"/>
                    <a:lumOff val="80000"/>
                  </a:schemeClr>
                </a:solidFill>
                <a:latin typeface="Times New Roman" panose="02020603050405020304" pitchFamily="18" charset="0"/>
                <a:ea typeface="Times New Roman" panose="02020603050405020304" pitchFamily="18" charset="0"/>
                <a:cs typeface="Times New Roman" panose="02020603050405020304" pitchFamily="18" charset="0"/>
              </a:rPr>
              <a:t>Прийняття до громадянства України</a:t>
            </a:r>
            <a:endParaRPr lang="uk-UA" sz="2700" b="1" i="1" dirty="0">
              <a:solidFill>
                <a:schemeClr val="accent2">
                  <a:lumMod val="20000"/>
                  <a:lumOff val="80000"/>
                </a:schemeClr>
              </a:solidFill>
            </a:endParaRPr>
          </a:p>
        </p:txBody>
      </p:sp>
      <p:pic>
        <p:nvPicPr>
          <p:cNvPr id="9" name="Содержимое 8" descr="Logo_of_Migrational_service_of_Ukraine.svg.png"/>
          <p:cNvPicPr>
            <a:picLocks noGrp="1" noChangeAspect="1"/>
          </p:cNvPicPr>
          <p:nvPr>
            <p:ph sz="quarter" idx="1"/>
          </p:nvPr>
        </p:nvPicPr>
        <p:blipFill>
          <a:blip r:embed="rId2" cstate="print"/>
          <a:stretch>
            <a:fillRect/>
          </a:stretch>
        </p:blipFill>
        <p:spPr>
          <a:xfrm>
            <a:off x="395536" y="250800"/>
            <a:ext cx="791383" cy="801936"/>
          </a:xfrm>
        </p:spPr>
      </p:pic>
      <p:sp>
        <p:nvSpPr>
          <p:cNvPr id="5" name="Прямоугольник 4"/>
          <p:cNvSpPr/>
          <p:nvPr/>
        </p:nvSpPr>
        <p:spPr>
          <a:xfrm>
            <a:off x="2447256" y="6488668"/>
            <a:ext cx="6696744" cy="369332"/>
          </a:xfrm>
          <a:prstGeom prst="rect">
            <a:avLst/>
          </a:prstGeom>
        </p:spPr>
        <p:txBody>
          <a:bodyPr wrap="square">
            <a:spAutoFit/>
          </a:bodyPr>
          <a:lstStyle/>
          <a:p>
            <a:pPr algn="r"/>
            <a:endParaRPr lang="uk-UA" dirty="0"/>
          </a:p>
        </p:txBody>
      </p:sp>
      <p:sp>
        <p:nvSpPr>
          <p:cNvPr id="6" name="TextBox 5">
            <a:extLst>
              <a:ext uri="{FF2B5EF4-FFF2-40B4-BE49-F238E27FC236}">
                <a16:creationId xmlns="" xmlns:a16="http://schemas.microsoft.com/office/drawing/2014/main" id="{7D47F446-3687-CD0F-4146-05485A40783A}"/>
              </a:ext>
            </a:extLst>
          </p:cNvPr>
          <p:cNvSpPr txBox="1"/>
          <p:nvPr/>
        </p:nvSpPr>
        <p:spPr>
          <a:xfrm>
            <a:off x="395536" y="1340768"/>
            <a:ext cx="8496944" cy="4278094"/>
          </a:xfrm>
          <a:prstGeom prst="rect">
            <a:avLst/>
          </a:prstGeom>
          <a:noFill/>
        </p:spPr>
        <p:txBody>
          <a:bodyPr wrap="square" rtlCol="0">
            <a:spAutoFit/>
          </a:bodyPr>
          <a:lstStyle/>
          <a:p>
            <a:pPr algn="just"/>
            <a:r>
              <a:rPr lang="uk-UA" b="1" dirty="0">
                <a:solidFill>
                  <a:schemeClr val="bg1"/>
                </a:solidFill>
                <a:latin typeface="Times New Roman" panose="02020603050405020304" pitchFamily="18" charset="0"/>
                <a:cs typeface="Times New Roman" panose="02020603050405020304" pitchFamily="18" charset="0"/>
              </a:rPr>
              <a:t>Набуття громадянства України національними меншинами відбувається на загальних підставах, як і для інших іноземців, але часто для них існують спрощені процедури, зокрема, на основі територіального походження або через спрощені програми для представників певних національних спільнот. Особа може звернутись до територіального підрозділу Державної міграційної служби (ДМС) із відповідною заявою та пакетом документів. Основні шляхи набуття громадянства для представників національних </a:t>
            </a:r>
            <a:r>
              <a:rPr lang="uk-UA" b="1" dirty="0" smtClean="0">
                <a:solidFill>
                  <a:schemeClr val="bg1"/>
                </a:solidFill>
                <a:latin typeface="Times New Roman" panose="02020603050405020304" pitchFamily="18" charset="0"/>
                <a:cs typeface="Times New Roman" panose="02020603050405020304" pitchFamily="18" charset="0"/>
              </a:rPr>
              <a:t>меншин.</a:t>
            </a:r>
            <a:endParaRPr lang="uk-UA" b="1" dirty="0">
              <a:solidFill>
                <a:schemeClr val="bg1"/>
              </a:solidFill>
              <a:latin typeface="Times New Roman" panose="02020603050405020304" pitchFamily="18" charset="0"/>
              <a:cs typeface="Times New Roman" panose="02020603050405020304" pitchFamily="18" charset="0"/>
            </a:endParaRPr>
          </a:p>
          <a:p>
            <a:pPr algn="just"/>
            <a:r>
              <a:rPr lang="uk-UA" b="1" u="sng" dirty="0">
                <a:solidFill>
                  <a:schemeClr val="bg1"/>
                </a:solidFill>
                <a:latin typeface="Times New Roman" panose="02020603050405020304" pitchFamily="18" charset="0"/>
                <a:cs typeface="Times New Roman" panose="02020603050405020304" pitchFamily="18" charset="0"/>
              </a:rPr>
              <a:t>Територіальне походження:</a:t>
            </a:r>
          </a:p>
          <a:p>
            <a:pPr algn="just" fontAlgn="ctr"/>
            <a:r>
              <a:rPr lang="uk-UA" b="1" dirty="0">
                <a:solidFill>
                  <a:schemeClr val="bg1"/>
                </a:solidFill>
                <a:latin typeface="Times New Roman" panose="02020603050405020304" pitchFamily="18" charset="0"/>
                <a:cs typeface="Times New Roman" panose="02020603050405020304" pitchFamily="18" charset="0"/>
              </a:rPr>
              <a:t>Якщо ви маєте українське коріння і постійно проживаєте за кордоном, або ваші рідні народилися чи проживали на територіях, які були частиною України до 24 серпня 1991 року. </a:t>
            </a:r>
          </a:p>
          <a:p>
            <a:pPr algn="just"/>
            <a:r>
              <a:rPr lang="uk-UA" b="1" u="sng" dirty="0">
                <a:solidFill>
                  <a:schemeClr val="bg1"/>
                </a:solidFill>
                <a:latin typeface="Times New Roman" panose="02020603050405020304" pitchFamily="18" charset="0"/>
                <a:cs typeface="Times New Roman" panose="02020603050405020304" pitchFamily="18" charset="0"/>
              </a:rPr>
              <a:t>Спрощені програми:</a:t>
            </a:r>
          </a:p>
          <a:p>
            <a:pPr algn="just"/>
            <a:r>
              <a:rPr lang="uk-UA" b="1" dirty="0">
                <a:solidFill>
                  <a:schemeClr val="bg1"/>
                </a:solidFill>
                <a:latin typeface="Times New Roman" panose="02020603050405020304" pitchFamily="18" charset="0"/>
                <a:cs typeface="Times New Roman" panose="02020603050405020304" pitchFamily="18" charset="0"/>
              </a:rPr>
              <a:t>Деякі національні спільноти можуть мати свої спеціальні програми, що спрощують процес набуття громадянства. </a:t>
            </a:r>
          </a:p>
          <a:p>
            <a:pPr algn="ctr"/>
            <a:r>
              <a:rPr lang="ru-RU" sz="2000" dirty="0">
                <a:solidFill>
                  <a:schemeClr val="bg1"/>
                </a:solidFill>
                <a:latin typeface="Times New Roman" panose="02020603050405020304" pitchFamily="18" charset="0"/>
                <a:cs typeface="Times New Roman" panose="02020603050405020304" pitchFamily="18" charset="0"/>
              </a:rPr>
              <a:t> </a:t>
            </a:r>
            <a:endParaRPr lang="uk-UA" sz="2000"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Рисунок 1">
            <a:extLst>
              <a:ext uri="{FF2B5EF4-FFF2-40B4-BE49-F238E27FC236}">
                <a16:creationId xmlns="" xmlns:a16="http://schemas.microsoft.com/office/drawing/2014/main" id="{B9A2722A-19AB-65D7-C2CD-E8902037A928}"/>
              </a:ext>
            </a:extLst>
          </p:cNvPr>
          <p:cNvPicPr>
            <a:picLocks noChangeAspect="1"/>
          </p:cNvPicPr>
          <p:nvPr/>
        </p:nvPicPr>
        <p:blipFill>
          <a:blip r:embed="rId2" cstate="print"/>
          <a:stretch>
            <a:fillRect/>
          </a:stretch>
        </p:blipFill>
        <p:spPr>
          <a:xfrm>
            <a:off x="467544" y="188640"/>
            <a:ext cx="864096" cy="878379"/>
          </a:xfrm>
          <a:prstGeom prst="rect">
            <a:avLst/>
          </a:prstGeom>
        </p:spPr>
      </p:pic>
      <p:sp>
        <p:nvSpPr>
          <p:cNvPr id="4" name="TextBox 3">
            <a:extLst>
              <a:ext uri="{FF2B5EF4-FFF2-40B4-BE49-F238E27FC236}">
                <a16:creationId xmlns="" xmlns:a16="http://schemas.microsoft.com/office/drawing/2014/main" id="{433275FF-E49E-F795-0BCF-051F79DA47AC}"/>
              </a:ext>
            </a:extLst>
          </p:cNvPr>
          <p:cNvSpPr txBox="1"/>
          <p:nvPr/>
        </p:nvSpPr>
        <p:spPr>
          <a:xfrm>
            <a:off x="1907704" y="325049"/>
            <a:ext cx="7344816" cy="477054"/>
          </a:xfrm>
          <a:prstGeom prst="rect">
            <a:avLst/>
          </a:prstGeom>
          <a:noFill/>
        </p:spPr>
        <p:txBody>
          <a:bodyPr wrap="square">
            <a:spAutoFit/>
          </a:bodyPr>
          <a:lstStyle/>
          <a:p>
            <a:r>
              <a:rPr lang="uk-UA" sz="2500" b="1" dirty="0">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rPr>
              <a:t>Прийняття до громадянства України</a:t>
            </a:r>
            <a:endParaRPr lang="uk-UA" sz="2500" dirty="0">
              <a:solidFill>
                <a:schemeClr val="bg2"/>
              </a:solidFill>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 xmlns:a16="http://schemas.microsoft.com/office/drawing/2014/main" id="{D132B598-5A80-9F62-FFAA-E178DFB05B28}"/>
              </a:ext>
            </a:extLst>
          </p:cNvPr>
          <p:cNvSpPr txBox="1"/>
          <p:nvPr/>
        </p:nvSpPr>
        <p:spPr>
          <a:xfrm>
            <a:off x="539552" y="938513"/>
            <a:ext cx="8424936" cy="5478423"/>
          </a:xfrm>
          <a:prstGeom prst="rect">
            <a:avLst/>
          </a:prstGeom>
          <a:noFill/>
        </p:spPr>
        <p:txBody>
          <a:bodyPr wrap="square">
            <a:spAutoFit/>
          </a:bodyPr>
          <a:lstStyle/>
          <a:p>
            <a:pPr algn="ctr">
              <a:buNone/>
            </a:pPr>
            <a:r>
              <a:rPr lang="uk-UA" sz="1600" b="1" u="sng"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Підстави для отримання послуги</a:t>
            </a:r>
          </a:p>
          <a:p>
            <a:pPr algn="just">
              <a:buNone/>
            </a:pPr>
            <a:r>
              <a:rPr lang="uk-UA" sz="1400" b="1"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Відповідно до статті 7 </a:t>
            </a:r>
            <a:r>
              <a:rPr lang="uk-UA" sz="1400" b="1" u="sng"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hlinkClick r:id="rId3">
                  <a:extLst>
                    <a:ext uri="{A12FA001-AC4F-418D-AE19-62706E023703}">
                      <ahyp:hlinkClr xmlns="" xmlns:ahyp="http://schemas.microsoft.com/office/drawing/2018/hyperlinkcolor" val="tx"/>
                    </a:ext>
                  </a:extLst>
                </a:hlinkClick>
              </a:rPr>
              <a:t>Закону України "Про громадянство України"</a:t>
            </a:r>
            <a:r>
              <a:rPr lang="uk-UA" sz="1400" b="1"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особа є громадянином України, якщо (будь-який з пунктів)*:</a:t>
            </a:r>
          </a:p>
          <a:p>
            <a:pPr marL="285750" indent="-285750" algn="just">
              <a:buFont typeface="Arial" panose="020B0604020202020204" pitchFamily="34" charset="0"/>
              <a:buChar char="•"/>
            </a:pPr>
            <a:r>
              <a:rPr lang="uk-UA" sz="1400" b="1"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батьки або один з батьків на момент її народження були громадянами України;</a:t>
            </a:r>
          </a:p>
          <a:p>
            <a:pPr marL="285750" indent="-285750" algn="just">
              <a:buFont typeface="Arial" panose="020B0604020202020204" pitchFamily="34" charset="0"/>
              <a:buChar char="•"/>
            </a:pPr>
            <a:r>
              <a:rPr lang="uk-UA" sz="1400" b="1"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народилася на території України від осіб без громадянства, які на законних підставах проживають на території України;</a:t>
            </a:r>
          </a:p>
          <a:p>
            <a:pPr marL="285750" indent="-285750" algn="just">
              <a:buFont typeface="Arial" panose="020B0604020202020204" pitchFamily="34" charset="0"/>
              <a:buChar char="•"/>
            </a:pPr>
            <a:r>
              <a:rPr lang="uk-UA" sz="1400" b="1"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народилася за межами України від осіб без громадянства, які постійно на законних підставах проживають на території України, і не набула за народженням громадянства іншої держави;</a:t>
            </a:r>
          </a:p>
          <a:p>
            <a:pPr marL="285750" indent="-285750" algn="just">
              <a:buFont typeface="Arial" panose="020B0604020202020204" pitchFamily="34" charset="0"/>
              <a:buChar char="•"/>
            </a:pPr>
            <a:r>
              <a:rPr lang="uk-UA" sz="1400" b="1"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народилася на території України від іноземців, які на законних підставах проживають на території України, і не набула за народженням громадянства жодного з батьків;</a:t>
            </a:r>
          </a:p>
          <a:p>
            <a:pPr marL="285750" indent="-285750" algn="just">
              <a:buFont typeface="Arial" panose="020B0604020202020204" pitchFamily="34" charset="0"/>
              <a:buChar char="•"/>
            </a:pPr>
            <a:r>
              <a:rPr lang="uk-UA" sz="1400" b="1"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народилася на території України, одному з батьків якої надано статус біженця в Україні чи притулок в Україні, і не набула за народженням громадянства жодного з батьків або набула за народженням громадянство того з батьків, якому надано статус біженця в Україні чи притулок в Україні;</a:t>
            </a:r>
          </a:p>
          <a:p>
            <a:pPr marL="285750" indent="-285750" algn="just">
              <a:buFont typeface="Arial" panose="020B0604020202020204" pitchFamily="34" charset="0"/>
              <a:buChar char="•"/>
            </a:pPr>
            <a:r>
              <a:rPr lang="uk-UA" sz="1400" b="1"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народилася на території України від іноземця і особи без громадянства, які на законних підставах проживають на території України, і не набула за народженням громадянства того з батьків, який є іноземцем;</a:t>
            </a:r>
          </a:p>
          <a:p>
            <a:pPr marL="285750" indent="-285750" algn="just">
              <a:buFont typeface="Arial" panose="020B0604020202020204" pitchFamily="34" charset="0"/>
              <a:buChar char="•"/>
            </a:pPr>
            <a:r>
              <a:rPr lang="uk-UA" sz="1400" b="1"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є новонародженою дитиною, знайденою на території України, обоє з батьків якої невідомі (знайда);</a:t>
            </a:r>
          </a:p>
          <a:p>
            <a:pPr algn="just">
              <a:buNone/>
            </a:pPr>
            <a:r>
              <a:rPr lang="uk-UA" sz="1400" b="1"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Особа, яка має право на набуття громадянства України за народженням, є громадянином України з моменту народження.</a:t>
            </a:r>
          </a:p>
          <a:p>
            <a:pPr algn="ctr">
              <a:buNone/>
            </a:pPr>
            <a:r>
              <a:rPr lang="uk-UA" sz="1400" b="1"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r>
            <a:br>
              <a:rPr lang="uk-UA" sz="1400" b="1"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uk-UA" sz="1400" b="1" i="1"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 Перелічені умови дійсні з 1 березня 2001 року (набрання чинності Законом України "Про громадянство України". У випадку виникнення проблем, пов'язаних із громадянством особи, що народилася до цієї дати, необхідно звернутися до найближчого територіального органу ДМС </a:t>
            </a:r>
            <a:r>
              <a:rPr lang="uk-UA" sz="1400" b="1" i="1" kern="100" dirty="0" smtClean="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України</a:t>
            </a:r>
            <a:r>
              <a:rPr lang="en-US" sz="1400" b="1" i="1" kern="100" smtClean="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b="1" i="1" kern="100" smtClean="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uk-UA" sz="1400" b="1"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522931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a:extLst>
              <a:ext uri="{FF2B5EF4-FFF2-40B4-BE49-F238E27FC236}">
                <a16:creationId xmlns="" xmlns:a16="http://schemas.microsoft.com/office/drawing/2014/main" id="{6B7667FB-30C8-56EF-AF2F-852A3A0A6F2A}"/>
              </a:ext>
            </a:extLst>
          </p:cNvPr>
          <p:cNvPicPr>
            <a:picLocks noChangeAspect="1"/>
          </p:cNvPicPr>
          <p:nvPr/>
        </p:nvPicPr>
        <p:blipFill>
          <a:blip r:embed="rId2" cstate="print"/>
          <a:stretch>
            <a:fillRect/>
          </a:stretch>
        </p:blipFill>
        <p:spPr>
          <a:xfrm>
            <a:off x="467544" y="188640"/>
            <a:ext cx="864096" cy="878379"/>
          </a:xfrm>
          <a:prstGeom prst="rect">
            <a:avLst/>
          </a:prstGeom>
        </p:spPr>
      </p:pic>
      <p:sp>
        <p:nvSpPr>
          <p:cNvPr id="7" name="TextBox 6">
            <a:extLst>
              <a:ext uri="{FF2B5EF4-FFF2-40B4-BE49-F238E27FC236}">
                <a16:creationId xmlns="" xmlns:a16="http://schemas.microsoft.com/office/drawing/2014/main" id="{ED7F8A2F-E3A2-24E9-43DE-DCC30B7E150A}"/>
              </a:ext>
            </a:extLst>
          </p:cNvPr>
          <p:cNvSpPr txBox="1"/>
          <p:nvPr/>
        </p:nvSpPr>
        <p:spPr>
          <a:xfrm>
            <a:off x="1907704" y="325049"/>
            <a:ext cx="7344816" cy="477054"/>
          </a:xfrm>
          <a:prstGeom prst="rect">
            <a:avLst/>
          </a:prstGeom>
          <a:noFill/>
        </p:spPr>
        <p:txBody>
          <a:bodyPr wrap="square">
            <a:spAutoFit/>
          </a:bodyPr>
          <a:lstStyle/>
          <a:p>
            <a:r>
              <a:rPr lang="uk-UA" sz="2500" b="1" dirty="0">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rPr>
              <a:t>Прийняття до громадянства України</a:t>
            </a:r>
            <a:endParaRPr lang="uk-UA" sz="2500" dirty="0">
              <a:solidFill>
                <a:schemeClr val="bg2"/>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 xmlns:a16="http://schemas.microsoft.com/office/drawing/2014/main" id="{91323E34-8B14-FE92-D949-A4965815F7BF}"/>
              </a:ext>
            </a:extLst>
          </p:cNvPr>
          <p:cNvSpPr txBox="1"/>
          <p:nvPr/>
        </p:nvSpPr>
        <p:spPr>
          <a:xfrm>
            <a:off x="683568" y="1340768"/>
            <a:ext cx="7992888" cy="4062651"/>
          </a:xfrm>
          <a:prstGeom prst="rect">
            <a:avLst/>
          </a:prstGeom>
          <a:noFill/>
        </p:spPr>
        <p:txBody>
          <a:bodyPr wrap="square">
            <a:spAutoFit/>
          </a:bodyPr>
          <a:lstStyle/>
          <a:p>
            <a:pPr algn="ctr"/>
            <a:r>
              <a:rPr lang="uk-UA" b="1" u="sng" dirty="0" smtClean="0">
                <a:solidFill>
                  <a:schemeClr val="bg1"/>
                </a:solidFill>
                <a:latin typeface="Times New Roman" panose="02020603050405020304" pitchFamily="18" charset="0"/>
                <a:cs typeface="Times New Roman" panose="02020603050405020304" pitchFamily="18" charset="0"/>
              </a:rPr>
              <a:t>Як отримати послугу?</a:t>
            </a:r>
          </a:p>
          <a:p>
            <a:endParaRPr lang="ru-RU" sz="1400" b="1" dirty="0">
              <a:solidFill>
                <a:schemeClr val="bg1"/>
              </a:solidFill>
              <a:latin typeface="Times New Roman" panose="02020603050405020304" pitchFamily="18" charset="0"/>
              <a:cs typeface="Times New Roman" panose="02020603050405020304" pitchFamily="18" charset="0"/>
            </a:endParaRPr>
          </a:p>
          <a:p>
            <a:pPr algn="just"/>
            <a:r>
              <a:rPr lang="ru-RU" sz="1400" b="1" dirty="0">
                <a:solidFill>
                  <a:schemeClr val="bg1"/>
                </a:solidFill>
                <a:latin typeface="Times New Roman" panose="02020603050405020304" pitchFamily="18" charset="0"/>
                <a:cs typeface="Times New Roman" panose="02020603050405020304" pitchFamily="18" charset="0"/>
              </a:rPr>
              <a:t>1. </a:t>
            </a:r>
            <a:r>
              <a:rPr lang="uk-UA" sz="1400" b="1" dirty="0" smtClean="0">
                <a:solidFill>
                  <a:schemeClr val="bg1"/>
                </a:solidFill>
                <a:latin typeface="Times New Roman" panose="02020603050405020304" pitchFamily="18" charset="0"/>
                <a:cs typeface="Times New Roman" panose="02020603050405020304" pitchFamily="18" charset="0"/>
              </a:rPr>
              <a:t>Зібрати необхідні документи;</a:t>
            </a:r>
          </a:p>
          <a:p>
            <a:pPr algn="just"/>
            <a:r>
              <a:rPr lang="uk-UA" sz="1400" b="1" dirty="0" smtClean="0">
                <a:solidFill>
                  <a:schemeClr val="bg1"/>
                </a:solidFill>
                <a:latin typeface="Times New Roman" panose="02020603050405020304" pitchFamily="18" charset="0"/>
                <a:cs typeface="Times New Roman" panose="02020603050405020304" pitchFamily="18" charset="0"/>
              </a:rPr>
              <a:t>2. Звернутися до територіального підрозділу ДМС України за місцем проживання дитини або одного з її батьків чи іншого законного представника особи;</a:t>
            </a:r>
          </a:p>
          <a:p>
            <a:pPr algn="just"/>
            <a:r>
              <a:rPr lang="uk-UA" sz="1400" b="1" dirty="0" smtClean="0">
                <a:solidFill>
                  <a:schemeClr val="bg1"/>
                </a:solidFill>
                <a:latin typeface="Times New Roman" panose="02020603050405020304" pitchFamily="18" charset="0"/>
                <a:cs typeface="Times New Roman" panose="02020603050405020304" pitchFamily="18" charset="0"/>
              </a:rPr>
              <a:t>3. Подати заяву разом із необхідними документами;</a:t>
            </a:r>
          </a:p>
          <a:p>
            <a:pPr algn="just"/>
            <a:r>
              <a:rPr lang="uk-UA" sz="1400" b="1" dirty="0" smtClean="0">
                <a:solidFill>
                  <a:schemeClr val="bg1"/>
                </a:solidFill>
                <a:latin typeface="Times New Roman" panose="02020603050405020304" pitchFamily="18" charset="0"/>
                <a:cs typeface="Times New Roman" panose="02020603050405020304" pitchFamily="18" charset="0"/>
              </a:rPr>
              <a:t>4. Отримати довідку про реєстрацію особи громадянином України (що є підставою для оформлення паспорта громадянина України) у територіальному органі або підрозділі ДМС України за місцем проживання.</a:t>
            </a:r>
          </a:p>
          <a:p>
            <a:endParaRPr lang="uk-UA" sz="1400" b="1" dirty="0" smtClean="0">
              <a:solidFill>
                <a:schemeClr val="bg1"/>
              </a:solidFill>
              <a:latin typeface="Times New Roman" panose="02020603050405020304" pitchFamily="18" charset="0"/>
              <a:cs typeface="Times New Roman" panose="02020603050405020304" pitchFamily="18" charset="0"/>
            </a:endParaRPr>
          </a:p>
          <a:p>
            <a:endParaRPr lang="uk-UA" sz="1400" b="1" dirty="0" smtClean="0">
              <a:solidFill>
                <a:schemeClr val="bg1"/>
              </a:solidFill>
              <a:latin typeface="Times New Roman" panose="02020603050405020304" pitchFamily="18" charset="0"/>
              <a:cs typeface="Times New Roman" panose="02020603050405020304" pitchFamily="18" charset="0"/>
            </a:endParaRPr>
          </a:p>
          <a:p>
            <a:endParaRPr lang="uk-UA" sz="1400" b="1" dirty="0" smtClean="0">
              <a:solidFill>
                <a:schemeClr val="bg1"/>
              </a:solidFill>
              <a:latin typeface="Times New Roman" panose="02020603050405020304" pitchFamily="18" charset="0"/>
              <a:cs typeface="Times New Roman" panose="02020603050405020304" pitchFamily="18" charset="0"/>
            </a:endParaRPr>
          </a:p>
          <a:p>
            <a:r>
              <a:rPr lang="uk-UA" sz="1400" b="1" u="sng" dirty="0" smtClean="0">
                <a:solidFill>
                  <a:schemeClr val="bg1"/>
                </a:solidFill>
                <a:latin typeface="Times New Roman" panose="02020603050405020304" pitchFamily="18" charset="0"/>
                <a:cs typeface="Times New Roman" panose="02020603050405020304" pitchFamily="18" charset="0"/>
              </a:rPr>
              <a:t>Вартість послуги та пільги</a:t>
            </a:r>
          </a:p>
          <a:p>
            <a:r>
              <a:rPr lang="uk-UA" sz="1400" b="1" dirty="0" smtClean="0">
                <a:solidFill>
                  <a:schemeClr val="bg1"/>
                </a:solidFill>
                <a:latin typeface="Times New Roman" panose="02020603050405020304" pitchFamily="18" charset="0"/>
                <a:cs typeface="Times New Roman" panose="02020603050405020304" pitchFamily="18" charset="0"/>
              </a:rPr>
              <a:t>Оплату за набуття громадянства України не передбачено</a:t>
            </a:r>
          </a:p>
          <a:p>
            <a:endParaRPr lang="uk-UA" sz="1600" b="1" dirty="0" smtClean="0">
              <a:solidFill>
                <a:schemeClr val="bg1"/>
              </a:solidFill>
              <a:latin typeface="Times New Roman" panose="02020603050405020304" pitchFamily="18" charset="0"/>
              <a:cs typeface="Times New Roman" panose="02020603050405020304" pitchFamily="18" charset="0"/>
            </a:endParaRPr>
          </a:p>
          <a:p>
            <a:r>
              <a:rPr lang="uk-UA" sz="1400" b="1" u="sng" dirty="0" smtClean="0">
                <a:solidFill>
                  <a:schemeClr val="bg1"/>
                </a:solidFill>
                <a:latin typeface="Times New Roman" panose="02020603050405020304" pitchFamily="18" charset="0"/>
                <a:cs typeface="Times New Roman" panose="02020603050405020304" pitchFamily="18" charset="0"/>
              </a:rPr>
              <a:t>Подача заяви</a:t>
            </a:r>
          </a:p>
          <a:p>
            <a:r>
              <a:rPr lang="uk-UA" sz="1400" b="1" dirty="0" smtClean="0">
                <a:solidFill>
                  <a:schemeClr val="bg1"/>
                </a:solidFill>
                <a:latin typeface="Times New Roman" panose="02020603050405020304" pitchFamily="18" charset="0"/>
                <a:cs typeface="Times New Roman" panose="02020603050405020304" pitchFamily="18" charset="0"/>
              </a:rPr>
              <a:t>Заява подається одним із батьків дитини або законним представником дитини.</a:t>
            </a:r>
          </a:p>
          <a:p>
            <a:endParaRPr lang="uk-UA" sz="1400" b="1" dirty="0">
              <a:solidFill>
                <a:schemeClr val="bg1"/>
              </a:solidFill>
              <a:latin typeface="Times New Roman" panose="02020603050405020304" pitchFamily="18" charset="0"/>
              <a:cs typeface="Times New Roman" panose="02020603050405020304" pitchFamily="18" charset="0"/>
            </a:endParaRPr>
          </a:p>
        </p:txBody>
      </p:sp>
      <p:pic>
        <p:nvPicPr>
          <p:cNvPr id="11" name="Рисунок 10">
            <a:extLst>
              <a:ext uri="{FF2B5EF4-FFF2-40B4-BE49-F238E27FC236}">
                <a16:creationId xmlns="" xmlns:a16="http://schemas.microsoft.com/office/drawing/2014/main" id="{F742C0E0-80C0-01CC-E3E1-2EABD3F6AABC}"/>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580112" y="3212976"/>
            <a:ext cx="2974019" cy="1671614"/>
          </a:xfrm>
          <a:prstGeom prst="rect">
            <a:avLst/>
          </a:prstGeom>
          <a:ln>
            <a:noFill/>
          </a:ln>
          <a:effectLst>
            <a:softEdge rad="112500"/>
          </a:effectLst>
        </p:spPr>
      </p:pic>
    </p:spTree>
    <p:extLst>
      <p:ext uri="{BB962C8B-B14F-4D97-AF65-F5344CB8AC3E}">
        <p14:creationId xmlns="" xmlns:p14="http://schemas.microsoft.com/office/powerpoint/2010/main" val="2199100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 xmlns:a16="http://schemas.microsoft.com/office/drawing/2014/main" id="{DD3168EF-21F5-16A9-607C-7646F05E5B5F}"/>
              </a:ext>
            </a:extLst>
          </p:cNvPr>
          <p:cNvPicPr>
            <a:picLocks noChangeAspect="1"/>
          </p:cNvPicPr>
          <p:nvPr/>
        </p:nvPicPr>
        <p:blipFill>
          <a:blip r:embed="rId2" cstate="print"/>
          <a:stretch>
            <a:fillRect/>
          </a:stretch>
        </p:blipFill>
        <p:spPr>
          <a:xfrm>
            <a:off x="395536" y="188640"/>
            <a:ext cx="859611" cy="877900"/>
          </a:xfrm>
          <a:prstGeom prst="rect">
            <a:avLst/>
          </a:prstGeom>
        </p:spPr>
      </p:pic>
      <p:pic>
        <p:nvPicPr>
          <p:cNvPr id="4" name="Рисунок 3">
            <a:extLst>
              <a:ext uri="{FF2B5EF4-FFF2-40B4-BE49-F238E27FC236}">
                <a16:creationId xmlns="" xmlns:a16="http://schemas.microsoft.com/office/drawing/2014/main" id="{DF4D08BF-3F72-6AC6-0579-8C18CC1B2D20}"/>
              </a:ext>
            </a:extLst>
          </p:cNvPr>
          <p:cNvPicPr>
            <a:picLocks noChangeAspect="1"/>
          </p:cNvPicPr>
          <p:nvPr/>
        </p:nvPicPr>
        <p:blipFill>
          <a:blip r:embed="rId3" cstate="print"/>
          <a:stretch>
            <a:fillRect/>
          </a:stretch>
        </p:blipFill>
        <p:spPr>
          <a:xfrm>
            <a:off x="1619672" y="295329"/>
            <a:ext cx="5718544" cy="664522"/>
          </a:xfrm>
          <a:prstGeom prst="rect">
            <a:avLst/>
          </a:prstGeom>
        </p:spPr>
      </p:pic>
      <p:sp>
        <p:nvSpPr>
          <p:cNvPr id="8" name="TextBox 7">
            <a:extLst>
              <a:ext uri="{FF2B5EF4-FFF2-40B4-BE49-F238E27FC236}">
                <a16:creationId xmlns="" xmlns:a16="http://schemas.microsoft.com/office/drawing/2014/main" id="{E1F678F7-B77A-C161-CFE0-A578A525FB3B}"/>
              </a:ext>
            </a:extLst>
          </p:cNvPr>
          <p:cNvSpPr txBox="1"/>
          <p:nvPr/>
        </p:nvSpPr>
        <p:spPr>
          <a:xfrm>
            <a:off x="467544" y="1268760"/>
            <a:ext cx="8424936" cy="5478423"/>
          </a:xfrm>
          <a:prstGeom prst="rect">
            <a:avLst/>
          </a:prstGeom>
          <a:noFill/>
        </p:spPr>
        <p:txBody>
          <a:bodyPr wrap="square">
            <a:spAutoFit/>
          </a:bodyPr>
          <a:lstStyle/>
          <a:p>
            <a:pPr algn="ctr"/>
            <a:r>
              <a:rPr lang="uk-UA" sz="1400" b="1" u="sng" dirty="0" smtClean="0">
                <a:solidFill>
                  <a:schemeClr val="bg1"/>
                </a:solidFill>
                <a:latin typeface="Times New Roman" panose="02020603050405020304" pitchFamily="18" charset="0"/>
                <a:cs typeface="Times New Roman" panose="02020603050405020304" pitchFamily="18" charset="0"/>
              </a:rPr>
              <a:t>Необхідні документи</a:t>
            </a:r>
          </a:p>
          <a:p>
            <a:pPr algn="just"/>
            <a:r>
              <a:rPr lang="uk-UA" sz="1400" b="1" dirty="0" smtClean="0">
                <a:solidFill>
                  <a:schemeClr val="bg1"/>
                </a:solidFill>
                <a:latin typeface="Times New Roman" panose="02020603050405020304" pitchFamily="18" charset="0"/>
                <a:cs typeface="Times New Roman" panose="02020603050405020304" pitchFamily="18" charset="0"/>
              </a:rPr>
              <a:t>Під час подання заяви та інших документів з питань громадянства пред’являється паспортний документ або документ, що його замінює та посвідчує особу заявника, а також документ про проживання заявника на території України або про його постійне проживання за кордоном. У разі потреби подається засвідчений переклад тексту документа українською мовою.</a:t>
            </a:r>
          </a:p>
          <a:p>
            <a:pPr algn="just"/>
            <a:endParaRPr lang="ru-RU" sz="1400" b="1" dirty="0">
              <a:solidFill>
                <a:schemeClr val="bg1"/>
              </a:solidFill>
              <a:latin typeface="Times New Roman" panose="02020603050405020304" pitchFamily="18" charset="0"/>
              <a:cs typeface="Times New Roman" panose="02020603050405020304" pitchFamily="18" charset="0"/>
            </a:endParaRPr>
          </a:p>
          <a:p>
            <a:pPr algn="just"/>
            <a:r>
              <a:rPr lang="uk-UA" sz="1400" b="1" dirty="0" smtClean="0">
                <a:solidFill>
                  <a:schemeClr val="bg1"/>
                </a:solidFill>
                <a:latin typeface="Times New Roman" panose="02020603050405020304" pitchFamily="18" charset="0"/>
                <a:cs typeface="Times New Roman" panose="02020603050405020304" pitchFamily="18" charset="0"/>
              </a:rPr>
              <a:t>Крім того, в залежності від підстав для набуття громадянства, подаються:</a:t>
            </a:r>
          </a:p>
          <a:p>
            <a:pPr algn="just"/>
            <a:endParaRPr lang="uk-UA" sz="1400" b="1" dirty="0" smtClean="0">
              <a:solidFill>
                <a:schemeClr val="bg1"/>
              </a:solidFill>
              <a:latin typeface="Times New Roman" panose="02020603050405020304" pitchFamily="18" charset="0"/>
              <a:cs typeface="Times New Roman" panose="02020603050405020304" pitchFamily="18" charset="0"/>
            </a:endParaRPr>
          </a:p>
          <a:p>
            <a:pPr algn="just"/>
            <a:r>
              <a:rPr lang="uk-UA" sz="1400" b="1" dirty="0" smtClean="0">
                <a:solidFill>
                  <a:schemeClr val="bg1"/>
                </a:solidFill>
                <a:latin typeface="Times New Roman" panose="02020603050405020304" pitchFamily="18" charset="0"/>
                <a:cs typeface="Times New Roman" panose="02020603050405020304" pitchFamily="18" charset="0"/>
              </a:rPr>
              <a:t>Особа, батьки або один з батьків якої на момент її народження були </a:t>
            </a:r>
          </a:p>
          <a:p>
            <a:pPr algn="just"/>
            <a:r>
              <a:rPr lang="uk-UA" sz="1400" b="1" dirty="0" smtClean="0">
                <a:solidFill>
                  <a:schemeClr val="bg1"/>
                </a:solidFill>
                <a:latin typeface="Times New Roman" panose="02020603050405020304" pitchFamily="18" charset="0"/>
                <a:cs typeface="Times New Roman" panose="02020603050405020304" pitchFamily="18" charset="0"/>
              </a:rPr>
              <a:t>громадянами України (частина перша статті 7 Закону), один з її батьків </a:t>
            </a:r>
          </a:p>
          <a:p>
            <a:pPr algn="just"/>
            <a:r>
              <a:rPr lang="uk-UA" sz="1400" b="1" dirty="0" smtClean="0">
                <a:solidFill>
                  <a:schemeClr val="bg1"/>
                </a:solidFill>
                <a:latin typeface="Times New Roman" panose="02020603050405020304" pitchFamily="18" charset="0"/>
                <a:cs typeface="Times New Roman" panose="02020603050405020304" pitchFamily="18" charset="0"/>
              </a:rPr>
              <a:t>подає такі документи:</a:t>
            </a:r>
          </a:p>
          <a:p>
            <a:pPr algn="just"/>
            <a:endParaRPr lang="ru-RU" sz="1400" b="1" dirty="0">
              <a:solidFill>
                <a:schemeClr val="bg1"/>
              </a:solidFill>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sz="1400" b="1" dirty="0" smtClean="0">
                <a:solidFill>
                  <a:schemeClr val="bg1"/>
                </a:solidFill>
                <a:latin typeface="Times New Roman" panose="02020603050405020304" pitchFamily="18" charset="0"/>
                <a:cs typeface="Times New Roman" panose="02020603050405020304" pitchFamily="18" charset="0"/>
              </a:rPr>
              <a:t>заяву про оформлення набуття особою громадянства України за народженням;</a:t>
            </a:r>
          </a:p>
          <a:p>
            <a:pPr marL="285750" indent="-285750" algn="just">
              <a:buFont typeface="Arial" panose="020B0604020202020204" pitchFamily="34" charset="0"/>
              <a:buChar char="•"/>
            </a:pPr>
            <a:r>
              <a:rPr lang="uk-UA" sz="1400" b="1" dirty="0" smtClean="0">
                <a:solidFill>
                  <a:schemeClr val="bg1"/>
                </a:solidFill>
                <a:latin typeface="Times New Roman" panose="02020603050405020304" pitchFamily="18" charset="0"/>
                <a:cs typeface="Times New Roman" panose="02020603050405020304" pitchFamily="18" charset="0"/>
              </a:rPr>
              <a:t>копію свідоцтва про народження особи;</a:t>
            </a:r>
          </a:p>
          <a:p>
            <a:pPr marL="285750" indent="-285750" algn="just">
              <a:buFont typeface="Arial" panose="020B0604020202020204" pitchFamily="34" charset="0"/>
              <a:buChar char="•"/>
            </a:pPr>
            <a:r>
              <a:rPr lang="uk-UA" sz="1400" b="1" dirty="0" smtClean="0">
                <a:solidFill>
                  <a:schemeClr val="bg1"/>
                </a:solidFill>
                <a:latin typeface="Times New Roman" panose="02020603050405020304" pitchFamily="18" charset="0"/>
                <a:cs typeface="Times New Roman" panose="02020603050405020304" pitchFamily="18" charset="0"/>
              </a:rPr>
              <a:t>копію паспорта громадянина України або іншого передбаченого статтею 5 Закону документа, що підтверджує факт перебування одного з батьків особи у громадянстві України на момент її народження.</a:t>
            </a:r>
          </a:p>
          <a:p>
            <a:pPr algn="just"/>
            <a:r>
              <a:rPr lang="uk-UA" sz="1400" b="1" dirty="0" smtClean="0">
                <a:solidFill>
                  <a:schemeClr val="bg1"/>
                </a:solidFill>
                <a:latin typeface="Times New Roman" panose="02020603050405020304" pitchFamily="18" charset="0"/>
                <a:cs typeface="Times New Roman" panose="02020603050405020304" pitchFamily="18" charset="0"/>
              </a:rPr>
              <a:t>Особа, яка народилася на території України від осіб без громадянства, які на законних підставах проживають на території України (частина друга статті 7 Закону), один з її батьків подає:</a:t>
            </a:r>
          </a:p>
          <a:p>
            <a:pPr algn="just"/>
            <a:endParaRPr lang="uk-UA" sz="1400" b="1" dirty="0" smtClean="0">
              <a:solidFill>
                <a:schemeClr val="bg1"/>
              </a:solidFill>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sz="1400" b="1" dirty="0" smtClean="0">
                <a:solidFill>
                  <a:schemeClr val="bg1"/>
                </a:solidFill>
                <a:latin typeface="Times New Roman" panose="02020603050405020304" pitchFamily="18" charset="0"/>
                <a:cs typeface="Times New Roman" panose="02020603050405020304" pitchFamily="18" charset="0"/>
              </a:rPr>
              <a:t>заяву про оформлення набуття особою громадянства України за народженням;</a:t>
            </a:r>
          </a:p>
          <a:p>
            <a:pPr marL="285750" indent="-285750" algn="just">
              <a:buFont typeface="Arial" panose="020B0604020202020204" pitchFamily="34" charset="0"/>
              <a:buChar char="•"/>
            </a:pPr>
            <a:r>
              <a:rPr lang="uk-UA" sz="1400" b="1" dirty="0" smtClean="0">
                <a:solidFill>
                  <a:schemeClr val="bg1"/>
                </a:solidFill>
                <a:latin typeface="Times New Roman" panose="02020603050405020304" pitchFamily="18" charset="0"/>
                <a:cs typeface="Times New Roman" panose="02020603050405020304" pitchFamily="18" charset="0"/>
              </a:rPr>
              <a:t>копію свідоцтва про народження особи;</a:t>
            </a:r>
          </a:p>
          <a:p>
            <a:pPr marL="285750" indent="-285750" algn="just">
              <a:buFont typeface="Arial" panose="020B0604020202020204" pitchFamily="34" charset="0"/>
              <a:buChar char="•"/>
            </a:pPr>
            <a:r>
              <a:rPr lang="uk-UA" sz="1400" b="1" dirty="0" smtClean="0">
                <a:solidFill>
                  <a:schemeClr val="bg1"/>
                </a:solidFill>
                <a:latin typeface="Times New Roman" panose="02020603050405020304" pitchFamily="18" charset="0"/>
                <a:cs typeface="Times New Roman" panose="02020603050405020304" pitchFamily="18" charset="0"/>
              </a:rPr>
              <a:t>копії посвідок на постійне проживання в Україні для осіб без громадянства або інших документів, які підтверджують, що на момент народження особи її батьки були особами без громадянства і проживали на законних підставах на території України.</a:t>
            </a:r>
            <a:endParaRPr lang="uk-UA" sz="1400" b="1" dirty="0">
              <a:solidFill>
                <a:schemeClr val="bg1"/>
              </a:solidFill>
              <a:latin typeface="Times New Roman" panose="02020603050405020304" pitchFamily="18" charset="0"/>
              <a:cs typeface="Times New Roman" panose="02020603050405020304" pitchFamily="18" charset="0"/>
            </a:endParaRPr>
          </a:p>
        </p:txBody>
      </p:sp>
      <p:pic>
        <p:nvPicPr>
          <p:cNvPr id="10" name="Рисунок 9">
            <a:extLst>
              <a:ext uri="{FF2B5EF4-FFF2-40B4-BE49-F238E27FC236}">
                <a16:creationId xmlns="" xmlns:a16="http://schemas.microsoft.com/office/drawing/2014/main" id="{EF117EE6-EC01-5DC1-0418-06EA637AEDF3}"/>
              </a:ext>
            </a:extLst>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6588224" y="2420888"/>
            <a:ext cx="2212558" cy="1368152"/>
          </a:xfrm>
          <a:prstGeom prst="rect">
            <a:avLst/>
          </a:prstGeom>
          <a:ln>
            <a:noFill/>
          </a:ln>
          <a:effectLst>
            <a:softEdge rad="112500"/>
          </a:effectLst>
        </p:spPr>
      </p:pic>
    </p:spTree>
    <p:extLst>
      <p:ext uri="{BB962C8B-B14F-4D97-AF65-F5344CB8AC3E}">
        <p14:creationId xmlns="" xmlns:p14="http://schemas.microsoft.com/office/powerpoint/2010/main" val="3055401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 xmlns:a16="http://schemas.microsoft.com/office/drawing/2014/main" id="{9AB5A6F4-667E-E155-CF86-8693A348B535}"/>
              </a:ext>
            </a:extLst>
          </p:cNvPr>
          <p:cNvPicPr>
            <a:picLocks noChangeAspect="1"/>
          </p:cNvPicPr>
          <p:nvPr/>
        </p:nvPicPr>
        <p:blipFill>
          <a:blip r:embed="rId2" cstate="print"/>
          <a:stretch>
            <a:fillRect/>
          </a:stretch>
        </p:blipFill>
        <p:spPr>
          <a:xfrm>
            <a:off x="323528" y="54037"/>
            <a:ext cx="859611" cy="877900"/>
          </a:xfrm>
          <a:prstGeom prst="rect">
            <a:avLst/>
          </a:prstGeom>
        </p:spPr>
      </p:pic>
      <p:pic>
        <p:nvPicPr>
          <p:cNvPr id="3" name="Рисунок 2">
            <a:extLst>
              <a:ext uri="{FF2B5EF4-FFF2-40B4-BE49-F238E27FC236}">
                <a16:creationId xmlns="" xmlns:a16="http://schemas.microsoft.com/office/drawing/2014/main" id="{6DFFF61D-03F5-2951-F69A-A1CEE0A2E402}"/>
              </a:ext>
            </a:extLst>
          </p:cNvPr>
          <p:cNvPicPr>
            <a:picLocks noChangeAspect="1"/>
          </p:cNvPicPr>
          <p:nvPr/>
        </p:nvPicPr>
        <p:blipFill>
          <a:blip r:embed="rId3" cstate="print"/>
          <a:stretch>
            <a:fillRect/>
          </a:stretch>
        </p:blipFill>
        <p:spPr>
          <a:xfrm>
            <a:off x="1712728" y="223321"/>
            <a:ext cx="5718544" cy="664522"/>
          </a:xfrm>
          <a:prstGeom prst="rect">
            <a:avLst/>
          </a:prstGeom>
        </p:spPr>
      </p:pic>
      <p:sp>
        <p:nvSpPr>
          <p:cNvPr id="5" name="TextBox 4">
            <a:extLst>
              <a:ext uri="{FF2B5EF4-FFF2-40B4-BE49-F238E27FC236}">
                <a16:creationId xmlns="" xmlns:a16="http://schemas.microsoft.com/office/drawing/2014/main" id="{0CDFF82F-803D-2881-E5F0-255A21DCA068}"/>
              </a:ext>
            </a:extLst>
          </p:cNvPr>
          <p:cNvSpPr txBox="1"/>
          <p:nvPr/>
        </p:nvSpPr>
        <p:spPr>
          <a:xfrm>
            <a:off x="611560" y="905086"/>
            <a:ext cx="8208912" cy="5940088"/>
          </a:xfrm>
          <a:prstGeom prst="rect">
            <a:avLst/>
          </a:prstGeom>
          <a:noFill/>
        </p:spPr>
        <p:txBody>
          <a:bodyPr wrap="square">
            <a:spAutoFit/>
          </a:bodyPr>
          <a:lstStyle/>
          <a:p>
            <a:pPr algn="just">
              <a:spcBef>
                <a:spcPts val="600"/>
              </a:spcBef>
              <a:spcAft>
                <a:spcPts val="600"/>
              </a:spcAft>
              <a:buNone/>
            </a:pPr>
            <a:r>
              <a:rPr lang="uk-UA" sz="1400" b="1" i="0" dirty="0" smtClean="0">
                <a:solidFill>
                  <a:schemeClr val="bg1"/>
                </a:solidFill>
                <a:effectLst/>
                <a:latin typeface="Times New Roman" panose="02020603050405020304" pitchFamily="18" charset="0"/>
                <a:cs typeface="Times New Roman" panose="02020603050405020304" pitchFamily="18" charset="0"/>
              </a:rPr>
              <a:t>Особа, яка народилася за межами України від осіб без громадянства, які на законних підставах постійно проживають на території України, і не набула за народженням громадянства іншої держави (частина третя статті 7 Закону), один з її батьків подає:</a:t>
            </a:r>
          </a:p>
          <a:p>
            <a:pPr algn="just">
              <a:spcBef>
                <a:spcPts val="600"/>
              </a:spcBef>
              <a:spcAft>
                <a:spcPts val="600"/>
              </a:spcAft>
              <a:buFont typeface="Arial" panose="020B0604020202020204" pitchFamily="34" charset="0"/>
              <a:buChar char="•"/>
            </a:pP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заяву</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 про </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оформлення</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 </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набуття</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 особою </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громадянства</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 </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України</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 за </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народженням</a:t>
            </a:r>
            <a:r>
              <a:rPr lang="uk-UA" sz="1400" b="1" i="0" dirty="0" smtClean="0">
                <a:solidFill>
                  <a:schemeClr val="bg1"/>
                </a:solidFill>
                <a:effectLst/>
                <a:latin typeface="Times New Roman" panose="02020603050405020304" pitchFamily="18" charset="0"/>
                <a:cs typeface="Times New Roman" panose="02020603050405020304" pitchFamily="18" charset="0"/>
              </a:rPr>
              <a:t>;</a:t>
            </a:r>
          </a:p>
          <a:p>
            <a:pPr algn="just">
              <a:spcBef>
                <a:spcPts val="600"/>
              </a:spcBef>
              <a:spcAft>
                <a:spcPts val="600"/>
              </a:spcAft>
              <a:buFont typeface="Arial" panose="020B0604020202020204" pitchFamily="34" charset="0"/>
              <a:buChar char="•"/>
            </a:pPr>
            <a:r>
              <a:rPr lang="uk-UA" sz="1400" b="1" i="0" dirty="0" smtClean="0">
                <a:solidFill>
                  <a:schemeClr val="bg1"/>
                </a:solidFill>
                <a:effectLst/>
                <a:latin typeface="Times New Roman" panose="02020603050405020304" pitchFamily="18" charset="0"/>
                <a:cs typeface="Times New Roman" panose="02020603050405020304" pitchFamily="18" charset="0"/>
              </a:rPr>
              <a:t>копію свідоцтва про народження особи або інший документ, який підтверджує факт народження особи за межами України;</a:t>
            </a:r>
          </a:p>
          <a:p>
            <a:pPr algn="just">
              <a:spcBef>
                <a:spcPts val="600"/>
              </a:spcBef>
              <a:spcAft>
                <a:spcPts val="600"/>
              </a:spcAft>
              <a:buFont typeface="Arial" panose="020B0604020202020204" pitchFamily="34" charset="0"/>
              <a:buChar char="•"/>
            </a:pPr>
            <a:r>
              <a:rPr lang="uk-UA" sz="1400" b="1" i="0" dirty="0" smtClean="0">
                <a:solidFill>
                  <a:schemeClr val="bg1"/>
                </a:solidFill>
                <a:effectLst/>
                <a:latin typeface="Times New Roman" panose="02020603050405020304" pitchFamily="18" charset="0"/>
                <a:cs typeface="Times New Roman" panose="02020603050405020304" pitchFamily="18" charset="0"/>
              </a:rPr>
              <a:t>копії посвідок на постійне проживання в Україні для осіб без громадянства або інших документів, які підтверджують, що на момент народження особи її батьки були особами без громадянства і на законних підставах постійно проживали на території України;</a:t>
            </a:r>
          </a:p>
          <a:p>
            <a:pPr algn="just">
              <a:spcBef>
                <a:spcPts val="600"/>
              </a:spcBef>
              <a:spcAft>
                <a:spcPts val="600"/>
              </a:spcAft>
              <a:buFont typeface="Arial" panose="020B0604020202020204" pitchFamily="34" charset="0"/>
              <a:buChar char="•"/>
            </a:pP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5">
                  <a:extLst>
                    <a:ext uri="{A12FA001-AC4F-418D-AE19-62706E023703}">
                      <ahyp:hlinkClr xmlns="" xmlns:ahyp="http://schemas.microsoft.com/office/drawing/2018/hyperlinkcolor" val="tx"/>
                    </a:ext>
                  </a:extLst>
                </a:hlinkClick>
              </a:rPr>
              <a:t>декларацію</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5">
                  <a:extLst>
                    <a:ext uri="{A12FA001-AC4F-418D-AE19-62706E023703}">
                      <ahyp:hlinkClr xmlns="" xmlns:ahyp="http://schemas.microsoft.com/office/drawing/2018/hyperlinkcolor" val="tx"/>
                    </a:ext>
                  </a:extLst>
                </a:hlinkClick>
              </a:rPr>
              <a:t> про </a:t>
            </a:r>
            <a:r>
              <a:rPr lang="uk-UA" sz="1400" b="1" i="0" u="sng" dirty="0" err="1" smtClean="0">
                <a:solidFill>
                  <a:schemeClr val="bg1"/>
                </a:solidFill>
                <a:effectLst/>
                <a:latin typeface="Times New Roman" panose="02020603050405020304" pitchFamily="18" charset="0"/>
                <a:cs typeface="Times New Roman" panose="02020603050405020304" pitchFamily="18" charset="0"/>
                <a:hlinkClick r:id="rId5">
                  <a:extLst>
                    <a:ext uri="{A12FA001-AC4F-418D-AE19-62706E023703}">
                      <ahyp:hlinkClr xmlns="" xmlns:ahyp="http://schemas.microsoft.com/office/drawing/2018/hyperlinkcolor" val="tx"/>
                    </a:ext>
                  </a:extLst>
                </a:hlinkClick>
              </a:rPr>
              <a:t>ненабуття</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5">
                  <a:extLst>
                    <a:ext uri="{A12FA001-AC4F-418D-AE19-62706E023703}">
                      <ahyp:hlinkClr xmlns="" xmlns:ahyp="http://schemas.microsoft.com/office/drawing/2018/hyperlinkcolor" val="tx"/>
                    </a:ext>
                  </a:extLst>
                </a:hlinkClick>
              </a:rPr>
              <a:t> особою </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5">
                  <a:extLst>
                    <a:ext uri="{A12FA001-AC4F-418D-AE19-62706E023703}">
                      <ahyp:hlinkClr xmlns="" xmlns:ahyp="http://schemas.microsoft.com/office/drawing/2018/hyperlinkcolor" val="tx"/>
                    </a:ext>
                  </a:extLst>
                </a:hlinkClick>
              </a:rPr>
              <a:t>громадянства</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5">
                  <a:extLst>
                    <a:ext uri="{A12FA001-AC4F-418D-AE19-62706E023703}">
                      <ahyp:hlinkClr xmlns="" xmlns:ahyp="http://schemas.microsoft.com/office/drawing/2018/hyperlinkcolor" val="tx"/>
                    </a:ext>
                  </a:extLst>
                </a:hlinkClick>
              </a:rPr>
              <a:t> </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5">
                  <a:extLst>
                    <a:ext uri="{A12FA001-AC4F-418D-AE19-62706E023703}">
                      <ahyp:hlinkClr xmlns="" xmlns:ahyp="http://schemas.microsoft.com/office/drawing/2018/hyperlinkcolor" val="tx"/>
                    </a:ext>
                  </a:extLst>
                </a:hlinkClick>
              </a:rPr>
              <a:t>іншої</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5">
                  <a:extLst>
                    <a:ext uri="{A12FA001-AC4F-418D-AE19-62706E023703}">
                      <ahyp:hlinkClr xmlns="" xmlns:ahyp="http://schemas.microsoft.com/office/drawing/2018/hyperlinkcolor" val="tx"/>
                    </a:ext>
                  </a:extLst>
                </a:hlinkClick>
              </a:rPr>
              <a:t> </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5">
                  <a:extLst>
                    <a:ext uri="{A12FA001-AC4F-418D-AE19-62706E023703}">
                      <ahyp:hlinkClr xmlns="" xmlns:ahyp="http://schemas.microsoft.com/office/drawing/2018/hyperlinkcolor" val="tx"/>
                    </a:ext>
                  </a:extLst>
                </a:hlinkClick>
              </a:rPr>
              <a:t>держави</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5">
                  <a:extLst>
                    <a:ext uri="{A12FA001-AC4F-418D-AE19-62706E023703}">
                      <ahyp:hlinkClr xmlns="" xmlns:ahyp="http://schemas.microsoft.com/office/drawing/2018/hyperlinkcolor" val="tx"/>
                    </a:ext>
                  </a:extLst>
                </a:hlinkClick>
              </a:rPr>
              <a:t> за </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5">
                  <a:extLst>
                    <a:ext uri="{A12FA001-AC4F-418D-AE19-62706E023703}">
                      <ahyp:hlinkClr xmlns="" xmlns:ahyp="http://schemas.microsoft.com/office/drawing/2018/hyperlinkcolor" val="tx"/>
                    </a:ext>
                  </a:extLst>
                </a:hlinkClick>
              </a:rPr>
              <a:t>народженням</a:t>
            </a:r>
            <a:r>
              <a:rPr lang="uk-UA" sz="1400" b="1" i="0" dirty="0" smtClean="0">
                <a:solidFill>
                  <a:schemeClr val="bg1"/>
                </a:solidFill>
                <a:effectLst/>
                <a:latin typeface="Times New Roman" panose="02020603050405020304" pitchFamily="18" charset="0"/>
                <a:cs typeface="Times New Roman" panose="02020603050405020304" pitchFamily="18" charset="0"/>
              </a:rPr>
              <a:t>.</a:t>
            </a:r>
          </a:p>
          <a:p>
            <a:pPr algn="just">
              <a:spcBef>
                <a:spcPts val="600"/>
              </a:spcBef>
              <a:spcAft>
                <a:spcPts val="600"/>
              </a:spcAft>
              <a:buNone/>
            </a:pPr>
            <a:r>
              <a:rPr lang="uk-UA" sz="1400" b="1" i="0" dirty="0" smtClean="0">
                <a:solidFill>
                  <a:schemeClr val="bg1"/>
                </a:solidFill>
                <a:effectLst/>
                <a:latin typeface="Times New Roman" panose="02020603050405020304" pitchFamily="18" charset="0"/>
                <a:cs typeface="Times New Roman" panose="02020603050405020304" pitchFamily="18" charset="0"/>
              </a:rPr>
              <a:t>Особа, яка народилася на території України від іноземців, які на законних підставах проживають на території України, і не набула за народженням громадянства жодного з батьків (частина четверта статті 7 Закону), один з її батьків подає:</a:t>
            </a:r>
          </a:p>
          <a:p>
            <a:pPr algn="just">
              <a:spcBef>
                <a:spcPts val="600"/>
              </a:spcBef>
              <a:spcAft>
                <a:spcPts val="600"/>
              </a:spcAft>
              <a:buFont typeface="Arial" panose="020B0604020202020204" pitchFamily="34" charset="0"/>
              <a:buChar char="•"/>
            </a:pP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заяву</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 про </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оформлення</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 </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набуття</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 особою </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громадянства</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 </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України</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 за </a:t>
            </a:r>
            <a:r>
              <a:rPr lang="uk-UA" sz="1400" b="1" i="0" u="sng" dirty="0" smtClean="0">
                <a:solidFill>
                  <a:schemeClr val="bg1"/>
                </a:solidFill>
                <a:effectLst/>
                <a:latin typeface="Times New Roman" panose="02020603050405020304" pitchFamily="18" charset="0"/>
                <a:cs typeface="Times New Roman" panose="02020603050405020304" pitchFamily="18" charset="0"/>
                <a:hlinkClick r:id="rId4">
                  <a:extLst>
                    <a:ext uri="{A12FA001-AC4F-418D-AE19-62706E023703}">
                      <ahyp:hlinkClr xmlns="" xmlns:ahyp="http://schemas.microsoft.com/office/drawing/2018/hyperlinkcolor" val="tx"/>
                    </a:ext>
                  </a:extLst>
                </a:hlinkClick>
              </a:rPr>
              <a:t>народженням</a:t>
            </a:r>
            <a:r>
              <a:rPr lang="uk-UA" sz="1400" b="1" i="0" dirty="0" smtClean="0">
                <a:solidFill>
                  <a:schemeClr val="bg1"/>
                </a:solidFill>
                <a:effectLst/>
                <a:latin typeface="Times New Roman" panose="02020603050405020304" pitchFamily="18" charset="0"/>
                <a:cs typeface="Times New Roman" panose="02020603050405020304" pitchFamily="18" charset="0"/>
              </a:rPr>
              <a:t>;</a:t>
            </a:r>
          </a:p>
          <a:p>
            <a:pPr algn="just">
              <a:spcBef>
                <a:spcPts val="600"/>
              </a:spcBef>
              <a:spcAft>
                <a:spcPts val="600"/>
              </a:spcAft>
              <a:buFont typeface="Arial" panose="020B0604020202020204" pitchFamily="34" charset="0"/>
              <a:buChar char="•"/>
            </a:pPr>
            <a:r>
              <a:rPr lang="uk-UA" sz="1400" b="1" i="0" dirty="0" smtClean="0">
                <a:solidFill>
                  <a:schemeClr val="bg1"/>
                </a:solidFill>
                <a:effectLst/>
                <a:latin typeface="Times New Roman" panose="02020603050405020304" pitchFamily="18" charset="0"/>
                <a:cs typeface="Times New Roman" panose="02020603050405020304" pitchFamily="18" charset="0"/>
              </a:rPr>
              <a:t>копію свідоцтва про народження особи;</a:t>
            </a:r>
          </a:p>
          <a:p>
            <a:pPr algn="just">
              <a:spcBef>
                <a:spcPts val="600"/>
              </a:spcBef>
              <a:spcAft>
                <a:spcPts val="600"/>
              </a:spcAft>
              <a:buFont typeface="Arial" panose="020B0604020202020204" pitchFamily="34" charset="0"/>
              <a:buChar char="•"/>
            </a:pPr>
            <a:r>
              <a:rPr lang="uk-UA" sz="1400" b="1" i="0" dirty="0" smtClean="0">
                <a:solidFill>
                  <a:schemeClr val="bg1"/>
                </a:solidFill>
                <a:effectLst/>
                <a:latin typeface="Times New Roman" panose="02020603050405020304" pitchFamily="18" charset="0"/>
                <a:cs typeface="Times New Roman" panose="02020603050405020304" pitchFamily="18" charset="0"/>
              </a:rPr>
              <a:t>копії документів, які підтверджують факт перебування батьків особи у громадянстві іншої держави (інших держав) на момент її народження;</a:t>
            </a:r>
          </a:p>
          <a:p>
            <a:pPr algn="just">
              <a:spcBef>
                <a:spcPts val="600"/>
              </a:spcBef>
              <a:spcAft>
                <a:spcPts val="600"/>
              </a:spcAft>
              <a:buFont typeface="Arial" panose="020B0604020202020204" pitchFamily="34" charset="0"/>
              <a:buChar char="•"/>
            </a:pPr>
            <a:r>
              <a:rPr lang="uk-UA" sz="1400" b="1" i="0" dirty="0" smtClean="0">
                <a:solidFill>
                  <a:schemeClr val="bg1"/>
                </a:solidFill>
                <a:effectLst/>
                <a:latin typeface="Times New Roman" panose="02020603050405020304" pitchFamily="18" charset="0"/>
                <a:cs typeface="Times New Roman" panose="02020603050405020304" pitchFamily="18" charset="0"/>
              </a:rPr>
              <a:t>копії документів, які підтверджують факт проживання на законних підставах батьків особи на території України на момент її народження;</a:t>
            </a:r>
          </a:p>
          <a:p>
            <a:pPr algn="just">
              <a:spcBef>
                <a:spcPts val="600"/>
              </a:spcBef>
              <a:spcAft>
                <a:spcPts val="600"/>
              </a:spcAft>
              <a:buFont typeface="Arial" panose="020B0604020202020204" pitchFamily="34" charset="0"/>
              <a:buChar char="•"/>
            </a:pPr>
            <a:r>
              <a:rPr lang="uk-UA" sz="1400" b="1" i="0" u="none" strike="noStrike" dirty="0" smtClean="0">
                <a:solidFill>
                  <a:schemeClr val="bg1"/>
                </a:solidFill>
                <a:effectLst/>
                <a:latin typeface="Times New Roman" panose="02020603050405020304" pitchFamily="18" charset="0"/>
                <a:cs typeface="Times New Roman" panose="02020603050405020304" pitchFamily="18" charset="0"/>
                <a:hlinkClick r:id="rId6">
                  <a:extLst>
                    <a:ext uri="{A12FA001-AC4F-418D-AE19-62706E023703}">
                      <ahyp:hlinkClr xmlns="" xmlns:ahyp="http://schemas.microsoft.com/office/drawing/2018/hyperlinkcolor" val="tx"/>
                    </a:ext>
                  </a:extLst>
                </a:hlinkClick>
              </a:rPr>
              <a:t>декларацію</a:t>
            </a:r>
            <a:r>
              <a:rPr lang="uk-UA" sz="1400" b="1" i="0" u="none" strike="noStrike" dirty="0" smtClean="0">
                <a:solidFill>
                  <a:schemeClr val="bg1"/>
                </a:solidFill>
                <a:effectLst/>
                <a:latin typeface="Times New Roman" panose="02020603050405020304" pitchFamily="18" charset="0"/>
                <a:cs typeface="Times New Roman" panose="02020603050405020304" pitchFamily="18" charset="0"/>
                <a:hlinkClick r:id="rId6">
                  <a:extLst>
                    <a:ext uri="{A12FA001-AC4F-418D-AE19-62706E023703}">
                      <ahyp:hlinkClr xmlns="" xmlns:ahyp="http://schemas.microsoft.com/office/drawing/2018/hyperlinkcolor" val="tx"/>
                    </a:ext>
                  </a:extLst>
                </a:hlinkClick>
              </a:rPr>
              <a:t> про </a:t>
            </a:r>
            <a:r>
              <a:rPr lang="uk-UA" sz="1400" b="1" i="0" u="none" strike="noStrike" dirty="0" err="1" smtClean="0">
                <a:solidFill>
                  <a:schemeClr val="bg1"/>
                </a:solidFill>
                <a:effectLst/>
                <a:latin typeface="Times New Roman" panose="02020603050405020304" pitchFamily="18" charset="0"/>
                <a:cs typeface="Times New Roman" panose="02020603050405020304" pitchFamily="18" charset="0"/>
                <a:hlinkClick r:id="rId6">
                  <a:extLst>
                    <a:ext uri="{A12FA001-AC4F-418D-AE19-62706E023703}">
                      <ahyp:hlinkClr xmlns="" xmlns:ahyp="http://schemas.microsoft.com/office/drawing/2018/hyperlinkcolor" val="tx"/>
                    </a:ext>
                  </a:extLst>
                </a:hlinkClick>
              </a:rPr>
              <a:t>ненабуття</a:t>
            </a:r>
            <a:r>
              <a:rPr lang="uk-UA" sz="1400" b="1" i="0" u="none" strike="noStrike" dirty="0" smtClean="0">
                <a:solidFill>
                  <a:schemeClr val="bg1"/>
                </a:solidFill>
                <a:effectLst/>
                <a:latin typeface="Times New Roman" panose="02020603050405020304" pitchFamily="18" charset="0"/>
                <a:cs typeface="Times New Roman" panose="02020603050405020304" pitchFamily="18" charset="0"/>
                <a:hlinkClick r:id="rId6">
                  <a:extLst>
                    <a:ext uri="{A12FA001-AC4F-418D-AE19-62706E023703}">
                      <ahyp:hlinkClr xmlns="" xmlns:ahyp="http://schemas.microsoft.com/office/drawing/2018/hyperlinkcolor" val="tx"/>
                    </a:ext>
                  </a:extLst>
                </a:hlinkClick>
              </a:rPr>
              <a:t> особою за </a:t>
            </a:r>
            <a:r>
              <a:rPr lang="uk-UA" sz="1400" b="1" i="0" u="none" strike="noStrike" dirty="0" smtClean="0">
                <a:solidFill>
                  <a:schemeClr val="bg1"/>
                </a:solidFill>
                <a:effectLst/>
                <a:latin typeface="Times New Roman" panose="02020603050405020304" pitchFamily="18" charset="0"/>
                <a:cs typeface="Times New Roman" panose="02020603050405020304" pitchFamily="18" charset="0"/>
                <a:hlinkClick r:id="rId6">
                  <a:extLst>
                    <a:ext uri="{A12FA001-AC4F-418D-AE19-62706E023703}">
                      <ahyp:hlinkClr xmlns="" xmlns:ahyp="http://schemas.microsoft.com/office/drawing/2018/hyperlinkcolor" val="tx"/>
                    </a:ext>
                  </a:extLst>
                </a:hlinkClick>
              </a:rPr>
              <a:t>народженням</a:t>
            </a:r>
            <a:r>
              <a:rPr lang="uk-UA" sz="1400" b="1" i="0" u="none" strike="noStrike" dirty="0" smtClean="0">
                <a:solidFill>
                  <a:schemeClr val="bg1"/>
                </a:solidFill>
                <a:effectLst/>
                <a:latin typeface="Times New Roman" panose="02020603050405020304" pitchFamily="18" charset="0"/>
                <a:cs typeface="Times New Roman" panose="02020603050405020304" pitchFamily="18" charset="0"/>
                <a:hlinkClick r:id="rId6">
                  <a:extLst>
                    <a:ext uri="{A12FA001-AC4F-418D-AE19-62706E023703}">
                      <ahyp:hlinkClr xmlns="" xmlns:ahyp="http://schemas.microsoft.com/office/drawing/2018/hyperlinkcolor" val="tx"/>
                    </a:ext>
                  </a:extLst>
                </a:hlinkClick>
              </a:rPr>
              <a:t> </a:t>
            </a:r>
            <a:r>
              <a:rPr lang="uk-UA" sz="1400" b="1" i="0" u="none" strike="noStrike" dirty="0" smtClean="0">
                <a:solidFill>
                  <a:schemeClr val="bg1"/>
                </a:solidFill>
                <a:effectLst/>
                <a:latin typeface="Times New Roman" panose="02020603050405020304" pitchFamily="18" charset="0"/>
                <a:cs typeface="Times New Roman" panose="02020603050405020304" pitchFamily="18" charset="0"/>
                <a:hlinkClick r:id="rId6">
                  <a:extLst>
                    <a:ext uri="{A12FA001-AC4F-418D-AE19-62706E023703}">
                      <ahyp:hlinkClr xmlns="" xmlns:ahyp="http://schemas.microsoft.com/office/drawing/2018/hyperlinkcolor" val="tx"/>
                    </a:ext>
                  </a:extLst>
                </a:hlinkClick>
              </a:rPr>
              <a:t>громадянства</a:t>
            </a:r>
            <a:r>
              <a:rPr lang="uk-UA" sz="1400" b="1" i="0" u="none" strike="noStrike" dirty="0" smtClean="0">
                <a:solidFill>
                  <a:schemeClr val="bg1"/>
                </a:solidFill>
                <a:effectLst/>
                <a:latin typeface="Times New Roman" panose="02020603050405020304" pitchFamily="18" charset="0"/>
                <a:cs typeface="Times New Roman" panose="02020603050405020304" pitchFamily="18" charset="0"/>
                <a:hlinkClick r:id="rId6">
                  <a:extLst>
                    <a:ext uri="{A12FA001-AC4F-418D-AE19-62706E023703}">
                      <ahyp:hlinkClr xmlns="" xmlns:ahyp="http://schemas.microsoft.com/office/drawing/2018/hyperlinkcolor" val="tx"/>
                    </a:ext>
                  </a:extLst>
                </a:hlinkClick>
              </a:rPr>
              <a:t> </a:t>
            </a:r>
            <a:r>
              <a:rPr lang="uk-UA" sz="1400" b="1" i="0" u="none" strike="noStrike" dirty="0" smtClean="0">
                <a:solidFill>
                  <a:schemeClr val="bg1"/>
                </a:solidFill>
                <a:effectLst/>
                <a:latin typeface="Times New Roman" panose="02020603050405020304" pitchFamily="18" charset="0"/>
                <a:cs typeface="Times New Roman" panose="02020603050405020304" pitchFamily="18" charset="0"/>
                <a:hlinkClick r:id="rId6">
                  <a:extLst>
                    <a:ext uri="{A12FA001-AC4F-418D-AE19-62706E023703}">
                      <ahyp:hlinkClr xmlns="" xmlns:ahyp="http://schemas.microsoft.com/office/drawing/2018/hyperlinkcolor" val="tx"/>
                    </a:ext>
                  </a:extLst>
                </a:hlinkClick>
              </a:rPr>
              <a:t>жодного</a:t>
            </a:r>
            <a:r>
              <a:rPr lang="uk-UA" sz="1400" b="1" i="0" u="none" strike="noStrike" dirty="0" smtClean="0">
                <a:solidFill>
                  <a:schemeClr val="bg1"/>
                </a:solidFill>
                <a:effectLst/>
                <a:latin typeface="Times New Roman" panose="02020603050405020304" pitchFamily="18" charset="0"/>
                <a:cs typeface="Times New Roman" panose="02020603050405020304" pitchFamily="18" charset="0"/>
                <a:hlinkClick r:id="rId6">
                  <a:extLst>
                    <a:ext uri="{A12FA001-AC4F-418D-AE19-62706E023703}">
                      <ahyp:hlinkClr xmlns="" xmlns:ahyp="http://schemas.microsoft.com/office/drawing/2018/hyperlinkcolor" val="tx"/>
                    </a:ext>
                  </a:extLst>
                </a:hlinkClick>
              </a:rPr>
              <a:t> з </a:t>
            </a:r>
            <a:r>
              <a:rPr lang="uk-UA" sz="1400" b="1" i="0" u="none" strike="noStrike" dirty="0" smtClean="0">
                <a:solidFill>
                  <a:schemeClr val="bg1"/>
                </a:solidFill>
                <a:effectLst/>
                <a:latin typeface="Times New Roman" panose="02020603050405020304" pitchFamily="18" charset="0"/>
                <a:cs typeface="Times New Roman" panose="02020603050405020304" pitchFamily="18" charset="0"/>
                <a:hlinkClick r:id="rId6">
                  <a:extLst>
                    <a:ext uri="{A12FA001-AC4F-418D-AE19-62706E023703}">
                      <ahyp:hlinkClr xmlns="" xmlns:ahyp="http://schemas.microsoft.com/office/drawing/2018/hyperlinkcolor" val="tx"/>
                    </a:ext>
                  </a:extLst>
                </a:hlinkClick>
              </a:rPr>
              <a:t>батьків</a:t>
            </a:r>
            <a:r>
              <a:rPr lang="uk-UA" sz="1400" b="1" i="0" dirty="0" smtClean="0">
                <a:solidFill>
                  <a:schemeClr val="bg1"/>
                </a:solidFill>
                <a:effectLst/>
                <a:latin typeface="Times New Roman" panose="02020603050405020304" pitchFamily="18" charset="0"/>
                <a:cs typeface="Times New Roman" panose="02020603050405020304" pitchFamily="18" charset="0"/>
              </a:rPr>
              <a:t>.</a:t>
            </a:r>
            <a:endParaRPr lang="uk-UA" sz="1400" b="1" i="0"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485406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 xmlns:a16="http://schemas.microsoft.com/office/drawing/2014/main" id="{B40046B1-2E16-C72F-656F-C61C9F096815}"/>
              </a:ext>
            </a:extLst>
          </p:cNvPr>
          <p:cNvPicPr>
            <a:picLocks noChangeAspect="1"/>
          </p:cNvPicPr>
          <p:nvPr/>
        </p:nvPicPr>
        <p:blipFill>
          <a:blip r:embed="rId2" cstate="print"/>
          <a:stretch>
            <a:fillRect/>
          </a:stretch>
        </p:blipFill>
        <p:spPr>
          <a:xfrm>
            <a:off x="395536" y="116632"/>
            <a:ext cx="859611" cy="877900"/>
          </a:xfrm>
          <a:prstGeom prst="rect">
            <a:avLst/>
          </a:prstGeom>
        </p:spPr>
      </p:pic>
      <p:pic>
        <p:nvPicPr>
          <p:cNvPr id="3" name="Рисунок 2">
            <a:extLst>
              <a:ext uri="{FF2B5EF4-FFF2-40B4-BE49-F238E27FC236}">
                <a16:creationId xmlns="" xmlns:a16="http://schemas.microsoft.com/office/drawing/2014/main" id="{2075002A-F2B1-0876-9291-894829A903A9}"/>
              </a:ext>
            </a:extLst>
          </p:cNvPr>
          <p:cNvPicPr>
            <a:picLocks noChangeAspect="1"/>
          </p:cNvPicPr>
          <p:nvPr/>
        </p:nvPicPr>
        <p:blipFill>
          <a:blip r:embed="rId3" cstate="print"/>
          <a:stretch>
            <a:fillRect/>
          </a:stretch>
        </p:blipFill>
        <p:spPr>
          <a:xfrm>
            <a:off x="1712728" y="301650"/>
            <a:ext cx="5718544" cy="664522"/>
          </a:xfrm>
          <a:prstGeom prst="rect">
            <a:avLst/>
          </a:prstGeom>
        </p:spPr>
      </p:pic>
      <p:sp>
        <p:nvSpPr>
          <p:cNvPr id="5" name="TextBox 4">
            <a:extLst>
              <a:ext uri="{FF2B5EF4-FFF2-40B4-BE49-F238E27FC236}">
                <a16:creationId xmlns="" xmlns:a16="http://schemas.microsoft.com/office/drawing/2014/main" id="{7430019B-0CB7-899B-6897-3B77B902E398}"/>
              </a:ext>
            </a:extLst>
          </p:cNvPr>
          <p:cNvSpPr txBox="1"/>
          <p:nvPr/>
        </p:nvSpPr>
        <p:spPr>
          <a:xfrm>
            <a:off x="611560" y="1196752"/>
            <a:ext cx="8352928" cy="2893100"/>
          </a:xfrm>
          <a:prstGeom prst="rect">
            <a:avLst/>
          </a:prstGeom>
          <a:noFill/>
        </p:spPr>
        <p:txBody>
          <a:bodyPr wrap="square">
            <a:spAutoFit/>
          </a:bodyPr>
          <a:lstStyle/>
          <a:p>
            <a:r>
              <a:rPr lang="uk-UA" sz="1400" b="1" dirty="0">
                <a:solidFill>
                  <a:schemeClr val="bg1"/>
                </a:solidFill>
                <a:latin typeface="Times New Roman" panose="02020603050405020304" pitchFamily="18" charset="0"/>
                <a:cs typeface="Times New Roman" panose="02020603050405020304" pitchFamily="18" charset="0"/>
              </a:rPr>
              <a:t>Особа, яка народилася на території України, одному з батьків якої надано статус біженця в Україні чи притулок в Україні, і яка не набула за народженням громадянства жодного з батьків або набула за народженням громадянство того з батьків, якому надано статус біженця в Україні чи притулок в Україні (частина п'ята статті 7 Закону), один з її батьків подає:</a:t>
            </a:r>
          </a:p>
          <a:p>
            <a:endParaRPr lang="uk-UA" sz="1400" b="1"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uk-UA" sz="1400" b="1" dirty="0">
                <a:solidFill>
                  <a:schemeClr val="bg1"/>
                </a:solidFill>
                <a:latin typeface="Times New Roman" panose="02020603050405020304" pitchFamily="18" charset="0"/>
                <a:cs typeface="Times New Roman" panose="02020603050405020304" pitchFamily="18" charset="0"/>
              </a:rPr>
              <a:t>заяву про оформлення набуття особою громадянства України за народженням;</a:t>
            </a:r>
          </a:p>
          <a:p>
            <a:pPr marL="285750" indent="-285750">
              <a:buFont typeface="Arial" panose="020B0604020202020204" pitchFamily="34" charset="0"/>
              <a:buChar char="•"/>
            </a:pPr>
            <a:r>
              <a:rPr lang="uk-UA" sz="1400" b="1" dirty="0">
                <a:solidFill>
                  <a:schemeClr val="bg1"/>
                </a:solidFill>
                <a:latin typeface="Times New Roman" panose="02020603050405020304" pitchFamily="18" charset="0"/>
                <a:cs typeface="Times New Roman" panose="02020603050405020304" pitchFamily="18" charset="0"/>
              </a:rPr>
              <a:t>копію свідоцтва про народження особи;</a:t>
            </a:r>
          </a:p>
          <a:p>
            <a:pPr marL="285750" indent="-285750">
              <a:buFont typeface="Arial" panose="020B0604020202020204" pitchFamily="34" charset="0"/>
              <a:buChar char="•"/>
            </a:pPr>
            <a:r>
              <a:rPr lang="uk-UA" sz="1400" b="1" dirty="0">
                <a:solidFill>
                  <a:schemeClr val="bg1"/>
                </a:solidFill>
                <a:latin typeface="Times New Roman" panose="02020603050405020304" pitchFamily="18" charset="0"/>
                <a:cs typeface="Times New Roman" panose="02020603050405020304" pitchFamily="18" charset="0"/>
              </a:rPr>
              <a:t>копію посвідчення біженця, виданого тому з батьків особи, якому надано статус біженця в Україні, або копію документа, що підтверджує факт надання одному з батьків особи притулку в Україні;</a:t>
            </a:r>
          </a:p>
          <a:p>
            <a:pPr marL="285750" indent="-285750">
              <a:buFont typeface="Arial" panose="020B0604020202020204" pitchFamily="34" charset="0"/>
              <a:buChar char="•"/>
            </a:pPr>
            <a:r>
              <a:rPr lang="uk-UA" sz="1400" b="1" dirty="0">
                <a:solidFill>
                  <a:schemeClr val="bg1"/>
                </a:solidFill>
                <a:latin typeface="Times New Roman" panose="02020603050405020304" pitchFamily="18" charset="0"/>
                <a:cs typeface="Times New Roman" panose="02020603050405020304" pitchFamily="18" charset="0"/>
              </a:rPr>
              <a:t>декларацію про </a:t>
            </a:r>
            <a:r>
              <a:rPr lang="uk-UA" sz="1400" b="1" dirty="0" err="1">
                <a:solidFill>
                  <a:schemeClr val="bg1"/>
                </a:solidFill>
                <a:latin typeface="Times New Roman" panose="02020603050405020304" pitchFamily="18" charset="0"/>
                <a:cs typeface="Times New Roman" panose="02020603050405020304" pitchFamily="18" charset="0"/>
              </a:rPr>
              <a:t>ненабуття</a:t>
            </a:r>
            <a:r>
              <a:rPr lang="uk-UA" sz="1400" b="1" dirty="0">
                <a:solidFill>
                  <a:schemeClr val="bg1"/>
                </a:solidFill>
                <a:latin typeface="Times New Roman" panose="02020603050405020304" pitchFamily="18" charset="0"/>
                <a:cs typeface="Times New Roman" panose="02020603050405020304" pitchFamily="18" charset="0"/>
              </a:rPr>
              <a:t> особою за народженням громадянства жодного з батьків або декларацію про набуття особою за народженням громадянства того з батьків, якому надано статус біженця в Україні чи притулок в Україні.</a:t>
            </a:r>
          </a:p>
        </p:txBody>
      </p:sp>
      <p:pic>
        <p:nvPicPr>
          <p:cNvPr id="13" name="Рисунок 12">
            <a:extLst>
              <a:ext uri="{FF2B5EF4-FFF2-40B4-BE49-F238E27FC236}">
                <a16:creationId xmlns="" xmlns:a16="http://schemas.microsoft.com/office/drawing/2014/main" id="{5C2A74CD-8443-98FE-DFC5-3BDE19C55ABD}"/>
              </a:ext>
            </a:extLst>
          </p:cNvPr>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2123728" y="4005064"/>
            <a:ext cx="4248472" cy="2232107"/>
          </a:xfrm>
          <a:prstGeom prst="rect">
            <a:avLst/>
          </a:prstGeom>
          <a:ln>
            <a:noFill/>
          </a:ln>
          <a:effectLst>
            <a:softEdge rad="112500"/>
          </a:effectLst>
        </p:spPr>
      </p:pic>
    </p:spTree>
    <p:extLst>
      <p:ext uri="{BB962C8B-B14F-4D97-AF65-F5344CB8AC3E}">
        <p14:creationId xmlns="" xmlns:p14="http://schemas.microsoft.com/office/powerpoint/2010/main" val="2165983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 xmlns:a16="http://schemas.microsoft.com/office/drawing/2014/main" id="{C13E74D3-B884-E2B5-7B8C-78D61DF0307E}"/>
              </a:ext>
            </a:extLst>
          </p:cNvPr>
          <p:cNvPicPr>
            <a:picLocks noChangeAspect="1"/>
          </p:cNvPicPr>
          <p:nvPr/>
        </p:nvPicPr>
        <p:blipFill>
          <a:blip r:embed="rId2" cstate="print"/>
          <a:stretch>
            <a:fillRect/>
          </a:stretch>
        </p:blipFill>
        <p:spPr>
          <a:xfrm>
            <a:off x="395536" y="116632"/>
            <a:ext cx="859611" cy="877900"/>
          </a:xfrm>
          <a:prstGeom prst="rect">
            <a:avLst/>
          </a:prstGeom>
        </p:spPr>
      </p:pic>
      <p:pic>
        <p:nvPicPr>
          <p:cNvPr id="3" name="Рисунок 2">
            <a:extLst>
              <a:ext uri="{FF2B5EF4-FFF2-40B4-BE49-F238E27FC236}">
                <a16:creationId xmlns="" xmlns:a16="http://schemas.microsoft.com/office/drawing/2014/main" id="{DCE82C35-1001-A48F-DC5C-7FC6B7911D7C}"/>
              </a:ext>
            </a:extLst>
          </p:cNvPr>
          <p:cNvPicPr>
            <a:picLocks noChangeAspect="1"/>
          </p:cNvPicPr>
          <p:nvPr/>
        </p:nvPicPr>
        <p:blipFill>
          <a:blip r:embed="rId3" cstate="print"/>
          <a:stretch>
            <a:fillRect/>
          </a:stretch>
        </p:blipFill>
        <p:spPr>
          <a:xfrm>
            <a:off x="1712728" y="301650"/>
            <a:ext cx="5718544" cy="664522"/>
          </a:xfrm>
          <a:prstGeom prst="rect">
            <a:avLst/>
          </a:prstGeom>
        </p:spPr>
      </p:pic>
      <p:sp>
        <p:nvSpPr>
          <p:cNvPr id="5" name="TextBox 4">
            <a:extLst>
              <a:ext uri="{FF2B5EF4-FFF2-40B4-BE49-F238E27FC236}">
                <a16:creationId xmlns="" xmlns:a16="http://schemas.microsoft.com/office/drawing/2014/main" id="{CBEDA105-14BA-C269-201E-58C559FDA5DF}"/>
              </a:ext>
            </a:extLst>
          </p:cNvPr>
          <p:cNvSpPr txBox="1"/>
          <p:nvPr/>
        </p:nvSpPr>
        <p:spPr>
          <a:xfrm>
            <a:off x="467544" y="1124744"/>
            <a:ext cx="8496944" cy="5478423"/>
          </a:xfrm>
          <a:prstGeom prst="rect">
            <a:avLst/>
          </a:prstGeom>
          <a:noFill/>
        </p:spPr>
        <p:txBody>
          <a:bodyPr wrap="square">
            <a:spAutoFit/>
          </a:bodyPr>
          <a:lstStyle/>
          <a:p>
            <a:pPr algn="just"/>
            <a:r>
              <a:rPr lang="uk-UA" sz="1400" b="1" dirty="0" smtClean="0">
                <a:solidFill>
                  <a:schemeClr val="bg1"/>
                </a:solidFill>
                <a:latin typeface="Times New Roman" panose="02020603050405020304" pitchFamily="18" charset="0"/>
                <a:cs typeface="Times New Roman" panose="02020603050405020304" pitchFamily="18" charset="0"/>
              </a:rPr>
              <a:t>Особа, яка народилася на території України від іноземця і особи без громадянства, які на законних підставах проживають на території України, і не набула за народженням громадянства того з батьків, який є іноземцем (частина шоста статті 7 Закону), один з її батьків подає такі документи:</a:t>
            </a:r>
          </a:p>
          <a:p>
            <a:pPr algn="just"/>
            <a:endParaRPr lang="uk-UA" sz="1400" b="1" dirty="0" smtClean="0">
              <a:solidFill>
                <a:schemeClr val="bg1"/>
              </a:solidFill>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sz="1400" b="1" dirty="0" smtClean="0">
                <a:solidFill>
                  <a:schemeClr val="bg1"/>
                </a:solidFill>
                <a:latin typeface="Times New Roman" panose="02020603050405020304" pitchFamily="18" charset="0"/>
                <a:cs typeface="Times New Roman" panose="02020603050405020304" pitchFamily="18" charset="0"/>
              </a:rPr>
              <a:t>заяву про оформлення набуття особою громадянства України за народженням;</a:t>
            </a:r>
          </a:p>
          <a:p>
            <a:pPr marL="285750" indent="-285750" algn="just">
              <a:buFont typeface="Arial" panose="020B0604020202020204" pitchFamily="34" charset="0"/>
              <a:buChar char="•"/>
            </a:pPr>
            <a:r>
              <a:rPr lang="uk-UA" sz="1400" b="1" dirty="0" smtClean="0">
                <a:solidFill>
                  <a:schemeClr val="bg1"/>
                </a:solidFill>
                <a:latin typeface="Times New Roman" panose="02020603050405020304" pitchFamily="18" charset="0"/>
                <a:cs typeface="Times New Roman" panose="02020603050405020304" pitchFamily="18" charset="0"/>
              </a:rPr>
              <a:t>копію свідоцтва про народження особи;</a:t>
            </a:r>
          </a:p>
          <a:p>
            <a:pPr marL="285750" indent="-285750" algn="just">
              <a:buFont typeface="Arial" panose="020B0604020202020204" pitchFamily="34" charset="0"/>
              <a:buChar char="•"/>
            </a:pPr>
            <a:r>
              <a:rPr lang="uk-UA" sz="1400" b="1" dirty="0" smtClean="0">
                <a:solidFill>
                  <a:schemeClr val="bg1"/>
                </a:solidFill>
                <a:latin typeface="Times New Roman" panose="02020603050405020304" pitchFamily="18" charset="0"/>
                <a:cs typeface="Times New Roman" panose="02020603050405020304" pitchFamily="18" charset="0"/>
              </a:rPr>
              <a:t>документи, які підтверджують, що на момент народження особи один з її батьків перебував у громадянстві іншої держави (інших держав), а інший - був особою без громадянства;</a:t>
            </a:r>
          </a:p>
          <a:p>
            <a:pPr marL="285750" indent="-285750" algn="just">
              <a:buFont typeface="Arial" panose="020B0604020202020204" pitchFamily="34" charset="0"/>
              <a:buChar char="•"/>
            </a:pPr>
            <a:r>
              <a:rPr lang="uk-UA" sz="1400" b="1" dirty="0" smtClean="0">
                <a:solidFill>
                  <a:schemeClr val="bg1"/>
                </a:solidFill>
                <a:latin typeface="Times New Roman" panose="02020603050405020304" pitchFamily="18" charset="0"/>
                <a:cs typeface="Times New Roman" panose="02020603050405020304" pitchFamily="18" charset="0"/>
              </a:rPr>
              <a:t>документи, що підтверджують факт проживання на законних підставах батьків особи на території України на момент її народження;</a:t>
            </a:r>
          </a:p>
          <a:p>
            <a:pPr marL="285750" indent="-285750" algn="just">
              <a:buFont typeface="Arial" panose="020B0604020202020204" pitchFamily="34" charset="0"/>
              <a:buChar char="•"/>
            </a:pPr>
            <a:r>
              <a:rPr lang="uk-UA" sz="1400" b="1" dirty="0" smtClean="0">
                <a:solidFill>
                  <a:schemeClr val="bg1"/>
                </a:solidFill>
                <a:latin typeface="Times New Roman" panose="02020603050405020304" pitchFamily="18" charset="0"/>
                <a:cs typeface="Times New Roman" panose="02020603050405020304" pitchFamily="18" charset="0"/>
              </a:rPr>
              <a:t>декларацію про </a:t>
            </a:r>
            <a:r>
              <a:rPr lang="uk-UA" sz="1400" b="1" dirty="0" err="1" smtClean="0">
                <a:solidFill>
                  <a:schemeClr val="bg1"/>
                </a:solidFill>
                <a:latin typeface="Times New Roman" panose="02020603050405020304" pitchFamily="18" charset="0"/>
                <a:cs typeface="Times New Roman" panose="02020603050405020304" pitchFamily="18" charset="0"/>
              </a:rPr>
              <a:t>ненабуття</a:t>
            </a:r>
            <a:r>
              <a:rPr lang="uk-UA" sz="1400" b="1" dirty="0" smtClean="0">
                <a:solidFill>
                  <a:schemeClr val="bg1"/>
                </a:solidFill>
                <a:latin typeface="Times New Roman" panose="02020603050405020304" pitchFamily="18" charset="0"/>
                <a:cs typeface="Times New Roman" panose="02020603050405020304" pitchFamily="18" charset="0"/>
              </a:rPr>
              <a:t> особою за народженням громадянства того з батьків, який є іноземцем.</a:t>
            </a:r>
          </a:p>
          <a:p>
            <a:pPr algn="just"/>
            <a:r>
              <a:rPr lang="uk-UA" sz="1400" b="1" dirty="0" smtClean="0">
                <a:solidFill>
                  <a:schemeClr val="bg1"/>
                </a:solidFill>
                <a:latin typeface="Times New Roman" panose="02020603050405020304" pitchFamily="18" charset="0"/>
                <a:cs typeface="Times New Roman" panose="02020603050405020304" pitchFamily="18" charset="0"/>
              </a:rPr>
              <a:t>Для оформлення набуття громадянства України за народженням новонародженою дитиною, знайденою на території України, обоє з батьків якої невідомі (знайда) (частина сьома статті 7 Закону), законний представник дитини подає такі документи:</a:t>
            </a:r>
          </a:p>
          <a:p>
            <a:pPr marL="285750" indent="-285750" algn="just">
              <a:buFont typeface="Arial" panose="020B0604020202020204" pitchFamily="34" charset="0"/>
              <a:buChar char="•"/>
            </a:pPr>
            <a:r>
              <a:rPr lang="uk-UA" sz="1400" b="1" dirty="0" smtClean="0">
                <a:solidFill>
                  <a:schemeClr val="bg1"/>
                </a:solidFill>
                <a:latin typeface="Times New Roman" panose="02020603050405020304" pitchFamily="18" charset="0"/>
                <a:cs typeface="Times New Roman" panose="02020603050405020304" pitchFamily="18" charset="0"/>
              </a:rPr>
              <a:t>заяву про оформлення набуття дитиною громадянства України за народженням;</a:t>
            </a:r>
          </a:p>
          <a:p>
            <a:pPr marL="285750" indent="-285750" algn="just">
              <a:buFont typeface="Arial" panose="020B0604020202020204" pitchFamily="34" charset="0"/>
              <a:buChar char="•"/>
            </a:pPr>
            <a:r>
              <a:rPr lang="uk-UA" sz="1400" b="1" dirty="0" smtClean="0">
                <a:solidFill>
                  <a:schemeClr val="bg1"/>
                </a:solidFill>
                <a:latin typeface="Times New Roman" panose="02020603050405020304" pitchFamily="18" charset="0"/>
                <a:cs typeface="Times New Roman" panose="02020603050405020304" pitchFamily="18" charset="0"/>
              </a:rPr>
              <a:t>копію свідоцтва про народження дитини.</a:t>
            </a:r>
          </a:p>
          <a:p>
            <a:pPr algn="ctr"/>
            <a:r>
              <a:rPr lang="uk-UA" sz="1400" b="1" u="sng" dirty="0" smtClean="0">
                <a:solidFill>
                  <a:schemeClr val="accent4">
                    <a:lumMod val="75000"/>
                  </a:schemeClr>
                </a:solidFill>
                <a:latin typeface="Times New Roman" panose="02020603050405020304" pitchFamily="18" charset="0"/>
                <a:cs typeface="Times New Roman" panose="02020603050405020304" pitchFamily="18" charset="0"/>
              </a:rPr>
              <a:t>Термін розгляду заяви:</a:t>
            </a:r>
          </a:p>
          <a:p>
            <a:pPr algn="ctr"/>
            <a:r>
              <a:rPr lang="uk-UA" sz="1400" b="1" dirty="0" smtClean="0">
                <a:solidFill>
                  <a:schemeClr val="accent4">
                    <a:lumMod val="75000"/>
                  </a:schemeClr>
                </a:solidFill>
                <a:latin typeface="Times New Roman" panose="02020603050405020304" pitchFamily="18" charset="0"/>
                <a:cs typeface="Times New Roman" panose="02020603050405020304" pitchFamily="18" charset="0"/>
              </a:rPr>
              <a:t>До трьох місяців</a:t>
            </a:r>
          </a:p>
          <a:p>
            <a:pPr algn="ctr"/>
            <a:r>
              <a:rPr lang="uk-UA" sz="1400" b="1" u="sng" dirty="0" smtClean="0">
                <a:solidFill>
                  <a:schemeClr val="accent4">
                    <a:lumMod val="75000"/>
                  </a:schemeClr>
                </a:solidFill>
                <a:latin typeface="Times New Roman" panose="02020603050405020304" pitchFamily="18" charset="0"/>
                <a:cs typeface="Times New Roman" panose="02020603050405020304" pitchFamily="18" charset="0"/>
              </a:rPr>
              <a:t>Результат отримання послуги:</a:t>
            </a:r>
          </a:p>
          <a:p>
            <a:pPr algn="ctr"/>
            <a:r>
              <a:rPr lang="uk-UA" sz="1400" b="1" dirty="0" smtClean="0">
                <a:solidFill>
                  <a:schemeClr val="accent4">
                    <a:lumMod val="75000"/>
                  </a:schemeClr>
                </a:solidFill>
                <a:latin typeface="Times New Roman" panose="02020603050405020304" pitchFamily="18" charset="0"/>
                <a:cs typeface="Times New Roman" panose="02020603050405020304" pitchFamily="18" charset="0"/>
              </a:rPr>
              <a:t>Набуття громадянства України</a:t>
            </a:r>
          </a:p>
          <a:p>
            <a:pPr algn="just"/>
            <a:r>
              <a:rPr lang="uk-UA" sz="1400" b="1" dirty="0" smtClean="0">
                <a:solidFill>
                  <a:schemeClr val="bg1"/>
                </a:solidFill>
                <a:latin typeface="Times New Roman" panose="02020603050405020304" pitchFamily="18" charset="0"/>
                <a:cs typeface="Times New Roman" panose="02020603050405020304" pitchFamily="18" charset="0"/>
              </a:rPr>
              <a:t>Підстави для відмови у наданні послуги</a:t>
            </a:r>
          </a:p>
          <a:p>
            <a:pPr marL="285750" indent="-285750" algn="just">
              <a:buFont typeface="Arial" panose="020B0604020202020204" pitchFamily="34" charset="0"/>
              <a:buChar char="•"/>
            </a:pPr>
            <a:r>
              <a:rPr lang="uk-UA" sz="1400" b="1" dirty="0" smtClean="0">
                <a:solidFill>
                  <a:schemeClr val="bg1"/>
                </a:solidFill>
                <a:latin typeface="Times New Roman" panose="02020603050405020304" pitchFamily="18" charset="0"/>
                <a:cs typeface="Times New Roman" panose="02020603050405020304" pitchFamily="18" charset="0"/>
              </a:rPr>
              <a:t>відсутні</a:t>
            </a:r>
            <a:r>
              <a:rPr lang="en-US" sz="1400" b="1" dirty="0" smtClean="0">
                <a:solidFill>
                  <a:schemeClr val="bg1"/>
                </a:solidFill>
                <a:latin typeface="Times New Roman" panose="02020603050405020304" pitchFamily="18" charset="0"/>
                <a:cs typeface="Times New Roman" panose="02020603050405020304" pitchFamily="18" charset="0"/>
              </a:rPr>
              <a:t>c</a:t>
            </a:r>
            <a:r>
              <a:rPr lang="uk-UA" sz="1400" b="1" dirty="0" err="1" smtClean="0">
                <a:solidFill>
                  <a:schemeClr val="bg1"/>
                </a:solidFill>
                <a:latin typeface="Times New Roman" panose="02020603050405020304" pitchFamily="18" charset="0"/>
                <a:cs typeface="Times New Roman" panose="02020603050405020304" pitchFamily="18" charset="0"/>
              </a:rPr>
              <a:t>ть</a:t>
            </a:r>
            <a:r>
              <a:rPr lang="uk-UA" sz="1400" b="1" dirty="0" smtClean="0">
                <a:solidFill>
                  <a:schemeClr val="bg1"/>
                </a:solidFill>
                <a:latin typeface="Times New Roman" panose="02020603050405020304" pitchFamily="18" charset="0"/>
                <a:cs typeface="Times New Roman" panose="02020603050405020304" pitchFamily="18" charset="0"/>
              </a:rPr>
              <a:t> підстав для отримання послуги;</a:t>
            </a:r>
          </a:p>
          <a:p>
            <a:pPr marL="285750" indent="-285750" algn="just">
              <a:buFont typeface="Arial" panose="020B0604020202020204" pitchFamily="34" charset="0"/>
              <a:buChar char="•"/>
            </a:pPr>
            <a:r>
              <a:rPr lang="uk-UA" sz="1400" b="1" dirty="0" smtClean="0">
                <a:solidFill>
                  <a:schemeClr val="bg1"/>
                </a:solidFill>
                <a:latin typeface="Times New Roman" panose="02020603050405020304" pitchFamily="18" charset="0"/>
                <a:cs typeface="Times New Roman" panose="02020603050405020304" pitchFamily="18" charset="0"/>
              </a:rPr>
              <a:t>невідповідність оформлення поданих документів вимогам законодавства України.</a:t>
            </a:r>
          </a:p>
          <a:p>
            <a:pPr algn="just"/>
            <a:r>
              <a:rPr lang="uk-UA" sz="1400" b="1" dirty="0" smtClean="0">
                <a:solidFill>
                  <a:schemeClr val="bg1"/>
                </a:solidFill>
                <a:latin typeface="Times New Roman" panose="02020603050405020304" pitchFamily="18" charset="0"/>
                <a:cs typeface="Times New Roman" panose="02020603050405020304" pitchFamily="18" charset="0"/>
              </a:rPr>
              <a:t>Строк звернення до ДМС України та відповідальність у разі його порушення: </a:t>
            </a:r>
            <a:r>
              <a:rPr lang="uk-UA" sz="1400" b="1" u="sng" dirty="0" smtClean="0">
                <a:solidFill>
                  <a:schemeClr val="bg1"/>
                </a:solidFill>
                <a:latin typeface="Times New Roman" panose="02020603050405020304" pitchFamily="18" charset="0"/>
                <a:cs typeface="Times New Roman" panose="02020603050405020304" pitchFamily="18" charset="0"/>
              </a:rPr>
              <a:t>не передбачено</a:t>
            </a:r>
          </a:p>
          <a:p>
            <a:pPr algn="just"/>
            <a:endParaRPr lang="uk-UA" sz="1400" b="1" dirty="0" smtClean="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4105833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ачальная">
  <a:themeElements>
    <a:clrScheme name="Начальная">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Начальная">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Начальная">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1066</TotalTime>
  <Words>991</Words>
  <Application>Microsoft Office PowerPoint</Application>
  <PresentationFormat>Экран (4:3)</PresentationFormat>
  <Paragraphs>86</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Начальная</vt:lpstr>
      <vt:lpstr>Слайд 1</vt:lpstr>
      <vt:lpstr>                            Прийняття до громадянства України</vt:lpstr>
      <vt:lpstr>Слайд 3</vt:lpstr>
      <vt:lpstr>Слайд 4</vt:lpstr>
      <vt:lpstr>Слайд 5</vt:lpstr>
      <vt:lpstr>Слайд 6</vt:lpstr>
      <vt:lpstr>Слайд 7</vt:lpstr>
      <vt:lpstr>Слайд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Інформаційні стенди територіальних</dc:title>
  <dc:creator>Iruna Zd</dc:creator>
  <cp:lastModifiedBy>Admin</cp:lastModifiedBy>
  <cp:revision>117</cp:revision>
  <dcterms:created xsi:type="dcterms:W3CDTF">2024-07-12T12:36:36Z</dcterms:created>
  <dcterms:modified xsi:type="dcterms:W3CDTF">2025-10-17T13:38:06Z</dcterms:modified>
</cp:coreProperties>
</file>