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5"/>
  </p:notesMasterIdLst>
  <p:sldIdLst>
    <p:sldId id="256" r:id="rId3"/>
    <p:sldId id="259" r:id="rId4"/>
    <p:sldId id="257" r:id="rId5"/>
    <p:sldId id="311" r:id="rId6"/>
    <p:sldId id="318" r:id="rId7"/>
    <p:sldId id="279" r:id="rId8"/>
    <p:sldId id="319" r:id="rId9"/>
    <p:sldId id="280" r:id="rId10"/>
    <p:sldId id="321" r:id="rId11"/>
    <p:sldId id="320" r:id="rId12"/>
    <p:sldId id="273" r:id="rId13"/>
    <p:sldId id="316" r:id="rId14"/>
    <p:sldId id="323" r:id="rId15"/>
    <p:sldId id="268" r:id="rId16"/>
    <p:sldId id="322" r:id="rId17"/>
    <p:sldId id="309" r:id="rId18"/>
    <p:sldId id="317" r:id="rId19"/>
    <p:sldId id="312" r:id="rId20"/>
    <p:sldId id="313" r:id="rId21"/>
    <p:sldId id="325" r:id="rId22"/>
    <p:sldId id="314" r:id="rId23"/>
    <p:sldId id="324" r:id="rId24"/>
  </p:sldIdLst>
  <p:sldSz cx="12193588"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71" autoAdjust="0"/>
  </p:normalViewPr>
  <p:slideViewPr>
    <p:cSldViewPr snapToGrid="0">
      <p:cViewPr varScale="1">
        <p:scale>
          <a:sx n="109" d="100"/>
          <a:sy n="109" d="100"/>
        </p:scale>
        <p:origin x="6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uk-UA"/>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Аркуш1!$I$14:$K$14</c:f>
              <c:strCache>
                <c:ptCount val="3"/>
                <c:pt idx="0">
                  <c:v>2021р.</c:v>
                </c:pt>
                <c:pt idx="1">
                  <c:v>2022р.</c:v>
                </c:pt>
                <c:pt idx="2">
                  <c:v>2023р.</c:v>
                </c:pt>
              </c:strCache>
            </c:strRef>
          </c:cat>
          <c:val>
            <c:numRef>
              <c:f>Аркуш1!$I$15:$K$15</c:f>
              <c:numCache>
                <c:formatCode>General</c:formatCode>
                <c:ptCount val="3"/>
                <c:pt idx="0">
                  <c:v>7207.6</c:v>
                </c:pt>
                <c:pt idx="1">
                  <c:v>6764.9</c:v>
                </c:pt>
                <c:pt idx="2">
                  <c:v>7674.3</c:v>
                </c:pt>
              </c:numCache>
            </c:numRef>
          </c:val>
          <c:extLst>
            <c:ext xmlns:c16="http://schemas.microsoft.com/office/drawing/2014/chart" uri="{C3380CC4-5D6E-409C-BE32-E72D297353CC}">
              <c16:uniqueId val="{00000000-169C-457D-ABD9-4108A995A6B6}"/>
            </c:ext>
          </c:extLst>
        </c:ser>
        <c:dLbls>
          <c:dLblPos val="inEnd"/>
          <c:showLegendKey val="0"/>
          <c:showVal val="1"/>
          <c:showCatName val="0"/>
          <c:showSerName val="0"/>
          <c:showPercent val="0"/>
          <c:showBubbleSize val="0"/>
        </c:dLbls>
        <c:gapWidth val="41"/>
        <c:axId val="470533496"/>
        <c:axId val="470530216"/>
      </c:barChart>
      <c:catAx>
        <c:axId val="4705334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uk-UA"/>
          </a:p>
        </c:txPr>
        <c:crossAx val="470530216"/>
        <c:crosses val="autoZero"/>
        <c:auto val="1"/>
        <c:lblAlgn val="ctr"/>
        <c:lblOffset val="100"/>
        <c:noMultiLvlLbl val="0"/>
      </c:catAx>
      <c:valAx>
        <c:axId val="470530216"/>
        <c:scaling>
          <c:orientation val="minMax"/>
        </c:scaling>
        <c:delete val="1"/>
        <c:axPos val="l"/>
        <c:numFmt formatCode="General" sourceLinked="1"/>
        <c:majorTickMark val="none"/>
        <c:minorTickMark val="none"/>
        <c:tickLblPos val="nextTo"/>
        <c:crossAx val="47053349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buNone/>
            </a:pPr>
            <a:r>
              <a:rPr lang="uk-UA" sz="4400" b="0" strike="noStrike" spc="-1">
                <a:latin typeface="Arial"/>
              </a:rPr>
              <a:t>Для переміщення сторінки клацніть мишею</a:t>
            </a:r>
          </a:p>
        </p:txBody>
      </p:sp>
      <p:sp>
        <p:nvSpPr>
          <p:cNvPr id="12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uk-UA" sz="2000" b="0" strike="noStrike" spc="-1">
                <a:latin typeface="Arial"/>
              </a:rPr>
              <a:t>Для редагування формату приміток клацніть мишею</a:t>
            </a:r>
          </a:p>
        </p:txBody>
      </p:sp>
      <p:sp>
        <p:nvSpPr>
          <p:cNvPr id="12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uk-UA" sz="1400" b="0" strike="noStrike" spc="-1">
                <a:latin typeface="Times New Roman"/>
              </a:rPr>
              <a:t>&lt;верхній колонтитул&gt;</a:t>
            </a:r>
          </a:p>
        </p:txBody>
      </p:sp>
      <p:sp>
        <p:nvSpPr>
          <p:cNvPr id="126" name="PlaceHolder 4"/>
          <p:cNvSpPr>
            <a:spLocks noGrp="1"/>
          </p:cNvSpPr>
          <p:nvPr>
            <p:ph type="dt" idx="10"/>
          </p:nvPr>
        </p:nvSpPr>
        <p:spPr>
          <a:xfrm>
            <a:off x="4278960" y="0"/>
            <a:ext cx="3280680" cy="534240"/>
          </a:xfrm>
          <a:prstGeom prst="rect">
            <a:avLst/>
          </a:prstGeom>
          <a:noFill/>
          <a:ln w="0">
            <a:noFill/>
          </a:ln>
        </p:spPr>
        <p:txBody>
          <a:bodyPr lIns="0" tIns="0" rIns="0" bIns="0" anchor="t">
            <a:noAutofit/>
          </a:bodyPr>
          <a:lstStyle>
            <a:lvl1pPr algn="r">
              <a:buNone/>
              <a:defRPr lang="uk-UA" sz="1400" b="0" strike="noStrike" spc="-1">
                <a:latin typeface="Times New Roman"/>
              </a:defRPr>
            </a:lvl1pPr>
          </a:lstStyle>
          <a:p>
            <a:pPr algn="r">
              <a:buNone/>
            </a:pPr>
            <a:r>
              <a:rPr lang="uk-UA" sz="1400" b="0" strike="noStrike" spc="-1">
                <a:latin typeface="Times New Roman"/>
              </a:rPr>
              <a:t>&lt;дата/час&gt;</a:t>
            </a:r>
          </a:p>
        </p:txBody>
      </p:sp>
      <p:sp>
        <p:nvSpPr>
          <p:cNvPr id="127" name="PlaceHolder 5"/>
          <p:cNvSpPr>
            <a:spLocks noGrp="1"/>
          </p:cNvSpPr>
          <p:nvPr>
            <p:ph type="ftr" idx="11"/>
          </p:nvPr>
        </p:nvSpPr>
        <p:spPr>
          <a:xfrm>
            <a:off x="0" y="10157400"/>
            <a:ext cx="3280680" cy="534240"/>
          </a:xfrm>
          <a:prstGeom prst="rect">
            <a:avLst/>
          </a:prstGeom>
          <a:noFill/>
          <a:ln w="0">
            <a:noFill/>
          </a:ln>
        </p:spPr>
        <p:txBody>
          <a:bodyPr lIns="0" tIns="0" rIns="0" bIns="0" anchor="b">
            <a:noAutofit/>
          </a:bodyPr>
          <a:lstStyle>
            <a:lvl1pPr>
              <a:defRPr lang="uk-UA" sz="1400" b="0" strike="noStrike" spc="-1">
                <a:latin typeface="Times New Roman"/>
              </a:defRPr>
            </a:lvl1pPr>
          </a:lstStyle>
          <a:p>
            <a:r>
              <a:rPr lang="uk-UA" sz="1400" b="0" strike="noStrike" spc="-1">
                <a:latin typeface="Times New Roman"/>
              </a:rPr>
              <a:t>&lt;нижній колонтитул&gt;</a:t>
            </a:r>
          </a:p>
        </p:txBody>
      </p:sp>
      <p:sp>
        <p:nvSpPr>
          <p:cNvPr id="128" name="PlaceHolder 6"/>
          <p:cNvSpPr>
            <a:spLocks noGrp="1"/>
          </p:cNvSpPr>
          <p:nvPr>
            <p:ph type="sldNum" idx="12"/>
          </p:nvPr>
        </p:nvSpPr>
        <p:spPr>
          <a:xfrm>
            <a:off x="4278960" y="10157400"/>
            <a:ext cx="3280680" cy="534240"/>
          </a:xfrm>
          <a:prstGeom prst="rect">
            <a:avLst/>
          </a:prstGeom>
          <a:noFill/>
          <a:ln w="0">
            <a:noFill/>
          </a:ln>
        </p:spPr>
        <p:txBody>
          <a:bodyPr lIns="0" tIns="0" rIns="0" bIns="0" anchor="b">
            <a:noAutofit/>
          </a:bodyPr>
          <a:lstStyle>
            <a:lvl1pPr algn="r">
              <a:buNone/>
              <a:defRPr lang="uk-UA" sz="1400" b="0" strike="noStrike" spc="-1">
                <a:latin typeface="Times New Roman"/>
              </a:defRPr>
            </a:lvl1pPr>
          </a:lstStyle>
          <a:p>
            <a:pPr algn="r">
              <a:buNone/>
            </a:pPr>
            <a:fld id="{C5D9EB6A-DCE4-428F-911A-AD975338146D}" type="slidenum">
              <a:rPr lang="uk-UA" sz="1400" b="0" strike="noStrike" spc="-1">
                <a:latin typeface="Times New Roman"/>
              </a:rPr>
              <a:t>‹№›</a:t>
            </a:fld>
            <a:endParaRPr lang="uk-UA"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noRot="1" noChangeAspect="1"/>
          </p:cNvSpPr>
          <p:nvPr>
            <p:ph type="sldImg"/>
          </p:nvPr>
        </p:nvSpPr>
        <p:spPr>
          <a:xfrm>
            <a:off x="217488" y="812800"/>
            <a:ext cx="7119937" cy="4005263"/>
          </a:xfrm>
          <a:prstGeom prst="rect">
            <a:avLst/>
          </a:prstGeom>
          <a:ln w="0">
            <a:noFill/>
          </a:ln>
        </p:spPr>
      </p:sp>
      <p:sp>
        <p:nvSpPr>
          <p:cNvPr id="563" name="PlaceHolder 2"/>
          <p:cNvSpPr>
            <a:spLocks noGrp="1"/>
          </p:cNvSpPr>
          <p:nvPr>
            <p:ph type="body"/>
          </p:nvPr>
        </p:nvSpPr>
        <p:spPr>
          <a:xfrm>
            <a:off x="685800" y="4400640"/>
            <a:ext cx="5482080" cy="3596040"/>
          </a:xfrm>
          <a:prstGeom prst="rect">
            <a:avLst/>
          </a:prstGeom>
          <a:noFill/>
          <a:ln w="0">
            <a:noFill/>
          </a:ln>
        </p:spPr>
        <p:txBody>
          <a:bodyPr lIns="0" tIns="0" rIns="0" bIns="0" anchor="t">
            <a:noAutofit/>
          </a:bodyPr>
          <a:lstStyle/>
          <a:p>
            <a:endParaRPr lang="uk-UA" sz="2000" b="0" strike="noStrike" spc="-1">
              <a:latin typeface="Arial"/>
            </a:endParaRPr>
          </a:p>
        </p:txBody>
      </p:sp>
      <p:sp>
        <p:nvSpPr>
          <p:cNvPr id="564" name="PlaceHolder 3"/>
          <p:cNvSpPr>
            <a:spLocks noGrp="1"/>
          </p:cNvSpPr>
          <p:nvPr>
            <p:ph type="sldNum" idx="13"/>
          </p:nvPr>
        </p:nvSpPr>
        <p:spPr>
          <a:xfrm>
            <a:off x="3884760" y="8685360"/>
            <a:ext cx="2967480" cy="454320"/>
          </a:xfrm>
          <a:prstGeom prst="rect">
            <a:avLst/>
          </a:prstGeom>
          <a:noFill/>
          <a:ln w="0">
            <a:noFill/>
          </a:ln>
        </p:spPr>
        <p:txBody>
          <a:bodyPr lIns="0" tIns="0" rIns="0" bIns="0" anchor="b">
            <a:noAutofit/>
          </a:bodyPr>
          <a:lstStyle>
            <a:lvl1pPr algn="r">
              <a:lnSpc>
                <a:spcPct val="100000"/>
              </a:lnSpc>
              <a:buNone/>
              <a:defRPr lang="uk-UA" sz="1200" b="0" strike="noStrike" spc="-1">
                <a:latin typeface="Times New Roman"/>
              </a:defRPr>
            </a:lvl1pPr>
          </a:lstStyle>
          <a:p>
            <a:pPr algn="r">
              <a:lnSpc>
                <a:spcPct val="100000"/>
              </a:lnSpc>
              <a:buNone/>
            </a:pPr>
            <a:fld id="{9E90BDB0-1BA3-4BB9-A6AE-A637D03372DB}" type="slidenum">
              <a:rPr lang="uk-UA" sz="1200" b="0" strike="noStrike" spc="-1">
                <a:latin typeface="Times New Roman"/>
              </a:rPr>
              <a:t>3</a:t>
            </a:fld>
            <a:endParaRPr lang="uk-UA"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215900" y="812800"/>
            <a:ext cx="7127875" cy="4008438"/>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idx="12"/>
          </p:nvPr>
        </p:nvSpPr>
        <p:spPr/>
        <p:txBody>
          <a:bodyPr/>
          <a:lstStyle/>
          <a:p>
            <a:pPr algn="r">
              <a:buNone/>
            </a:pPr>
            <a:fld id="{C5D9EB6A-DCE4-428F-911A-AD975338146D}" type="slidenum">
              <a:rPr lang="uk-UA" sz="1400" b="0" strike="noStrike" spc="-1" smtClean="0">
                <a:latin typeface="Times New Roman"/>
              </a:rPr>
              <a:t>8</a:t>
            </a:fld>
            <a:endParaRPr lang="uk-UA" sz="1400" b="0" strike="noStrike" spc="-1">
              <a:latin typeface="Times New Roman"/>
            </a:endParaRPr>
          </a:p>
        </p:txBody>
      </p:sp>
    </p:spTree>
    <p:extLst>
      <p:ext uri="{BB962C8B-B14F-4D97-AF65-F5344CB8AC3E}">
        <p14:creationId xmlns:p14="http://schemas.microsoft.com/office/powerpoint/2010/main" val="3435546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215900" y="812800"/>
            <a:ext cx="7127875" cy="4008438"/>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idx="12"/>
          </p:nvPr>
        </p:nvSpPr>
        <p:spPr/>
        <p:txBody>
          <a:bodyPr/>
          <a:lstStyle/>
          <a:p>
            <a:pPr algn="r">
              <a:buNone/>
            </a:pPr>
            <a:fld id="{C5D9EB6A-DCE4-428F-911A-AD975338146D}" type="slidenum">
              <a:rPr lang="uk-UA" sz="1400" b="0" strike="noStrike" spc="-1" smtClean="0">
                <a:latin typeface="Times New Roman"/>
              </a:rPr>
              <a:t>9</a:t>
            </a:fld>
            <a:endParaRPr lang="uk-UA" sz="1400" b="0" strike="noStrike" spc="-1">
              <a:latin typeface="Times New Roman"/>
            </a:endParaRPr>
          </a:p>
        </p:txBody>
      </p:sp>
    </p:spTree>
    <p:extLst>
      <p:ext uri="{BB962C8B-B14F-4D97-AF65-F5344CB8AC3E}">
        <p14:creationId xmlns:p14="http://schemas.microsoft.com/office/powerpoint/2010/main" val="1152309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a:xfrm>
            <a:off x="215900" y="812800"/>
            <a:ext cx="7127875" cy="4008438"/>
          </a:xfrm>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idx="12"/>
          </p:nvPr>
        </p:nvSpPr>
        <p:spPr/>
        <p:txBody>
          <a:bodyPr/>
          <a:lstStyle/>
          <a:p>
            <a:pPr algn="r">
              <a:buNone/>
            </a:pPr>
            <a:fld id="{C5D9EB6A-DCE4-428F-911A-AD975338146D}" type="slidenum">
              <a:rPr lang="uk-UA" sz="1400" b="0" strike="noStrike" spc="-1" smtClean="0">
                <a:latin typeface="Times New Roman"/>
              </a:rPr>
              <a:t>10</a:t>
            </a:fld>
            <a:endParaRPr lang="uk-UA" sz="1400" b="0" strike="noStrike" spc="-1">
              <a:latin typeface="Times New Roman"/>
            </a:endParaRPr>
          </a:p>
        </p:txBody>
      </p:sp>
    </p:spTree>
    <p:extLst>
      <p:ext uri="{BB962C8B-B14F-4D97-AF65-F5344CB8AC3E}">
        <p14:creationId xmlns:p14="http://schemas.microsoft.com/office/powerpoint/2010/main" val="332557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noRot="1" noChangeAspect="1"/>
          </p:cNvSpPr>
          <p:nvPr>
            <p:ph type="sldImg"/>
          </p:nvPr>
        </p:nvSpPr>
        <p:spPr>
          <a:xfrm>
            <a:off x="217488" y="812800"/>
            <a:ext cx="7119937" cy="4005263"/>
          </a:xfrm>
          <a:prstGeom prst="rect">
            <a:avLst/>
          </a:prstGeom>
          <a:ln w="0">
            <a:noFill/>
          </a:ln>
        </p:spPr>
      </p:sp>
      <p:sp>
        <p:nvSpPr>
          <p:cNvPr id="578" name="PlaceHolder 2"/>
          <p:cNvSpPr>
            <a:spLocks noGrp="1"/>
          </p:cNvSpPr>
          <p:nvPr>
            <p:ph type="body"/>
          </p:nvPr>
        </p:nvSpPr>
        <p:spPr>
          <a:xfrm>
            <a:off x="685800" y="4400640"/>
            <a:ext cx="5482080" cy="3596040"/>
          </a:xfrm>
          <a:prstGeom prst="rect">
            <a:avLst/>
          </a:prstGeom>
          <a:noFill/>
          <a:ln w="0">
            <a:noFill/>
          </a:ln>
        </p:spPr>
        <p:txBody>
          <a:bodyPr lIns="0" tIns="0" rIns="0" bIns="0" anchor="t">
            <a:noAutofit/>
          </a:bodyPr>
          <a:lstStyle/>
          <a:p>
            <a:endParaRPr lang="uk-UA" sz="2000" b="0" strike="noStrike" spc="-1">
              <a:latin typeface="Arial"/>
            </a:endParaRPr>
          </a:p>
        </p:txBody>
      </p:sp>
      <p:sp>
        <p:nvSpPr>
          <p:cNvPr id="579" name="PlaceHolder 3"/>
          <p:cNvSpPr>
            <a:spLocks noGrp="1"/>
          </p:cNvSpPr>
          <p:nvPr>
            <p:ph type="sldNum" idx="18"/>
          </p:nvPr>
        </p:nvSpPr>
        <p:spPr>
          <a:xfrm>
            <a:off x="3884760" y="8685360"/>
            <a:ext cx="2967480" cy="454320"/>
          </a:xfrm>
          <a:prstGeom prst="rect">
            <a:avLst/>
          </a:prstGeom>
          <a:noFill/>
          <a:ln w="0">
            <a:noFill/>
          </a:ln>
        </p:spPr>
        <p:txBody>
          <a:bodyPr lIns="0" tIns="0" rIns="0" bIns="0" anchor="b">
            <a:noAutofit/>
          </a:bodyPr>
          <a:lstStyle>
            <a:lvl1pPr algn="r">
              <a:lnSpc>
                <a:spcPct val="100000"/>
              </a:lnSpc>
              <a:buNone/>
              <a:defRPr lang="uk-UA" sz="1200" b="0" strike="noStrike" spc="-1">
                <a:latin typeface="Times New Roman"/>
              </a:defRPr>
            </a:lvl1pPr>
          </a:lstStyle>
          <a:p>
            <a:pPr algn="r">
              <a:lnSpc>
                <a:spcPct val="100000"/>
              </a:lnSpc>
              <a:buNone/>
            </a:pPr>
            <a:fld id="{2504F89E-CFCC-4193-A676-72E854C21671}" type="slidenum">
              <a:rPr lang="uk-UA" sz="1200" b="0" strike="noStrike" spc="-1">
                <a:latin typeface="Times New Roman"/>
              </a:rPr>
              <a:t>13</a:t>
            </a:fld>
            <a:endParaRPr lang="uk-UA" sz="1200" b="0" strike="noStrike" spc="-1">
              <a:latin typeface="Times New Roman"/>
            </a:endParaRPr>
          </a:p>
        </p:txBody>
      </p:sp>
    </p:spTree>
    <p:extLst>
      <p:ext uri="{BB962C8B-B14F-4D97-AF65-F5344CB8AC3E}">
        <p14:creationId xmlns:p14="http://schemas.microsoft.com/office/powerpoint/2010/main" val="308339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noRot="1" noChangeAspect="1"/>
          </p:cNvSpPr>
          <p:nvPr>
            <p:ph type="sldImg"/>
          </p:nvPr>
        </p:nvSpPr>
        <p:spPr>
          <a:xfrm>
            <a:off x="217488" y="812800"/>
            <a:ext cx="7119937" cy="4005263"/>
          </a:xfrm>
          <a:prstGeom prst="rect">
            <a:avLst/>
          </a:prstGeom>
          <a:ln w="0">
            <a:noFill/>
          </a:ln>
        </p:spPr>
      </p:sp>
      <p:sp>
        <p:nvSpPr>
          <p:cNvPr id="578" name="PlaceHolder 2"/>
          <p:cNvSpPr>
            <a:spLocks noGrp="1"/>
          </p:cNvSpPr>
          <p:nvPr>
            <p:ph type="body"/>
          </p:nvPr>
        </p:nvSpPr>
        <p:spPr>
          <a:xfrm>
            <a:off x="685800" y="4400640"/>
            <a:ext cx="5482080" cy="3596040"/>
          </a:xfrm>
          <a:prstGeom prst="rect">
            <a:avLst/>
          </a:prstGeom>
          <a:noFill/>
          <a:ln w="0">
            <a:noFill/>
          </a:ln>
        </p:spPr>
        <p:txBody>
          <a:bodyPr lIns="0" tIns="0" rIns="0" bIns="0" anchor="t">
            <a:noAutofit/>
          </a:bodyPr>
          <a:lstStyle/>
          <a:p>
            <a:endParaRPr lang="uk-UA" sz="2000" b="0" strike="noStrike" spc="-1">
              <a:latin typeface="Arial"/>
            </a:endParaRPr>
          </a:p>
        </p:txBody>
      </p:sp>
      <p:sp>
        <p:nvSpPr>
          <p:cNvPr id="579" name="PlaceHolder 3"/>
          <p:cNvSpPr>
            <a:spLocks noGrp="1"/>
          </p:cNvSpPr>
          <p:nvPr>
            <p:ph type="sldNum" idx="18"/>
          </p:nvPr>
        </p:nvSpPr>
        <p:spPr>
          <a:xfrm>
            <a:off x="3884760" y="8685360"/>
            <a:ext cx="2967480" cy="454320"/>
          </a:xfrm>
          <a:prstGeom prst="rect">
            <a:avLst/>
          </a:prstGeom>
          <a:noFill/>
          <a:ln w="0">
            <a:noFill/>
          </a:ln>
        </p:spPr>
        <p:txBody>
          <a:bodyPr lIns="0" tIns="0" rIns="0" bIns="0" anchor="b">
            <a:noAutofit/>
          </a:bodyPr>
          <a:lstStyle>
            <a:lvl1pPr algn="r">
              <a:lnSpc>
                <a:spcPct val="100000"/>
              </a:lnSpc>
              <a:buNone/>
              <a:defRPr lang="uk-UA" sz="1200" b="0" strike="noStrike" spc="-1">
                <a:latin typeface="Times New Roman"/>
              </a:defRPr>
            </a:lvl1pPr>
          </a:lstStyle>
          <a:p>
            <a:pPr algn="r">
              <a:lnSpc>
                <a:spcPct val="100000"/>
              </a:lnSpc>
              <a:buNone/>
            </a:pPr>
            <a:fld id="{2504F89E-CFCC-4193-A676-72E854C21671}" type="slidenum">
              <a:rPr lang="uk-UA" sz="1200" b="0" strike="noStrike" spc="-1">
                <a:latin typeface="Times New Roman"/>
              </a:rPr>
              <a:t>14</a:t>
            </a:fld>
            <a:endParaRPr lang="uk-UA"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noRot="1" noChangeAspect="1"/>
          </p:cNvSpPr>
          <p:nvPr>
            <p:ph type="sldImg"/>
          </p:nvPr>
        </p:nvSpPr>
        <p:spPr>
          <a:xfrm>
            <a:off x="217488" y="812800"/>
            <a:ext cx="7119937" cy="4005263"/>
          </a:xfrm>
          <a:prstGeom prst="rect">
            <a:avLst/>
          </a:prstGeom>
          <a:ln w="0">
            <a:noFill/>
          </a:ln>
        </p:spPr>
      </p:sp>
      <p:sp>
        <p:nvSpPr>
          <p:cNvPr id="578" name="PlaceHolder 2"/>
          <p:cNvSpPr>
            <a:spLocks noGrp="1"/>
          </p:cNvSpPr>
          <p:nvPr>
            <p:ph type="body"/>
          </p:nvPr>
        </p:nvSpPr>
        <p:spPr>
          <a:xfrm>
            <a:off x="685800" y="4400640"/>
            <a:ext cx="5482080" cy="3596040"/>
          </a:xfrm>
          <a:prstGeom prst="rect">
            <a:avLst/>
          </a:prstGeom>
          <a:noFill/>
          <a:ln w="0">
            <a:noFill/>
          </a:ln>
        </p:spPr>
        <p:txBody>
          <a:bodyPr lIns="0" tIns="0" rIns="0" bIns="0" anchor="t">
            <a:noAutofit/>
          </a:bodyPr>
          <a:lstStyle/>
          <a:p>
            <a:endParaRPr lang="uk-UA" sz="2000" b="0" strike="noStrike" spc="-1">
              <a:latin typeface="Arial"/>
            </a:endParaRPr>
          </a:p>
        </p:txBody>
      </p:sp>
      <p:sp>
        <p:nvSpPr>
          <p:cNvPr id="579" name="PlaceHolder 3"/>
          <p:cNvSpPr>
            <a:spLocks noGrp="1"/>
          </p:cNvSpPr>
          <p:nvPr>
            <p:ph type="sldNum" idx="18"/>
          </p:nvPr>
        </p:nvSpPr>
        <p:spPr>
          <a:xfrm>
            <a:off x="3884760" y="8685360"/>
            <a:ext cx="2967480" cy="454320"/>
          </a:xfrm>
          <a:prstGeom prst="rect">
            <a:avLst/>
          </a:prstGeom>
          <a:noFill/>
          <a:ln w="0">
            <a:noFill/>
          </a:ln>
        </p:spPr>
        <p:txBody>
          <a:bodyPr lIns="0" tIns="0" rIns="0" bIns="0" anchor="b">
            <a:noAutofit/>
          </a:bodyPr>
          <a:lstStyle>
            <a:lvl1pPr algn="r">
              <a:lnSpc>
                <a:spcPct val="100000"/>
              </a:lnSpc>
              <a:buNone/>
              <a:defRPr lang="uk-UA" sz="1200" b="0" strike="noStrike" spc="-1">
                <a:latin typeface="Times New Roman"/>
              </a:defRPr>
            </a:lvl1pPr>
          </a:lstStyle>
          <a:p>
            <a:pPr algn="r">
              <a:lnSpc>
                <a:spcPct val="100000"/>
              </a:lnSpc>
              <a:buNone/>
            </a:pPr>
            <a:fld id="{2504F89E-CFCC-4193-A676-72E854C21671}" type="slidenum">
              <a:rPr lang="uk-UA" sz="1200" b="0" strike="noStrike" spc="-1">
                <a:latin typeface="Times New Roman"/>
              </a:rPr>
              <a:t>15</a:t>
            </a:fld>
            <a:endParaRPr lang="uk-UA" sz="1200" b="0" strike="noStrike" spc="-1">
              <a:latin typeface="Times New Roman"/>
            </a:endParaRPr>
          </a:p>
        </p:txBody>
      </p:sp>
    </p:spTree>
    <p:extLst>
      <p:ext uri="{BB962C8B-B14F-4D97-AF65-F5344CB8AC3E}">
        <p14:creationId xmlns:p14="http://schemas.microsoft.com/office/powerpoint/2010/main" val="1393857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noRot="1" noChangeAspect="1"/>
          </p:cNvSpPr>
          <p:nvPr>
            <p:ph type="sldImg"/>
          </p:nvPr>
        </p:nvSpPr>
        <p:spPr>
          <a:xfrm>
            <a:off x="217488" y="812800"/>
            <a:ext cx="7119937" cy="4005263"/>
          </a:xfrm>
          <a:prstGeom prst="rect">
            <a:avLst/>
          </a:prstGeom>
          <a:ln w="0">
            <a:noFill/>
          </a:ln>
        </p:spPr>
      </p:sp>
      <p:sp>
        <p:nvSpPr>
          <p:cNvPr id="578" name="PlaceHolder 2"/>
          <p:cNvSpPr>
            <a:spLocks noGrp="1"/>
          </p:cNvSpPr>
          <p:nvPr>
            <p:ph type="body"/>
          </p:nvPr>
        </p:nvSpPr>
        <p:spPr>
          <a:xfrm>
            <a:off x="685800" y="4400640"/>
            <a:ext cx="5482080" cy="3596040"/>
          </a:xfrm>
          <a:prstGeom prst="rect">
            <a:avLst/>
          </a:prstGeom>
          <a:noFill/>
          <a:ln w="0">
            <a:noFill/>
          </a:ln>
        </p:spPr>
        <p:txBody>
          <a:bodyPr lIns="0" tIns="0" rIns="0" bIns="0" anchor="t">
            <a:noAutofit/>
          </a:bodyPr>
          <a:lstStyle/>
          <a:p>
            <a:endParaRPr lang="uk-UA" sz="2000" b="0" strike="noStrike" spc="-1">
              <a:latin typeface="Arial"/>
            </a:endParaRPr>
          </a:p>
        </p:txBody>
      </p:sp>
      <p:sp>
        <p:nvSpPr>
          <p:cNvPr id="579" name="PlaceHolder 3"/>
          <p:cNvSpPr>
            <a:spLocks noGrp="1"/>
          </p:cNvSpPr>
          <p:nvPr>
            <p:ph type="sldNum" idx="18"/>
          </p:nvPr>
        </p:nvSpPr>
        <p:spPr>
          <a:xfrm>
            <a:off x="3884760" y="8685360"/>
            <a:ext cx="2967480" cy="454320"/>
          </a:xfrm>
          <a:prstGeom prst="rect">
            <a:avLst/>
          </a:prstGeom>
          <a:noFill/>
          <a:ln w="0">
            <a:noFill/>
          </a:ln>
        </p:spPr>
        <p:txBody>
          <a:bodyPr lIns="0" tIns="0" rIns="0" bIns="0" anchor="b">
            <a:noAutofit/>
          </a:bodyPr>
          <a:lstStyle>
            <a:lvl1pPr algn="r">
              <a:lnSpc>
                <a:spcPct val="100000"/>
              </a:lnSpc>
              <a:buNone/>
              <a:defRPr lang="uk-UA" sz="1200" b="0" strike="noStrike" spc="-1">
                <a:latin typeface="Times New Roman"/>
              </a:defRPr>
            </a:lvl1pPr>
          </a:lstStyle>
          <a:p>
            <a:pPr algn="r">
              <a:lnSpc>
                <a:spcPct val="100000"/>
              </a:lnSpc>
              <a:buNone/>
            </a:pPr>
            <a:fld id="{2504F89E-CFCC-4193-A676-72E854C21671}" type="slidenum">
              <a:rPr lang="uk-UA" sz="1200" b="0" strike="noStrike" spc="-1">
                <a:latin typeface="Times New Roman"/>
              </a:rPr>
              <a:t>16</a:t>
            </a:fld>
            <a:endParaRPr lang="uk-UA" sz="1200" b="0" strike="noStrike" spc="-1">
              <a:latin typeface="Times New Roman"/>
            </a:endParaRPr>
          </a:p>
        </p:txBody>
      </p:sp>
    </p:spTree>
    <p:extLst>
      <p:ext uri="{BB962C8B-B14F-4D97-AF65-F5344CB8AC3E}">
        <p14:creationId xmlns:p14="http://schemas.microsoft.com/office/powerpoint/2010/main" val="1149047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4C96179D-E7C7-44E4-B0EA-D25A53AC0F94}"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27" name="PlaceHolder 2"/>
          <p:cNvSpPr>
            <a:spLocks noGrp="1"/>
          </p:cNvSpPr>
          <p:nvPr>
            <p:ph/>
          </p:nvPr>
        </p:nvSpPr>
        <p:spPr>
          <a:xfrm>
            <a:off x="609480" y="1604520"/>
            <a:ext cx="1097352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28" name="PlaceHolder 3"/>
          <p:cNvSpPr>
            <a:spLocks noGrp="1"/>
          </p:cNvSpPr>
          <p:nvPr>
            <p:ph/>
          </p:nvPr>
        </p:nvSpPr>
        <p:spPr>
          <a:xfrm>
            <a:off x="609480" y="3682080"/>
            <a:ext cx="1097352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5358E54A-B609-4D64-82D6-76E8B2852E5A}"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30" name="PlaceHolder 2"/>
          <p:cNvSpPr>
            <a:spLocks noGrp="1"/>
          </p:cNvSpPr>
          <p:nvPr>
            <p:ph/>
          </p:nvPr>
        </p:nvSpPr>
        <p:spPr>
          <a:xfrm>
            <a:off x="6094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1" name="PlaceHolder 3"/>
          <p:cNvSpPr>
            <a:spLocks noGrp="1"/>
          </p:cNvSpPr>
          <p:nvPr>
            <p:ph/>
          </p:nvPr>
        </p:nvSpPr>
        <p:spPr>
          <a:xfrm>
            <a:off x="62326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2" name="PlaceHolder 4"/>
          <p:cNvSpPr>
            <a:spLocks noGrp="1"/>
          </p:cNvSpPr>
          <p:nvPr>
            <p:ph/>
          </p:nvPr>
        </p:nvSpPr>
        <p:spPr>
          <a:xfrm>
            <a:off x="609480" y="368208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3" name="PlaceHolder 5"/>
          <p:cNvSpPr>
            <a:spLocks noGrp="1"/>
          </p:cNvSpPr>
          <p:nvPr>
            <p:ph/>
          </p:nvPr>
        </p:nvSpPr>
        <p:spPr>
          <a:xfrm>
            <a:off x="6232680" y="368208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38FFD318-2D5F-4931-91B2-2825A3274403}"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35" name="PlaceHolder 2"/>
          <p:cNvSpPr>
            <a:spLocks noGrp="1"/>
          </p:cNvSpPr>
          <p:nvPr>
            <p:ph/>
          </p:nvPr>
        </p:nvSpPr>
        <p:spPr>
          <a:xfrm>
            <a:off x="609480" y="160452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6" name="PlaceHolder 3"/>
          <p:cNvSpPr>
            <a:spLocks noGrp="1"/>
          </p:cNvSpPr>
          <p:nvPr>
            <p:ph/>
          </p:nvPr>
        </p:nvSpPr>
        <p:spPr>
          <a:xfrm>
            <a:off x="4320000" y="160452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7" name="PlaceHolder 4"/>
          <p:cNvSpPr>
            <a:spLocks noGrp="1"/>
          </p:cNvSpPr>
          <p:nvPr>
            <p:ph/>
          </p:nvPr>
        </p:nvSpPr>
        <p:spPr>
          <a:xfrm>
            <a:off x="8030520" y="160452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8" name="PlaceHolder 5"/>
          <p:cNvSpPr>
            <a:spLocks noGrp="1"/>
          </p:cNvSpPr>
          <p:nvPr>
            <p:ph/>
          </p:nvPr>
        </p:nvSpPr>
        <p:spPr>
          <a:xfrm>
            <a:off x="609480" y="368208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39" name="PlaceHolder 6"/>
          <p:cNvSpPr>
            <a:spLocks noGrp="1"/>
          </p:cNvSpPr>
          <p:nvPr>
            <p:ph/>
          </p:nvPr>
        </p:nvSpPr>
        <p:spPr>
          <a:xfrm>
            <a:off x="4320000" y="368208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40" name="PlaceHolder 7"/>
          <p:cNvSpPr>
            <a:spLocks noGrp="1"/>
          </p:cNvSpPr>
          <p:nvPr>
            <p:ph/>
          </p:nvPr>
        </p:nvSpPr>
        <p:spPr>
          <a:xfrm>
            <a:off x="8030520" y="368208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A5F139AE-6245-4272-B2EC-07622B2B58FA}"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B80D6D68-F50D-4BD3-B66E-0864BA433B59}"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47" name="PlaceHolder 2"/>
          <p:cNvSpPr>
            <a:spLocks noGrp="1"/>
          </p:cNvSpPr>
          <p:nvPr>
            <p:ph type="subTitle"/>
          </p:nvPr>
        </p:nvSpPr>
        <p:spPr>
          <a:xfrm>
            <a:off x="609480" y="1604520"/>
            <a:ext cx="10973520" cy="3977280"/>
          </a:xfrm>
          <a:prstGeom prst="rect">
            <a:avLst/>
          </a:prstGeom>
          <a:noFill/>
          <a:ln w="0">
            <a:noFill/>
          </a:ln>
        </p:spPr>
        <p:txBody>
          <a:bodyPr lIns="0" tIns="0" rIns="0" bIns="0" anchor="ctr">
            <a:noAutofit/>
          </a:bodyPr>
          <a:lstStyle/>
          <a:p>
            <a:pPr algn="ctr">
              <a:buNone/>
            </a:pPr>
            <a:endParaRPr lang="uk-UA"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B17050FE-C4E4-403A-802E-C19D89C46578}"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49" name="PlaceHolder 2"/>
          <p:cNvSpPr>
            <a:spLocks noGrp="1"/>
          </p:cNvSpPr>
          <p:nvPr>
            <p:ph/>
          </p:nvPr>
        </p:nvSpPr>
        <p:spPr>
          <a:xfrm>
            <a:off x="609480" y="1604520"/>
            <a:ext cx="1097352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BD5E735B-5629-4343-AC40-A6A8F0D8840D}"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51" name="PlaceHolder 2"/>
          <p:cNvSpPr>
            <a:spLocks noGrp="1"/>
          </p:cNvSpPr>
          <p:nvPr>
            <p:ph/>
          </p:nvPr>
        </p:nvSpPr>
        <p:spPr>
          <a:xfrm>
            <a:off x="609480" y="1604520"/>
            <a:ext cx="53550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2" name="PlaceHolder 3"/>
          <p:cNvSpPr>
            <a:spLocks noGrp="1"/>
          </p:cNvSpPr>
          <p:nvPr>
            <p:ph/>
          </p:nvPr>
        </p:nvSpPr>
        <p:spPr>
          <a:xfrm>
            <a:off x="6232680" y="1604520"/>
            <a:ext cx="53550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54E0B1EC-AB22-466F-BFA7-B09635013EDB}"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8DB62F95-0CD6-4475-B168-D05456BAD093}"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3520" cy="5307840"/>
          </a:xfrm>
          <a:prstGeom prst="rect">
            <a:avLst/>
          </a:prstGeom>
          <a:noFill/>
          <a:ln w="0">
            <a:noFill/>
          </a:ln>
        </p:spPr>
        <p:txBody>
          <a:bodyPr lIns="0" tIns="0" rIns="0" bIns="0" anchor="ctr">
            <a:noAutofit/>
          </a:bodyPr>
          <a:lstStyle/>
          <a:p>
            <a:pPr algn="ctr">
              <a:buNone/>
            </a:pPr>
            <a:endParaRPr lang="uk-UA" sz="32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780937F6-1DF2-4DAD-91B7-4A51A468F0D3}"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56" name="PlaceHolder 2"/>
          <p:cNvSpPr>
            <a:spLocks noGrp="1"/>
          </p:cNvSpPr>
          <p:nvPr>
            <p:ph/>
          </p:nvPr>
        </p:nvSpPr>
        <p:spPr>
          <a:xfrm>
            <a:off x="6094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7" name="PlaceHolder 3"/>
          <p:cNvSpPr>
            <a:spLocks noGrp="1"/>
          </p:cNvSpPr>
          <p:nvPr>
            <p:ph/>
          </p:nvPr>
        </p:nvSpPr>
        <p:spPr>
          <a:xfrm>
            <a:off x="6232680" y="1604520"/>
            <a:ext cx="53550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8" name="PlaceHolder 4"/>
          <p:cNvSpPr>
            <a:spLocks noGrp="1"/>
          </p:cNvSpPr>
          <p:nvPr>
            <p:ph/>
          </p:nvPr>
        </p:nvSpPr>
        <p:spPr>
          <a:xfrm>
            <a:off x="609480" y="368208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77F521B6-238B-42D1-8057-E3C719B6CDF3}"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6" name="PlaceHolder 2"/>
          <p:cNvSpPr>
            <a:spLocks noGrp="1"/>
          </p:cNvSpPr>
          <p:nvPr>
            <p:ph type="subTitle"/>
          </p:nvPr>
        </p:nvSpPr>
        <p:spPr>
          <a:xfrm>
            <a:off x="609480" y="1604520"/>
            <a:ext cx="10973520" cy="3977280"/>
          </a:xfrm>
          <a:prstGeom prst="rect">
            <a:avLst/>
          </a:prstGeom>
          <a:noFill/>
          <a:ln w="0">
            <a:noFill/>
          </a:ln>
        </p:spPr>
        <p:txBody>
          <a:bodyPr lIns="0" tIns="0" rIns="0" bIns="0" anchor="ctr">
            <a:noAutofit/>
          </a:bodyPr>
          <a:lstStyle/>
          <a:p>
            <a:pPr algn="ctr">
              <a:buNone/>
            </a:pPr>
            <a:endParaRPr lang="uk-UA"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CE353D1F-834F-4DBB-B759-72D7DC7AC72B}" type="slidenum">
              <a:t>‹№›</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60" name="PlaceHolder 2"/>
          <p:cNvSpPr>
            <a:spLocks noGrp="1"/>
          </p:cNvSpPr>
          <p:nvPr>
            <p:ph/>
          </p:nvPr>
        </p:nvSpPr>
        <p:spPr>
          <a:xfrm>
            <a:off x="609480" y="1604520"/>
            <a:ext cx="53550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1" name="PlaceHolder 3"/>
          <p:cNvSpPr>
            <a:spLocks noGrp="1"/>
          </p:cNvSpPr>
          <p:nvPr>
            <p:ph/>
          </p:nvPr>
        </p:nvSpPr>
        <p:spPr>
          <a:xfrm>
            <a:off x="62326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2" name="PlaceHolder 4"/>
          <p:cNvSpPr>
            <a:spLocks noGrp="1"/>
          </p:cNvSpPr>
          <p:nvPr>
            <p:ph/>
          </p:nvPr>
        </p:nvSpPr>
        <p:spPr>
          <a:xfrm>
            <a:off x="6232680" y="368208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8325AA64-2B91-4AD8-8B5B-2AD4E5AB7E70}"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64" name="PlaceHolder 2"/>
          <p:cNvSpPr>
            <a:spLocks noGrp="1"/>
          </p:cNvSpPr>
          <p:nvPr>
            <p:ph/>
          </p:nvPr>
        </p:nvSpPr>
        <p:spPr>
          <a:xfrm>
            <a:off x="6094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5" name="PlaceHolder 3"/>
          <p:cNvSpPr>
            <a:spLocks noGrp="1"/>
          </p:cNvSpPr>
          <p:nvPr>
            <p:ph/>
          </p:nvPr>
        </p:nvSpPr>
        <p:spPr>
          <a:xfrm>
            <a:off x="62326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6" name="PlaceHolder 4"/>
          <p:cNvSpPr>
            <a:spLocks noGrp="1"/>
          </p:cNvSpPr>
          <p:nvPr>
            <p:ph/>
          </p:nvPr>
        </p:nvSpPr>
        <p:spPr>
          <a:xfrm>
            <a:off x="609480" y="3682080"/>
            <a:ext cx="1097352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8B1EC946-9042-4F0E-8B3B-B29CE228E697}"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68" name="PlaceHolder 2"/>
          <p:cNvSpPr>
            <a:spLocks noGrp="1"/>
          </p:cNvSpPr>
          <p:nvPr>
            <p:ph/>
          </p:nvPr>
        </p:nvSpPr>
        <p:spPr>
          <a:xfrm>
            <a:off x="609480" y="1604520"/>
            <a:ext cx="1097352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9" name="PlaceHolder 3"/>
          <p:cNvSpPr>
            <a:spLocks noGrp="1"/>
          </p:cNvSpPr>
          <p:nvPr>
            <p:ph/>
          </p:nvPr>
        </p:nvSpPr>
        <p:spPr>
          <a:xfrm>
            <a:off x="609480" y="3682080"/>
            <a:ext cx="1097352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181A8D8E-8A6C-4529-A164-912129B7DA57}"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71" name="PlaceHolder 2"/>
          <p:cNvSpPr>
            <a:spLocks noGrp="1"/>
          </p:cNvSpPr>
          <p:nvPr>
            <p:ph/>
          </p:nvPr>
        </p:nvSpPr>
        <p:spPr>
          <a:xfrm>
            <a:off x="6094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2" name="PlaceHolder 3"/>
          <p:cNvSpPr>
            <a:spLocks noGrp="1"/>
          </p:cNvSpPr>
          <p:nvPr>
            <p:ph/>
          </p:nvPr>
        </p:nvSpPr>
        <p:spPr>
          <a:xfrm>
            <a:off x="62326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3" name="PlaceHolder 4"/>
          <p:cNvSpPr>
            <a:spLocks noGrp="1"/>
          </p:cNvSpPr>
          <p:nvPr>
            <p:ph/>
          </p:nvPr>
        </p:nvSpPr>
        <p:spPr>
          <a:xfrm>
            <a:off x="609480" y="368208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4" name="PlaceHolder 5"/>
          <p:cNvSpPr>
            <a:spLocks noGrp="1"/>
          </p:cNvSpPr>
          <p:nvPr>
            <p:ph/>
          </p:nvPr>
        </p:nvSpPr>
        <p:spPr>
          <a:xfrm>
            <a:off x="6232680" y="368208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63747268-AF97-499B-902D-F0418C1BF79F}"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76" name="PlaceHolder 2"/>
          <p:cNvSpPr>
            <a:spLocks noGrp="1"/>
          </p:cNvSpPr>
          <p:nvPr>
            <p:ph/>
          </p:nvPr>
        </p:nvSpPr>
        <p:spPr>
          <a:xfrm>
            <a:off x="609480" y="160452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7" name="PlaceHolder 3"/>
          <p:cNvSpPr>
            <a:spLocks noGrp="1"/>
          </p:cNvSpPr>
          <p:nvPr>
            <p:ph/>
          </p:nvPr>
        </p:nvSpPr>
        <p:spPr>
          <a:xfrm>
            <a:off x="4320000" y="160452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8" name="PlaceHolder 4"/>
          <p:cNvSpPr>
            <a:spLocks noGrp="1"/>
          </p:cNvSpPr>
          <p:nvPr>
            <p:ph/>
          </p:nvPr>
        </p:nvSpPr>
        <p:spPr>
          <a:xfrm>
            <a:off x="8030520" y="160452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79" name="PlaceHolder 5"/>
          <p:cNvSpPr>
            <a:spLocks noGrp="1"/>
          </p:cNvSpPr>
          <p:nvPr>
            <p:ph/>
          </p:nvPr>
        </p:nvSpPr>
        <p:spPr>
          <a:xfrm>
            <a:off x="609480" y="368208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80" name="PlaceHolder 6"/>
          <p:cNvSpPr>
            <a:spLocks noGrp="1"/>
          </p:cNvSpPr>
          <p:nvPr>
            <p:ph/>
          </p:nvPr>
        </p:nvSpPr>
        <p:spPr>
          <a:xfrm>
            <a:off x="4320000" y="368208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81" name="PlaceHolder 7"/>
          <p:cNvSpPr>
            <a:spLocks noGrp="1"/>
          </p:cNvSpPr>
          <p:nvPr>
            <p:ph/>
          </p:nvPr>
        </p:nvSpPr>
        <p:spPr>
          <a:xfrm>
            <a:off x="8030520" y="3682080"/>
            <a:ext cx="35334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AA0E750C-F21F-4E3A-A3E1-5335D249048C}"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8" name="PlaceHolder 2"/>
          <p:cNvSpPr>
            <a:spLocks noGrp="1"/>
          </p:cNvSpPr>
          <p:nvPr>
            <p:ph/>
          </p:nvPr>
        </p:nvSpPr>
        <p:spPr>
          <a:xfrm>
            <a:off x="609480" y="1604520"/>
            <a:ext cx="1097352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43EBA669-218C-45EF-A97F-14518646B4D9}"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10" name="PlaceHolder 2"/>
          <p:cNvSpPr>
            <a:spLocks noGrp="1"/>
          </p:cNvSpPr>
          <p:nvPr>
            <p:ph/>
          </p:nvPr>
        </p:nvSpPr>
        <p:spPr>
          <a:xfrm>
            <a:off x="609480" y="1604520"/>
            <a:ext cx="53550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1" name="PlaceHolder 3"/>
          <p:cNvSpPr>
            <a:spLocks noGrp="1"/>
          </p:cNvSpPr>
          <p:nvPr>
            <p:ph/>
          </p:nvPr>
        </p:nvSpPr>
        <p:spPr>
          <a:xfrm>
            <a:off x="6232680" y="1604520"/>
            <a:ext cx="53550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C866DEDD-12BE-4B9B-9FB2-C6D40D990BCB}"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AED9F9CE-3DBD-41FD-9586-7DAC5AE06571}"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3520" cy="5307840"/>
          </a:xfrm>
          <a:prstGeom prst="rect">
            <a:avLst/>
          </a:prstGeom>
          <a:noFill/>
          <a:ln w="0">
            <a:noFill/>
          </a:ln>
        </p:spPr>
        <p:txBody>
          <a:bodyPr lIns="0" tIns="0" rIns="0" bIns="0" anchor="ctr">
            <a:noAutofit/>
          </a:bodyPr>
          <a:lstStyle/>
          <a:p>
            <a:pPr algn="ctr">
              <a:buNone/>
            </a:pPr>
            <a:endParaRPr lang="uk-UA"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0DA6A99C-9683-4581-B970-0E856AC804D9}"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15" name="PlaceHolder 2"/>
          <p:cNvSpPr>
            <a:spLocks noGrp="1"/>
          </p:cNvSpPr>
          <p:nvPr>
            <p:ph/>
          </p:nvPr>
        </p:nvSpPr>
        <p:spPr>
          <a:xfrm>
            <a:off x="6094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6" name="PlaceHolder 3"/>
          <p:cNvSpPr>
            <a:spLocks noGrp="1"/>
          </p:cNvSpPr>
          <p:nvPr>
            <p:ph/>
          </p:nvPr>
        </p:nvSpPr>
        <p:spPr>
          <a:xfrm>
            <a:off x="6232680" y="1604520"/>
            <a:ext cx="53550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17" name="PlaceHolder 4"/>
          <p:cNvSpPr>
            <a:spLocks noGrp="1"/>
          </p:cNvSpPr>
          <p:nvPr>
            <p:ph/>
          </p:nvPr>
        </p:nvSpPr>
        <p:spPr>
          <a:xfrm>
            <a:off x="609480" y="368208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9ADB5CC0-A5ED-4F73-9311-1D674EA8A0F5}"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19" name="PlaceHolder 2"/>
          <p:cNvSpPr>
            <a:spLocks noGrp="1"/>
          </p:cNvSpPr>
          <p:nvPr>
            <p:ph/>
          </p:nvPr>
        </p:nvSpPr>
        <p:spPr>
          <a:xfrm>
            <a:off x="609480" y="1604520"/>
            <a:ext cx="5355000" cy="3977280"/>
          </a:xfrm>
          <a:prstGeom prst="rect">
            <a:avLst/>
          </a:prstGeom>
          <a:noFill/>
          <a:ln w="0">
            <a:noFill/>
          </a:ln>
        </p:spPr>
        <p:txBody>
          <a:bodyPr lIns="0" tIns="0" rIns="0" bIns="0" anchor="t">
            <a:normAutofit/>
          </a:bodyPr>
          <a:lstStyle/>
          <a:p>
            <a:endParaRPr lang="uk-UA" sz="3200" b="0" strike="noStrike" spc="-1">
              <a:latin typeface="Arial"/>
            </a:endParaRPr>
          </a:p>
        </p:txBody>
      </p:sp>
      <p:sp>
        <p:nvSpPr>
          <p:cNvPr id="20" name="PlaceHolder 3"/>
          <p:cNvSpPr>
            <a:spLocks noGrp="1"/>
          </p:cNvSpPr>
          <p:nvPr>
            <p:ph/>
          </p:nvPr>
        </p:nvSpPr>
        <p:spPr>
          <a:xfrm>
            <a:off x="62326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21" name="PlaceHolder 4"/>
          <p:cNvSpPr>
            <a:spLocks noGrp="1"/>
          </p:cNvSpPr>
          <p:nvPr>
            <p:ph/>
          </p:nvPr>
        </p:nvSpPr>
        <p:spPr>
          <a:xfrm>
            <a:off x="6232680" y="368208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5A92D03F-C418-41EE-BC60-1C9B439DA7C7}"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endParaRPr lang="uk-UA" sz="4400" b="0" strike="noStrike" spc="-1">
              <a:latin typeface="Arial"/>
            </a:endParaRPr>
          </a:p>
        </p:txBody>
      </p:sp>
      <p:sp>
        <p:nvSpPr>
          <p:cNvPr id="23" name="PlaceHolder 2"/>
          <p:cNvSpPr>
            <a:spLocks noGrp="1"/>
          </p:cNvSpPr>
          <p:nvPr>
            <p:ph/>
          </p:nvPr>
        </p:nvSpPr>
        <p:spPr>
          <a:xfrm>
            <a:off x="6094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24" name="PlaceHolder 3"/>
          <p:cNvSpPr>
            <a:spLocks noGrp="1"/>
          </p:cNvSpPr>
          <p:nvPr>
            <p:ph/>
          </p:nvPr>
        </p:nvSpPr>
        <p:spPr>
          <a:xfrm>
            <a:off x="6232680" y="1604520"/>
            <a:ext cx="535500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25" name="PlaceHolder 4"/>
          <p:cNvSpPr>
            <a:spLocks noGrp="1"/>
          </p:cNvSpPr>
          <p:nvPr>
            <p:ph/>
          </p:nvPr>
        </p:nvSpPr>
        <p:spPr>
          <a:xfrm>
            <a:off x="609480" y="3682080"/>
            <a:ext cx="10973520" cy="1896840"/>
          </a:xfrm>
          <a:prstGeom prst="rect">
            <a:avLst/>
          </a:prstGeom>
          <a:noFill/>
          <a:ln w="0">
            <a:noFill/>
          </a:ln>
        </p:spPr>
        <p:txBody>
          <a:bodyPr lIns="0" tIns="0" rIns="0" bIns="0" anchor="t">
            <a:normAutofit/>
          </a:bodyPr>
          <a:lstStyle/>
          <a:p>
            <a:endParaRPr lang="uk-UA"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5F874F3A-7919-46A0-B37B-E48D1E1B964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5415"/>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4038480" y="6356520"/>
            <a:ext cx="4110840" cy="360720"/>
          </a:xfrm>
          <a:prstGeom prst="rect">
            <a:avLst/>
          </a:prstGeom>
          <a:noFill/>
          <a:ln w="0">
            <a:noFill/>
          </a:ln>
        </p:spPr>
        <p:txBody>
          <a:bodyPr lIns="90000" tIns="45000" rIns="90000" bIns="45000" anchor="ctr">
            <a:noAutofit/>
          </a:bodyPr>
          <a:lstStyle>
            <a:lvl1pPr algn="ctr">
              <a:lnSpc>
                <a:spcPct val="100000"/>
              </a:lnSpc>
              <a:buNone/>
              <a:defRPr lang="uk-UA" sz="1400" b="0" strike="noStrike" spc="-1">
                <a:latin typeface="Times New Roman"/>
              </a:defRPr>
            </a:lvl1pPr>
          </a:lstStyle>
          <a:p>
            <a:pPr algn="ctr">
              <a:lnSpc>
                <a:spcPct val="100000"/>
              </a:lnSpc>
              <a:buNone/>
            </a:pPr>
            <a:r>
              <a:rPr lang="uk-UA" sz="1400" b="0" strike="noStrike" spc="-1">
                <a:latin typeface="Times New Roman"/>
              </a:rPr>
              <a:t>&lt;нижній колонтитул&gt;</a:t>
            </a:r>
          </a:p>
        </p:txBody>
      </p:sp>
      <p:sp>
        <p:nvSpPr>
          <p:cNvPr id="6" name="PlaceHolder 2"/>
          <p:cNvSpPr>
            <a:spLocks noGrp="1"/>
          </p:cNvSpPr>
          <p:nvPr>
            <p:ph type="sldNum" idx="2"/>
          </p:nvPr>
        </p:nvSpPr>
        <p:spPr>
          <a:xfrm>
            <a:off x="8611200" y="6356520"/>
            <a:ext cx="2739240" cy="360720"/>
          </a:xfrm>
          <a:prstGeom prst="rect">
            <a:avLst/>
          </a:prstGeom>
          <a:noFill/>
          <a:ln w="0">
            <a:noFill/>
          </a:ln>
        </p:spPr>
        <p:txBody>
          <a:bodyPr lIns="90000" tIns="45000" rIns="90000" bIns="45000" anchor="ctr">
            <a:noAutofit/>
          </a:bodyPr>
          <a:lstStyle>
            <a:lvl1pPr algn="r">
              <a:lnSpc>
                <a:spcPct val="100000"/>
              </a:lnSpc>
              <a:buNone/>
              <a:defRPr lang="uk-UA" sz="1200" b="0" strike="noStrike" spc="-1">
                <a:solidFill>
                  <a:srgbClr val="8B8B8B"/>
                </a:solidFill>
                <a:latin typeface="Calibri"/>
              </a:defRPr>
            </a:lvl1pPr>
          </a:lstStyle>
          <a:p>
            <a:pPr algn="r">
              <a:lnSpc>
                <a:spcPct val="100000"/>
              </a:lnSpc>
              <a:buNone/>
            </a:pPr>
            <a:fld id="{CA10C584-A920-40CB-9142-C238FB9ACB73}" type="slidenum">
              <a:rPr lang="uk-UA" sz="1200" b="0" strike="noStrike" spc="-1">
                <a:solidFill>
                  <a:srgbClr val="8B8B8B"/>
                </a:solidFill>
                <a:latin typeface="Calibri"/>
              </a:rPr>
              <a:t>‹№›</a:t>
            </a:fld>
            <a:endParaRPr lang="uk-UA" sz="1200" b="0" strike="noStrike" spc="-1">
              <a:latin typeface="Times New Roman"/>
            </a:endParaRPr>
          </a:p>
        </p:txBody>
      </p:sp>
      <p:sp>
        <p:nvSpPr>
          <p:cNvPr id="2" name="PlaceHolder 3"/>
          <p:cNvSpPr>
            <a:spLocks noGrp="1"/>
          </p:cNvSpPr>
          <p:nvPr>
            <p:ph type="dt" idx="3"/>
          </p:nvPr>
        </p:nvSpPr>
        <p:spPr>
          <a:xfrm>
            <a:off x="838080" y="6356520"/>
            <a:ext cx="2739240" cy="360720"/>
          </a:xfrm>
          <a:prstGeom prst="rect">
            <a:avLst/>
          </a:prstGeom>
          <a:noFill/>
          <a:ln w="0">
            <a:noFill/>
          </a:ln>
        </p:spPr>
        <p:txBody>
          <a:bodyPr lIns="90000" tIns="45000" rIns="90000" bIns="45000" anchor="ctr">
            <a:noAutofit/>
          </a:bodyPr>
          <a:lstStyle>
            <a:lvl1pPr>
              <a:defRPr lang="uk-UA" sz="1400" b="0" strike="noStrike" spc="-1">
                <a:latin typeface="Times New Roman"/>
              </a:defRPr>
            </a:lvl1pPr>
          </a:lstStyle>
          <a:p>
            <a:r>
              <a:rPr lang="uk-UA" sz="1400" b="0" strike="noStrike" spc="-1">
                <a:latin typeface="Times New Roman"/>
              </a:rPr>
              <a:t>&lt;дата/час&gt;</a:t>
            </a:r>
          </a:p>
        </p:txBody>
      </p:sp>
      <p:sp>
        <p:nvSpPr>
          <p:cNvPr id="3" name="PlaceHolder 4"/>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r>
              <a:rPr lang="uk-UA" sz="4400" b="0" strike="noStrike" spc="-1">
                <a:latin typeface="Arial"/>
              </a:rPr>
              <a:t>Для правки тексту заголовка клацніть мишею</a:t>
            </a:r>
          </a:p>
        </p:txBody>
      </p:sp>
      <p:sp>
        <p:nvSpPr>
          <p:cNvPr id="4" name="PlaceHolder 5"/>
          <p:cNvSpPr>
            <a:spLocks noGrp="1"/>
          </p:cNvSpPr>
          <p:nvPr>
            <p:ph type="body"/>
          </p:nvPr>
        </p:nvSpPr>
        <p:spPr>
          <a:xfrm>
            <a:off x="609480" y="1604520"/>
            <a:ext cx="1097352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uk-UA" sz="3200" b="0" strike="noStrike" spc="-1">
                <a:latin typeface="Arial"/>
              </a:rPr>
              <a:t>Для редагування структури клацніть мишею</a:t>
            </a:r>
          </a:p>
          <a:p>
            <a:pPr marL="864000" lvl="1" indent="-324000">
              <a:spcBef>
                <a:spcPts val="1134"/>
              </a:spcBef>
              <a:buClr>
                <a:srgbClr val="000000"/>
              </a:buClr>
              <a:buSzPct val="75000"/>
              <a:buFont typeface="Symbol" charset="2"/>
              <a:buChar char=""/>
            </a:pPr>
            <a:r>
              <a:rPr lang="uk-UA" sz="2800" b="0" strike="noStrike" spc="-1">
                <a:latin typeface="Arial"/>
              </a:rPr>
              <a:t>Другий рівень структури</a:t>
            </a:r>
          </a:p>
          <a:p>
            <a:pPr marL="1296000" lvl="2" indent="-288000">
              <a:spcBef>
                <a:spcPts val="850"/>
              </a:spcBef>
              <a:buClr>
                <a:srgbClr val="000000"/>
              </a:buClr>
              <a:buSzPct val="45000"/>
              <a:buFont typeface="Wingdings" charset="2"/>
              <a:buChar char=""/>
            </a:pPr>
            <a:r>
              <a:rPr lang="uk-UA" sz="2400" b="0" strike="noStrike" spc="-1">
                <a:latin typeface="Arial"/>
              </a:rPr>
              <a:t>Третій рівень структури</a:t>
            </a:r>
          </a:p>
          <a:p>
            <a:pPr marL="1728000" lvl="3" indent="-216000">
              <a:spcBef>
                <a:spcPts val="567"/>
              </a:spcBef>
              <a:buClr>
                <a:srgbClr val="000000"/>
              </a:buClr>
              <a:buSzPct val="75000"/>
              <a:buFont typeface="Symbol" charset="2"/>
              <a:buChar char=""/>
            </a:pPr>
            <a:r>
              <a:rPr lang="uk-UA" sz="2000" b="0" strike="noStrike" spc="-1">
                <a:latin typeface="Arial"/>
              </a:rPr>
              <a:t>Четвертий рівень структури</a:t>
            </a:r>
          </a:p>
          <a:p>
            <a:pPr marL="2160000" lvl="4" indent="-216000">
              <a:spcBef>
                <a:spcPts val="283"/>
              </a:spcBef>
              <a:buClr>
                <a:srgbClr val="000000"/>
              </a:buClr>
              <a:buSzPct val="45000"/>
              <a:buFont typeface="Wingdings" charset="2"/>
              <a:buChar char=""/>
            </a:pPr>
            <a:r>
              <a:rPr lang="uk-UA" sz="2000" b="0" strike="noStrike" spc="-1">
                <a:latin typeface="Arial"/>
              </a:rPr>
              <a:t>П'ятий рівень структури</a:t>
            </a:r>
          </a:p>
          <a:p>
            <a:pPr marL="2592000" lvl="5" indent="-216000">
              <a:spcBef>
                <a:spcPts val="283"/>
              </a:spcBef>
              <a:buClr>
                <a:srgbClr val="000000"/>
              </a:buClr>
              <a:buSzPct val="45000"/>
              <a:buFont typeface="Wingdings" charset="2"/>
              <a:buChar char=""/>
            </a:pPr>
            <a:r>
              <a:rPr lang="uk-UA" sz="2000" b="0" strike="noStrike" spc="-1">
                <a:latin typeface="Arial"/>
              </a:rPr>
              <a:t>Шостий рівень структури</a:t>
            </a:r>
          </a:p>
          <a:p>
            <a:pPr marL="3024000" lvl="6" indent="-216000">
              <a:spcBef>
                <a:spcPts val="283"/>
              </a:spcBef>
              <a:buClr>
                <a:srgbClr val="000000"/>
              </a:buClr>
              <a:buSzPct val="45000"/>
              <a:buFont typeface="Wingdings" charset="2"/>
              <a:buChar char=""/>
            </a:pPr>
            <a:r>
              <a:rPr lang="uk-UA" sz="2000" b="0" strike="noStrike" spc="-1">
                <a:latin typeface="Arial"/>
              </a:rPr>
              <a:t>Сьомий рівень структури</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15415"/>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0840" cy="360720"/>
          </a:xfrm>
          <a:prstGeom prst="rect">
            <a:avLst/>
          </a:prstGeom>
          <a:noFill/>
          <a:ln w="0">
            <a:noFill/>
          </a:ln>
        </p:spPr>
        <p:txBody>
          <a:bodyPr lIns="90000" tIns="45000" rIns="90000" bIns="45000" anchor="ctr">
            <a:noAutofit/>
          </a:bodyPr>
          <a:lstStyle>
            <a:lvl1pPr algn="ctr">
              <a:lnSpc>
                <a:spcPct val="100000"/>
              </a:lnSpc>
              <a:buNone/>
              <a:defRPr lang="uk-UA" sz="1400" b="0" strike="noStrike" spc="-1">
                <a:latin typeface="Times New Roman"/>
              </a:defRPr>
            </a:lvl1pPr>
          </a:lstStyle>
          <a:p>
            <a:pPr algn="ctr">
              <a:lnSpc>
                <a:spcPct val="100000"/>
              </a:lnSpc>
              <a:buNone/>
            </a:pPr>
            <a:r>
              <a:rPr lang="uk-UA" sz="1400" b="0" strike="noStrike" spc="-1">
                <a:latin typeface="Times New Roman"/>
              </a:rPr>
              <a:t>&lt;нижній колонтитул&gt;</a:t>
            </a:r>
          </a:p>
        </p:txBody>
      </p:sp>
      <p:sp>
        <p:nvSpPr>
          <p:cNvPr id="42" name="PlaceHolder 2"/>
          <p:cNvSpPr>
            <a:spLocks noGrp="1"/>
          </p:cNvSpPr>
          <p:nvPr>
            <p:ph type="sldNum" idx="5"/>
          </p:nvPr>
        </p:nvSpPr>
        <p:spPr>
          <a:xfrm>
            <a:off x="8611200" y="6356520"/>
            <a:ext cx="2739240" cy="360720"/>
          </a:xfrm>
          <a:prstGeom prst="rect">
            <a:avLst/>
          </a:prstGeom>
          <a:noFill/>
          <a:ln w="0">
            <a:noFill/>
          </a:ln>
        </p:spPr>
        <p:txBody>
          <a:bodyPr lIns="90000" tIns="45000" rIns="90000" bIns="45000" anchor="ctr">
            <a:noAutofit/>
          </a:bodyPr>
          <a:lstStyle>
            <a:lvl1pPr algn="r">
              <a:lnSpc>
                <a:spcPct val="100000"/>
              </a:lnSpc>
              <a:buNone/>
              <a:defRPr lang="uk-UA" sz="1200" b="0" strike="noStrike" spc="-1">
                <a:solidFill>
                  <a:srgbClr val="8B8B8B"/>
                </a:solidFill>
                <a:latin typeface="Calibri"/>
              </a:defRPr>
            </a:lvl1pPr>
          </a:lstStyle>
          <a:p>
            <a:pPr algn="r">
              <a:lnSpc>
                <a:spcPct val="100000"/>
              </a:lnSpc>
              <a:buNone/>
            </a:pPr>
            <a:fld id="{E2047FE7-7585-4B33-822C-2286B20C363C}" type="slidenum">
              <a:rPr lang="uk-UA" sz="1200" b="0" strike="noStrike" spc="-1">
                <a:solidFill>
                  <a:srgbClr val="8B8B8B"/>
                </a:solidFill>
                <a:latin typeface="Calibri"/>
              </a:rPr>
              <a:t>‹№›</a:t>
            </a:fld>
            <a:endParaRPr lang="uk-UA" sz="1200" b="0" strike="noStrike" spc="-1">
              <a:latin typeface="Times New Roman"/>
            </a:endParaRPr>
          </a:p>
        </p:txBody>
      </p:sp>
      <p:sp>
        <p:nvSpPr>
          <p:cNvPr id="43" name="PlaceHolder 3"/>
          <p:cNvSpPr>
            <a:spLocks noGrp="1"/>
          </p:cNvSpPr>
          <p:nvPr>
            <p:ph type="dt" idx="6"/>
          </p:nvPr>
        </p:nvSpPr>
        <p:spPr>
          <a:xfrm>
            <a:off x="838080" y="6356520"/>
            <a:ext cx="2739240" cy="360720"/>
          </a:xfrm>
          <a:prstGeom prst="rect">
            <a:avLst/>
          </a:prstGeom>
          <a:noFill/>
          <a:ln w="0">
            <a:noFill/>
          </a:ln>
        </p:spPr>
        <p:txBody>
          <a:bodyPr lIns="90000" tIns="45000" rIns="90000" bIns="45000" anchor="ctr">
            <a:noAutofit/>
          </a:bodyPr>
          <a:lstStyle>
            <a:lvl1pPr>
              <a:defRPr lang="uk-UA" sz="1400" b="0" strike="noStrike" spc="-1">
                <a:latin typeface="Times New Roman"/>
              </a:defRPr>
            </a:lvl1pPr>
          </a:lstStyle>
          <a:p>
            <a:r>
              <a:rPr lang="uk-UA" sz="1400" b="0" strike="noStrike" spc="-1">
                <a:latin typeface="Times New Roman"/>
              </a:rPr>
              <a:t>&lt;дата/час&gt;</a:t>
            </a:r>
          </a:p>
        </p:txBody>
      </p:sp>
      <p:sp>
        <p:nvSpPr>
          <p:cNvPr id="44" name="PlaceHolder 4"/>
          <p:cNvSpPr>
            <a:spLocks noGrp="1"/>
          </p:cNvSpPr>
          <p:nvPr>
            <p:ph type="title"/>
          </p:nvPr>
        </p:nvSpPr>
        <p:spPr>
          <a:xfrm>
            <a:off x="609480" y="273600"/>
            <a:ext cx="10973520" cy="1144800"/>
          </a:xfrm>
          <a:prstGeom prst="rect">
            <a:avLst/>
          </a:prstGeom>
          <a:noFill/>
          <a:ln w="0">
            <a:noFill/>
          </a:ln>
        </p:spPr>
        <p:txBody>
          <a:bodyPr lIns="0" tIns="0" rIns="0" bIns="0" anchor="ctr">
            <a:noAutofit/>
          </a:bodyPr>
          <a:lstStyle/>
          <a:p>
            <a:pPr algn="ctr">
              <a:buNone/>
            </a:pPr>
            <a:r>
              <a:rPr lang="uk-UA" sz="4400" b="0" strike="noStrike" spc="-1">
                <a:latin typeface="Arial"/>
              </a:rPr>
              <a:t>Для правки тексту заголовка клацніть мишею</a:t>
            </a:r>
          </a:p>
        </p:txBody>
      </p:sp>
      <p:sp>
        <p:nvSpPr>
          <p:cNvPr id="45" name="PlaceHolder 5"/>
          <p:cNvSpPr>
            <a:spLocks noGrp="1"/>
          </p:cNvSpPr>
          <p:nvPr>
            <p:ph type="body"/>
          </p:nvPr>
        </p:nvSpPr>
        <p:spPr>
          <a:xfrm>
            <a:off x="609480" y="1604520"/>
            <a:ext cx="1097352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uk-UA" sz="3200" b="0" strike="noStrike" spc="-1">
                <a:latin typeface="Arial"/>
              </a:rPr>
              <a:t>Для редагування структури клацніть мишею</a:t>
            </a:r>
          </a:p>
          <a:p>
            <a:pPr marL="864000" lvl="1" indent="-324000">
              <a:spcBef>
                <a:spcPts val="1134"/>
              </a:spcBef>
              <a:buClr>
                <a:srgbClr val="000000"/>
              </a:buClr>
              <a:buSzPct val="75000"/>
              <a:buFont typeface="Symbol" charset="2"/>
              <a:buChar char=""/>
            </a:pPr>
            <a:r>
              <a:rPr lang="uk-UA" sz="2800" b="0" strike="noStrike" spc="-1">
                <a:latin typeface="Arial"/>
              </a:rPr>
              <a:t>Другий рівень структури</a:t>
            </a:r>
          </a:p>
          <a:p>
            <a:pPr marL="1296000" lvl="2" indent="-288000">
              <a:spcBef>
                <a:spcPts val="850"/>
              </a:spcBef>
              <a:buClr>
                <a:srgbClr val="000000"/>
              </a:buClr>
              <a:buSzPct val="45000"/>
              <a:buFont typeface="Wingdings" charset="2"/>
              <a:buChar char=""/>
            </a:pPr>
            <a:r>
              <a:rPr lang="uk-UA" sz="2400" b="0" strike="noStrike" spc="-1">
                <a:latin typeface="Arial"/>
              </a:rPr>
              <a:t>Третій рівень структури</a:t>
            </a:r>
          </a:p>
          <a:p>
            <a:pPr marL="1728000" lvl="3" indent="-216000">
              <a:spcBef>
                <a:spcPts val="567"/>
              </a:spcBef>
              <a:buClr>
                <a:srgbClr val="000000"/>
              </a:buClr>
              <a:buSzPct val="75000"/>
              <a:buFont typeface="Symbol" charset="2"/>
              <a:buChar char=""/>
            </a:pPr>
            <a:r>
              <a:rPr lang="uk-UA" sz="2000" b="0" strike="noStrike" spc="-1">
                <a:latin typeface="Arial"/>
              </a:rPr>
              <a:t>Четвертий рівень структури</a:t>
            </a:r>
          </a:p>
          <a:p>
            <a:pPr marL="2160000" lvl="4" indent="-216000">
              <a:spcBef>
                <a:spcPts val="283"/>
              </a:spcBef>
              <a:buClr>
                <a:srgbClr val="000000"/>
              </a:buClr>
              <a:buSzPct val="45000"/>
              <a:buFont typeface="Wingdings" charset="2"/>
              <a:buChar char=""/>
            </a:pPr>
            <a:r>
              <a:rPr lang="uk-UA" sz="2000" b="0" strike="noStrike" spc="-1">
                <a:latin typeface="Arial"/>
              </a:rPr>
              <a:t>П'ятий рівень структури</a:t>
            </a:r>
          </a:p>
          <a:p>
            <a:pPr marL="2592000" lvl="5" indent="-216000">
              <a:spcBef>
                <a:spcPts val="283"/>
              </a:spcBef>
              <a:buClr>
                <a:srgbClr val="000000"/>
              </a:buClr>
              <a:buSzPct val="45000"/>
              <a:buFont typeface="Wingdings" charset="2"/>
              <a:buChar char=""/>
            </a:pPr>
            <a:r>
              <a:rPr lang="uk-UA" sz="2000" b="0" strike="noStrike" spc="-1">
                <a:latin typeface="Arial"/>
              </a:rPr>
              <a:t>Шостий рівень структури</a:t>
            </a:r>
          </a:p>
          <a:p>
            <a:pPr marL="3024000" lvl="6" indent="-216000">
              <a:spcBef>
                <a:spcPts val="283"/>
              </a:spcBef>
              <a:buClr>
                <a:srgbClr val="000000"/>
              </a:buClr>
              <a:buSzPct val="45000"/>
              <a:buFont typeface="Wingdings" charset="2"/>
              <a:buChar char=""/>
            </a:pPr>
            <a:r>
              <a:rPr lang="uk-UA" sz="2000" b="0" strike="noStrike" spc="-1">
                <a:latin typeface="Arial"/>
              </a:rPr>
              <a:t>Сьомий рівень структури</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0.jp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jpe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Box 6"/>
          <p:cNvSpPr/>
          <p:nvPr/>
        </p:nvSpPr>
        <p:spPr>
          <a:xfrm>
            <a:off x="287155" y="150013"/>
            <a:ext cx="11619277" cy="212220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ru-RU" sz="4400" b="1" i="0" dirty="0">
                <a:solidFill>
                  <a:schemeClr val="bg1"/>
                </a:solidFill>
                <a:effectLst/>
                <a:latin typeface="Calibri" panose="020F0502020204030204" pitchFamily="34" charset="0"/>
                <a:cs typeface="Calibri" panose="020F0502020204030204" pitchFamily="34" charset="0"/>
              </a:rPr>
              <a:t>ВАРВАРІВСЬКИЙ СТАРОСТИНСЬКИЙ ОКРУГ СЛАВУТСЬКОЇ МІСЬКОЇ ТЕРИТОРІАЛЬНОЇ ГРОМАДИ</a:t>
            </a:r>
            <a:endParaRPr lang="uk-UA" sz="4400" b="1" strike="noStrike" spc="-1" dirty="0">
              <a:solidFill>
                <a:schemeClr val="bg1"/>
              </a:solidFill>
              <a:latin typeface="Calibri" panose="020F0502020204030204" pitchFamily="34" charset="0"/>
              <a:cs typeface="Calibri" panose="020F0502020204030204" pitchFamily="34" charset="0"/>
            </a:endParaRPr>
          </a:p>
        </p:txBody>
      </p:sp>
      <p:sp>
        <p:nvSpPr>
          <p:cNvPr id="130" name="TextBox 7"/>
          <p:cNvSpPr/>
          <p:nvPr/>
        </p:nvSpPr>
        <p:spPr>
          <a:xfrm>
            <a:off x="180000" y="5940000"/>
            <a:ext cx="12074400" cy="76798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4400" b="1" strike="noStrike" spc="-1" dirty="0">
                <a:solidFill>
                  <a:srgbClr val="FFFFFF"/>
                </a:solidFill>
                <a:latin typeface="Calibri"/>
                <a:ea typeface="DejaVu Sans"/>
              </a:rPr>
              <a:t>ЗВІТ </a:t>
            </a:r>
            <a:r>
              <a:rPr lang="uk-UA" sz="4400" b="1" spc="-1" dirty="0">
                <a:solidFill>
                  <a:srgbClr val="FFFFFF"/>
                </a:solidFill>
                <a:latin typeface="Calibri"/>
                <a:ea typeface="DejaVu Sans"/>
              </a:rPr>
              <a:t>СТАРОСТИ ВАСИЛЯ КОНЧЕНКА</a:t>
            </a:r>
            <a:endParaRPr lang="uk-UA" sz="4400" b="0" strike="noStrike" spc="-1" dirty="0">
              <a:latin typeface="Arial"/>
            </a:endParaRPr>
          </a:p>
        </p:txBody>
      </p:sp>
      <p:pic>
        <p:nvPicPr>
          <p:cNvPr id="3" name="Рисунок 2">
            <a:extLst>
              <a:ext uri="{FF2B5EF4-FFF2-40B4-BE49-F238E27FC236}">
                <a16:creationId xmlns:a16="http://schemas.microsoft.com/office/drawing/2014/main" id="{0A58A350-48C2-9DC9-741A-C9411491E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712" y="2272217"/>
            <a:ext cx="6493040" cy="36534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Box 6"/>
          <p:cNvSpPr/>
          <p:nvPr/>
        </p:nvSpPr>
        <p:spPr>
          <a:xfrm>
            <a:off x="2028960" y="176040"/>
            <a:ext cx="838800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pc="267" dirty="0">
                <a:solidFill>
                  <a:srgbClr val="FFFFFF"/>
                </a:solidFill>
                <a:latin typeface="Calibri"/>
                <a:ea typeface="DejaVu Sans"/>
              </a:rPr>
              <a:t>КУЛЬТУРА</a:t>
            </a:r>
            <a:endParaRPr lang="uk-UA" sz="3600" b="0" strike="noStrike" spc="-1" dirty="0">
              <a:latin typeface="Arial"/>
            </a:endParaRPr>
          </a:p>
        </p:txBody>
      </p:sp>
      <p:sp>
        <p:nvSpPr>
          <p:cNvPr id="368" name="Rectangle 3"/>
          <p:cNvSpPr/>
          <p:nvPr/>
        </p:nvSpPr>
        <p:spPr>
          <a:xfrm>
            <a:off x="8010720" y="1285920"/>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369" name="Пряма сполучна лінія 8"/>
          <p:cNvSpPr/>
          <p:nvPr/>
        </p:nvSpPr>
        <p:spPr>
          <a:xfrm>
            <a:off x="252360" y="911520"/>
            <a:ext cx="1178712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371" name="TextBox 13"/>
          <p:cNvSpPr/>
          <p:nvPr/>
        </p:nvSpPr>
        <p:spPr>
          <a:xfrm>
            <a:off x="11338560" y="25560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10</a:t>
            </a:r>
            <a:endParaRPr lang="uk-UA" sz="2800" b="0" strike="noStrike" spc="-1" dirty="0">
              <a:latin typeface="Arial"/>
            </a:endParaRPr>
          </a:p>
        </p:txBody>
      </p:sp>
      <p:pic>
        <p:nvPicPr>
          <p:cNvPr id="10" name="Рисунок 9">
            <a:extLst>
              <a:ext uri="{FF2B5EF4-FFF2-40B4-BE49-F238E27FC236}">
                <a16:creationId xmlns:a16="http://schemas.microsoft.com/office/drawing/2014/main" id="{7B21C8A0-FADE-DF2A-4863-A18CB2F4CB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62"/>
          <a:stretch/>
        </p:blipFill>
        <p:spPr>
          <a:xfrm>
            <a:off x="6206116" y="1002483"/>
            <a:ext cx="5893643" cy="4033156"/>
          </a:xfrm>
          <a:prstGeom prst="rect">
            <a:avLst/>
          </a:prstGeom>
        </p:spPr>
      </p:pic>
      <p:pic>
        <p:nvPicPr>
          <p:cNvPr id="12" name="Рисунок 11">
            <a:extLst>
              <a:ext uri="{FF2B5EF4-FFF2-40B4-BE49-F238E27FC236}">
                <a16:creationId xmlns:a16="http://schemas.microsoft.com/office/drawing/2014/main" id="{3F6A7AD0-8581-2AC8-523F-D493C6A04AAE}"/>
              </a:ext>
            </a:extLst>
          </p:cNvPr>
          <p:cNvPicPr>
            <a:picLocks noChangeAspect="1"/>
          </p:cNvPicPr>
          <p:nvPr/>
        </p:nvPicPr>
        <p:blipFill rotWithShape="1">
          <a:blip r:embed="rId4">
            <a:extLst>
              <a:ext uri="{28A0092B-C50C-407E-A947-70E740481C1C}">
                <a14:useLocalDpi xmlns:a14="http://schemas.microsoft.com/office/drawing/2010/main" val="0"/>
              </a:ext>
            </a:extLst>
          </a:blip>
          <a:srcRect l="6808" r="11762"/>
          <a:stretch/>
        </p:blipFill>
        <p:spPr>
          <a:xfrm>
            <a:off x="307350" y="1014965"/>
            <a:ext cx="5838570" cy="4033156"/>
          </a:xfrm>
          <a:prstGeom prst="rect">
            <a:avLst/>
          </a:prstGeom>
        </p:spPr>
      </p:pic>
      <p:sp>
        <p:nvSpPr>
          <p:cNvPr id="4" name="TextBox 3">
            <a:extLst>
              <a:ext uri="{FF2B5EF4-FFF2-40B4-BE49-F238E27FC236}">
                <a16:creationId xmlns:a16="http://schemas.microsoft.com/office/drawing/2014/main" id="{AA1AB194-C712-E3DF-6FF0-387B1E095DD6}"/>
              </a:ext>
            </a:extLst>
          </p:cNvPr>
          <p:cNvSpPr txBox="1"/>
          <p:nvPr/>
        </p:nvSpPr>
        <p:spPr>
          <a:xfrm>
            <a:off x="1049154" y="5514801"/>
            <a:ext cx="9714297" cy="646331"/>
          </a:xfrm>
          <a:prstGeom prst="rect">
            <a:avLst/>
          </a:prstGeom>
          <a:noFill/>
        </p:spPr>
        <p:txBody>
          <a:bodyPr wrap="square">
            <a:spAutoFit/>
          </a:bodyPr>
          <a:lstStyle/>
          <a:p>
            <a:pPr algn="ct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Видатки бюджету на галузь «Культура та мистецтво» у 2021 році становили 401,4 тис. грн, у 2022 році — 257,0 тис. грн. </a:t>
            </a:r>
            <a:r>
              <a:rPr lang="uk-UA" b="1" dirty="0">
                <a:solidFill>
                  <a:schemeClr val="bg1"/>
                </a:solidFill>
                <a:latin typeface="Calibri" panose="020F0502020204030204" pitchFamily="34" charset="0"/>
                <a:ea typeface="Times New Roman" panose="02020603050405020304" pitchFamily="18" charset="0"/>
                <a:cs typeface="Calibri" panose="020F0502020204030204" pitchFamily="34" charset="0"/>
              </a:rPr>
              <a:t>У </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2023 році планові видатки бюджету складають 357,8 тис. грн. </a:t>
            </a:r>
          </a:p>
        </p:txBody>
      </p:sp>
    </p:spTree>
    <p:extLst>
      <p:ext uri="{BB962C8B-B14F-4D97-AF65-F5344CB8AC3E}">
        <p14:creationId xmlns:p14="http://schemas.microsoft.com/office/powerpoint/2010/main" val="3280739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extBox 6"/>
          <p:cNvSpPr/>
          <p:nvPr/>
        </p:nvSpPr>
        <p:spPr>
          <a:xfrm>
            <a:off x="1740877" y="173993"/>
            <a:ext cx="9186037"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uk-UA" sz="3600" b="1" strike="noStrike" spc="267" dirty="0">
                <a:solidFill>
                  <a:srgbClr val="FFFFFF"/>
                </a:solidFill>
                <a:latin typeface="Calibri"/>
                <a:ea typeface="DejaVu Sans"/>
              </a:rPr>
              <a:t>МЕДИЦИНА</a:t>
            </a:r>
            <a:endParaRPr lang="uk-UA" sz="3600" b="0" strike="noStrike" spc="-1" dirty="0">
              <a:latin typeface="Arial"/>
            </a:endParaRPr>
          </a:p>
        </p:txBody>
      </p:sp>
      <p:sp>
        <p:nvSpPr>
          <p:cNvPr id="291" name="Rectangle 3"/>
          <p:cNvSpPr/>
          <p:nvPr/>
        </p:nvSpPr>
        <p:spPr>
          <a:xfrm>
            <a:off x="5040000" y="1285920"/>
            <a:ext cx="6900480" cy="5358240"/>
          </a:xfrm>
          <a:prstGeom prst="rect">
            <a:avLst/>
          </a:prstGeom>
          <a:noFill/>
          <a:ln w="0">
            <a:noFill/>
          </a:ln>
        </p:spPr>
        <p:style>
          <a:lnRef idx="0">
            <a:scrgbClr r="0" g="0" b="0"/>
          </a:lnRef>
          <a:fillRef idx="0">
            <a:scrgbClr r="0" g="0" b="0"/>
          </a:fillRef>
          <a:effectRef idx="0">
            <a:scrgbClr r="0" g="0" b="0"/>
          </a:effectRef>
          <a:fontRef idx="minor"/>
        </p:style>
      </p:sp>
      <p:sp>
        <p:nvSpPr>
          <p:cNvPr id="292" name="Пряма сполучна лінія 8"/>
          <p:cNvSpPr/>
          <p:nvPr/>
        </p:nvSpPr>
        <p:spPr>
          <a:xfrm>
            <a:off x="200714" y="912488"/>
            <a:ext cx="1179216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293" name="TextBox 13"/>
          <p:cNvSpPr/>
          <p:nvPr/>
        </p:nvSpPr>
        <p:spPr>
          <a:xfrm>
            <a:off x="5040000" y="1686881"/>
            <a:ext cx="7350480"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uk-UA" sz="1800" b="1" strike="noStrike" spc="-1" dirty="0">
                <a:solidFill>
                  <a:srgbClr val="FFFFFF"/>
                </a:solidFill>
                <a:latin typeface="Calibri"/>
                <a:ea typeface="DejaVu Sans"/>
              </a:rPr>
              <a:t>    </a:t>
            </a:r>
            <a:endParaRPr lang="uk-UA" sz="2000" b="0" strike="noStrike" spc="-1" dirty="0">
              <a:latin typeface="Arial"/>
            </a:endParaRPr>
          </a:p>
        </p:txBody>
      </p:sp>
      <p:sp>
        <p:nvSpPr>
          <p:cNvPr id="296" name="TextBox 12"/>
          <p:cNvSpPr/>
          <p:nvPr/>
        </p:nvSpPr>
        <p:spPr>
          <a:xfrm>
            <a:off x="11338560" y="25560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11</a:t>
            </a:r>
            <a:endParaRPr lang="uk-UA" sz="2800" b="0" strike="noStrike" spc="-1" dirty="0">
              <a:latin typeface="Arial"/>
            </a:endParaRPr>
          </a:p>
        </p:txBody>
      </p:sp>
      <p:sp>
        <p:nvSpPr>
          <p:cNvPr id="11" name="TextBox 10">
            <a:extLst>
              <a:ext uri="{FF2B5EF4-FFF2-40B4-BE49-F238E27FC236}">
                <a16:creationId xmlns:a16="http://schemas.microsoft.com/office/drawing/2014/main" id="{833B2894-7DB0-C2BC-301B-06888176BC2A}"/>
              </a:ext>
            </a:extLst>
          </p:cNvPr>
          <p:cNvSpPr txBox="1"/>
          <p:nvPr/>
        </p:nvSpPr>
        <p:spPr>
          <a:xfrm>
            <a:off x="54791" y="1120804"/>
            <a:ext cx="11979219" cy="1708160"/>
          </a:xfrm>
          <a:prstGeom prst="rect">
            <a:avLst/>
          </a:prstGeom>
          <a:noFill/>
        </p:spPr>
        <p:txBody>
          <a:bodyPr wrap="square">
            <a:spAutoFit/>
          </a:bodyPr>
          <a:lstStyle/>
          <a:p>
            <a:pPr algn="just"/>
            <a:r>
              <a:rPr lang="ru-RU" sz="1600" b="1" dirty="0">
                <a:solidFill>
                  <a:schemeClr val="bg1"/>
                </a:solidFill>
                <a:latin typeface="Calibri" panose="020F0502020204030204" pitchFamily="34" charset="0"/>
                <a:cs typeface="Calibri" panose="020F0502020204030204" pitchFamily="34" charset="0"/>
              </a:rPr>
              <a:t>► </a:t>
            </a:r>
            <a:r>
              <a:rPr lang="uk-UA" sz="1700" b="1" dirty="0">
                <a:solidFill>
                  <a:schemeClr val="bg1"/>
                </a:solidFill>
                <a:latin typeface="Calibri" panose="020F0502020204030204" pitchFamily="34" charset="0"/>
                <a:cs typeface="Calibri" panose="020F0502020204030204" pitchFamily="34" charset="0"/>
              </a:rPr>
              <a:t>У селі Варварівка функціонує фельдшерсько-акушерський пункт КП «</a:t>
            </a:r>
            <a:r>
              <a:rPr lang="uk-UA" sz="1700" b="1" dirty="0" err="1">
                <a:solidFill>
                  <a:schemeClr val="bg1"/>
                </a:solidFill>
                <a:latin typeface="Calibri" panose="020F0502020204030204" pitchFamily="34" charset="0"/>
                <a:cs typeface="Calibri" panose="020F0502020204030204" pitchFamily="34" charset="0"/>
              </a:rPr>
              <a:t>Славутський</a:t>
            </a:r>
            <a:r>
              <a:rPr lang="uk-UA" sz="1700" b="1" dirty="0">
                <a:solidFill>
                  <a:schemeClr val="bg1"/>
                </a:solidFill>
                <a:latin typeface="Calibri" panose="020F0502020204030204" pitchFamily="34" charset="0"/>
                <a:cs typeface="Calibri" panose="020F0502020204030204" pitchFamily="34" charset="0"/>
              </a:rPr>
              <a:t> центр ПМСД».</a:t>
            </a:r>
          </a:p>
          <a:p>
            <a:r>
              <a:rPr lang="ru-RU" sz="1800" b="1" dirty="0">
                <a:solidFill>
                  <a:schemeClr val="bg1"/>
                </a:solidFill>
                <a:latin typeface="Calibri" panose="020F0502020204030204" pitchFamily="34" charset="0"/>
                <a:cs typeface="Calibri" panose="020F0502020204030204" pitchFamily="34" charset="0"/>
              </a:rPr>
              <a:t>► </a:t>
            </a:r>
            <a:r>
              <a:rPr lang="uk-UA" sz="1700" b="1" dirty="0">
                <a:solidFill>
                  <a:schemeClr val="bg1"/>
                </a:solidFill>
                <a:latin typeface="Calibri" panose="020F0502020204030204" pitchFamily="34" charset="0"/>
                <a:cs typeface="Calibri" panose="020F0502020204030204" pitchFamily="34" charset="0"/>
              </a:rPr>
              <a:t>У 2021 році на амбулаторному прийомі побувало 1619 пацієнтів, у 2022 — 1262. Викликів фельдшера у 2021 році було 1129, у 2022 — 1004. </a:t>
            </a:r>
            <a:r>
              <a:rPr lang="uk-UA" sz="1700" b="1" dirty="0" err="1">
                <a:solidFill>
                  <a:schemeClr val="bg1"/>
                </a:solidFill>
                <a:latin typeface="Calibri" panose="020F0502020204030204" pitchFamily="34" charset="0"/>
                <a:cs typeface="Calibri" panose="020F0502020204030204" pitchFamily="34" charset="0"/>
              </a:rPr>
              <a:t>Маніпуляційних</a:t>
            </a:r>
            <a:r>
              <a:rPr lang="uk-UA" sz="1700" b="1" dirty="0">
                <a:solidFill>
                  <a:schemeClr val="bg1"/>
                </a:solidFill>
                <a:latin typeface="Calibri" panose="020F0502020204030204" pitchFamily="34" charset="0"/>
                <a:cs typeface="Calibri" panose="020F0502020204030204" pitchFamily="34" charset="0"/>
              </a:rPr>
              <a:t> процедур проведено в 2021 році — 674,  у 2022 — 727.</a:t>
            </a:r>
          </a:p>
          <a:p>
            <a:r>
              <a:rPr lang="ru-RU" sz="1800" b="1" dirty="0">
                <a:solidFill>
                  <a:schemeClr val="bg1"/>
                </a:solidFill>
                <a:latin typeface="Calibri" panose="020F0502020204030204" pitchFamily="34" charset="0"/>
                <a:cs typeface="Calibri" panose="020F0502020204030204" pitchFamily="34" charset="0"/>
              </a:rPr>
              <a:t>► </a:t>
            </a:r>
            <a:r>
              <a:rPr lang="uk-UA" sz="1700" b="1" dirty="0">
                <a:solidFill>
                  <a:schemeClr val="bg1"/>
                </a:solidFill>
                <a:latin typeface="Calibri" panose="020F0502020204030204" pitchFamily="34" charset="0"/>
                <a:cs typeface="Calibri" panose="020F0502020204030204" pitchFamily="34" charset="0"/>
              </a:rPr>
              <a:t>За звітний період замінено 9 вікон на металопластикові та закуплено до них жалюзі. Підлога у двох кімнатах облаштована новим лінолеумом.</a:t>
            </a:r>
          </a:p>
          <a:p>
            <a:r>
              <a:rPr lang="ru-RU" sz="1800" b="1" dirty="0">
                <a:solidFill>
                  <a:schemeClr val="bg1"/>
                </a:solidFill>
                <a:latin typeface="Calibri" panose="020F0502020204030204" pitchFamily="34" charset="0"/>
                <a:cs typeface="Calibri" panose="020F0502020204030204" pitchFamily="34" charset="0"/>
              </a:rPr>
              <a:t>► </a:t>
            </a:r>
            <a:r>
              <a:rPr lang="uk-UA" sz="1700" b="1" dirty="0">
                <a:solidFill>
                  <a:schemeClr val="bg1"/>
                </a:solidFill>
                <a:latin typeface="Calibri" panose="020F0502020204030204" pitchFamily="34" charset="0"/>
                <a:cs typeface="Calibri" panose="020F0502020204030204" pitchFamily="34" charset="0"/>
              </a:rPr>
              <a:t>На перспективу планується утеплити фасад приміщення та будівництво водогону і санвузла.</a:t>
            </a:r>
            <a:endParaRPr lang="uk-UA" sz="1900" b="1" dirty="0">
              <a:solidFill>
                <a:schemeClr val="bg1"/>
              </a:solidFill>
              <a:latin typeface="Calibri" panose="020F0502020204030204" pitchFamily="34" charset="0"/>
              <a:cs typeface="Calibri" panose="020F0502020204030204" pitchFamily="34" charset="0"/>
            </a:endParaRPr>
          </a:p>
        </p:txBody>
      </p:sp>
      <p:pic>
        <p:nvPicPr>
          <p:cNvPr id="3" name="Рисунок 2">
            <a:extLst>
              <a:ext uri="{FF2B5EF4-FFF2-40B4-BE49-F238E27FC236}">
                <a16:creationId xmlns:a16="http://schemas.microsoft.com/office/drawing/2014/main" id="{DAB233A2-4359-120F-8E8F-8EE734ED8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0804" y="2980656"/>
            <a:ext cx="3381655" cy="3749583"/>
          </a:xfrm>
          <a:prstGeom prst="rect">
            <a:avLst/>
          </a:prstGeom>
        </p:spPr>
      </p:pic>
      <p:pic>
        <p:nvPicPr>
          <p:cNvPr id="6" name="Рисунок 5">
            <a:extLst>
              <a:ext uri="{FF2B5EF4-FFF2-40B4-BE49-F238E27FC236}">
                <a16:creationId xmlns:a16="http://schemas.microsoft.com/office/drawing/2014/main" id="{BFBFEFA1-E513-A3C3-F673-B6BC1DF4FC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5"/>
          <a:stretch/>
        </p:blipFill>
        <p:spPr>
          <a:xfrm>
            <a:off x="159578" y="2980655"/>
            <a:ext cx="3676235" cy="3749583"/>
          </a:xfrm>
          <a:prstGeom prst="rect">
            <a:avLst/>
          </a:prstGeom>
        </p:spPr>
      </p:pic>
      <p:pic>
        <p:nvPicPr>
          <p:cNvPr id="13" name="Рисунок 12">
            <a:extLst>
              <a:ext uri="{FF2B5EF4-FFF2-40B4-BE49-F238E27FC236}">
                <a16:creationId xmlns:a16="http://schemas.microsoft.com/office/drawing/2014/main" id="{D5617641-8C67-D657-2CF0-E9751F96D3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70" b="11201"/>
          <a:stretch/>
        </p:blipFill>
        <p:spPr>
          <a:xfrm>
            <a:off x="7928233" y="2980655"/>
            <a:ext cx="4012247" cy="374958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extBox 6"/>
          <p:cNvSpPr/>
          <p:nvPr/>
        </p:nvSpPr>
        <p:spPr>
          <a:xfrm>
            <a:off x="1740877" y="165115"/>
            <a:ext cx="9186037"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uk-UA" sz="3600" b="1" strike="noStrike" spc="267" dirty="0">
                <a:solidFill>
                  <a:srgbClr val="FFFFFF"/>
                </a:solidFill>
                <a:latin typeface="Calibri"/>
                <a:ea typeface="DejaVu Sans"/>
              </a:rPr>
              <a:t>СОЦІАЛЬНИЙ ЗАХИСТ</a:t>
            </a:r>
            <a:endParaRPr lang="uk-UA" sz="3600" b="0" strike="noStrike" spc="-1" dirty="0">
              <a:latin typeface="Arial"/>
            </a:endParaRPr>
          </a:p>
        </p:txBody>
      </p:sp>
      <p:sp>
        <p:nvSpPr>
          <p:cNvPr id="291" name="Rectangle 3"/>
          <p:cNvSpPr/>
          <p:nvPr/>
        </p:nvSpPr>
        <p:spPr>
          <a:xfrm>
            <a:off x="5040000" y="1285920"/>
            <a:ext cx="6900480" cy="5358240"/>
          </a:xfrm>
          <a:prstGeom prst="rect">
            <a:avLst/>
          </a:prstGeom>
          <a:noFill/>
          <a:ln w="0">
            <a:noFill/>
          </a:ln>
        </p:spPr>
        <p:style>
          <a:lnRef idx="0">
            <a:scrgbClr r="0" g="0" b="0"/>
          </a:lnRef>
          <a:fillRef idx="0">
            <a:scrgbClr r="0" g="0" b="0"/>
          </a:fillRef>
          <a:effectRef idx="0">
            <a:scrgbClr r="0" g="0" b="0"/>
          </a:effectRef>
          <a:fontRef idx="minor"/>
        </p:style>
      </p:sp>
      <p:sp>
        <p:nvSpPr>
          <p:cNvPr id="292" name="Пряма сполучна лінія 8"/>
          <p:cNvSpPr/>
          <p:nvPr/>
        </p:nvSpPr>
        <p:spPr>
          <a:xfrm>
            <a:off x="200714" y="912488"/>
            <a:ext cx="1179216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293" name="TextBox 13"/>
          <p:cNvSpPr/>
          <p:nvPr/>
        </p:nvSpPr>
        <p:spPr>
          <a:xfrm>
            <a:off x="5040000" y="1686881"/>
            <a:ext cx="7350480"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uk-UA" sz="1800" b="1" strike="noStrike" spc="-1" dirty="0">
                <a:solidFill>
                  <a:srgbClr val="FFFFFF"/>
                </a:solidFill>
                <a:latin typeface="Calibri"/>
                <a:ea typeface="DejaVu Sans"/>
              </a:rPr>
              <a:t>    </a:t>
            </a:r>
            <a:endParaRPr lang="uk-UA" sz="2000" b="0" strike="noStrike" spc="-1" dirty="0">
              <a:latin typeface="Arial"/>
            </a:endParaRPr>
          </a:p>
        </p:txBody>
      </p:sp>
      <p:sp>
        <p:nvSpPr>
          <p:cNvPr id="296" name="TextBox 12"/>
          <p:cNvSpPr/>
          <p:nvPr/>
        </p:nvSpPr>
        <p:spPr>
          <a:xfrm>
            <a:off x="11338560" y="25560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12</a:t>
            </a:r>
            <a:endParaRPr lang="uk-UA" sz="2800" b="0" strike="noStrike" spc="-1" dirty="0">
              <a:latin typeface="Arial"/>
            </a:endParaRPr>
          </a:p>
        </p:txBody>
      </p:sp>
      <p:pic>
        <p:nvPicPr>
          <p:cNvPr id="5" name="Рисунок 4">
            <a:extLst>
              <a:ext uri="{FF2B5EF4-FFF2-40B4-BE49-F238E27FC236}">
                <a16:creationId xmlns:a16="http://schemas.microsoft.com/office/drawing/2014/main" id="{79645803-099A-DFBA-4D0B-7A08AC216D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085" t="12060"/>
          <a:stretch/>
        </p:blipFill>
        <p:spPr>
          <a:xfrm>
            <a:off x="4457072" y="3700058"/>
            <a:ext cx="3618895" cy="3078635"/>
          </a:xfrm>
          <a:prstGeom prst="rect">
            <a:avLst/>
          </a:prstGeom>
        </p:spPr>
      </p:pic>
      <p:sp>
        <p:nvSpPr>
          <p:cNvPr id="11" name="TextBox 10">
            <a:extLst>
              <a:ext uri="{FF2B5EF4-FFF2-40B4-BE49-F238E27FC236}">
                <a16:creationId xmlns:a16="http://schemas.microsoft.com/office/drawing/2014/main" id="{833B2894-7DB0-C2BC-301B-06888176BC2A}"/>
              </a:ext>
            </a:extLst>
          </p:cNvPr>
          <p:cNvSpPr txBox="1"/>
          <p:nvPr/>
        </p:nvSpPr>
        <p:spPr>
          <a:xfrm>
            <a:off x="200713" y="1019950"/>
            <a:ext cx="11792161" cy="2585323"/>
          </a:xfrm>
          <a:prstGeom prst="rect">
            <a:avLst/>
          </a:prstGeom>
          <a:noFill/>
        </p:spPr>
        <p:txBody>
          <a:bodyPr wrap="square">
            <a:spAutoFit/>
          </a:bodyPr>
          <a:lstStyle/>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На постійній основі на території </a:t>
            </a:r>
            <a:r>
              <a:rPr lang="uk-UA"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старостинського</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округу працює соціальний робітник КУ «</a:t>
            </a:r>
            <a:r>
              <a:rPr lang="uk-UA"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Славутський</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територіальний центр соціального обслуговування». Під опікою перебуває 22 особи. Їм постійно надається необхідна допомога у придбанні продуктів харчування, ліків, піднесення води в будинок та дров, прибирання в будинку, </a:t>
            </a:r>
            <a:r>
              <a:rPr lang="uk-UA" b="1" dirty="0">
                <a:solidFill>
                  <a:schemeClr val="bg1"/>
                </a:solidFill>
                <a:latin typeface="Calibri" panose="020F0502020204030204" pitchFamily="34" charset="0"/>
                <a:ea typeface="Times New Roman" panose="02020603050405020304" pitchFamily="18" charset="0"/>
                <a:cs typeface="Calibri" panose="020F0502020204030204" pitchFamily="34" charset="0"/>
              </a:rPr>
              <a:t>розчистка снігу у </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зимовий період, допомога по господарству та інше.</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Щоквартально до підопічних приїжджає бригада у складі медичної сестри та перукаря для надання необхідних послуг за місцем проживання.</a:t>
            </a:r>
          </a:p>
          <a:p>
            <a:pPr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У 2021 році видатки бюджету на галузь «Соціальний захист» склали 10,8 тис. грн, у 2022 році — 25,8 тис. грн. Вони призначені для виплати матеріальної допомоги на лікування та інші потреби, а також перевезення автомобільним транспортом. На 2023 рік планові показники становлять 40,0 тис. грн.</a:t>
            </a:r>
            <a:endParaRPr lang="uk-UA" sz="1900" b="1" dirty="0">
              <a:solidFill>
                <a:schemeClr val="bg1"/>
              </a:solidFill>
              <a:latin typeface="Calibri" panose="020F0502020204030204" pitchFamily="34" charset="0"/>
              <a:cs typeface="Calibri" panose="020F0502020204030204" pitchFamily="34" charset="0"/>
            </a:endParaRPr>
          </a:p>
        </p:txBody>
      </p:sp>
      <p:pic>
        <p:nvPicPr>
          <p:cNvPr id="13" name="Рисунок 12">
            <a:extLst>
              <a:ext uri="{FF2B5EF4-FFF2-40B4-BE49-F238E27FC236}">
                <a16:creationId xmlns:a16="http://schemas.microsoft.com/office/drawing/2014/main" id="{1B12A022-DFE0-946C-C064-7A0B8314C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108" y="3712375"/>
            <a:ext cx="4088423" cy="3066318"/>
          </a:xfrm>
          <a:prstGeom prst="rect">
            <a:avLst/>
          </a:prstGeom>
        </p:spPr>
      </p:pic>
      <p:pic>
        <p:nvPicPr>
          <p:cNvPr id="3" name="Рисунок 2">
            <a:extLst>
              <a:ext uri="{FF2B5EF4-FFF2-40B4-BE49-F238E27FC236}">
                <a16:creationId xmlns:a16="http://schemas.microsoft.com/office/drawing/2014/main" id="{2353BE21-3C46-6474-F82C-A9F6D18A40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257" t="27278" r="23545" b="927"/>
          <a:stretch/>
        </p:blipFill>
        <p:spPr>
          <a:xfrm>
            <a:off x="8161444" y="3697366"/>
            <a:ext cx="3936262" cy="3078635"/>
          </a:xfrm>
          <a:prstGeom prst="rect">
            <a:avLst/>
          </a:prstGeom>
        </p:spPr>
      </p:pic>
    </p:spTree>
    <p:extLst>
      <p:ext uri="{BB962C8B-B14F-4D97-AF65-F5344CB8AC3E}">
        <p14:creationId xmlns:p14="http://schemas.microsoft.com/office/powerpoint/2010/main" val="171929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Box 6"/>
          <p:cNvSpPr/>
          <p:nvPr/>
        </p:nvSpPr>
        <p:spPr>
          <a:xfrm>
            <a:off x="879425" y="-24418"/>
            <a:ext cx="1013256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pc="267" dirty="0">
                <a:solidFill>
                  <a:srgbClr val="FFFFFF"/>
                </a:solidFill>
                <a:latin typeface="Calibri"/>
                <a:ea typeface="DejaVu Sans"/>
              </a:rPr>
              <a:t>БЛАГОУСТРІЙ</a:t>
            </a:r>
            <a:endParaRPr lang="uk-UA" sz="3600" b="0" strike="noStrike" spc="-1" dirty="0">
              <a:latin typeface="Arial"/>
            </a:endParaRPr>
          </a:p>
        </p:txBody>
      </p:sp>
      <p:sp>
        <p:nvSpPr>
          <p:cNvPr id="243" name="Пряма сполучна лінія 8"/>
          <p:cNvSpPr/>
          <p:nvPr/>
        </p:nvSpPr>
        <p:spPr>
          <a:xfrm>
            <a:off x="363960" y="719484"/>
            <a:ext cx="1166760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250" name="TextBox 11"/>
          <p:cNvSpPr/>
          <p:nvPr/>
        </p:nvSpPr>
        <p:spPr>
          <a:xfrm>
            <a:off x="11314163" y="49712"/>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pc="-1" dirty="0">
                <a:solidFill>
                  <a:srgbClr val="FFFFFF"/>
                </a:solidFill>
                <a:latin typeface="Calibri"/>
              </a:rPr>
              <a:t>13</a:t>
            </a:r>
            <a:endParaRPr lang="uk-UA" sz="2800" b="0" strike="noStrike" spc="-1" dirty="0">
              <a:latin typeface="Arial"/>
            </a:endParaRPr>
          </a:p>
        </p:txBody>
      </p:sp>
      <p:pic>
        <p:nvPicPr>
          <p:cNvPr id="4" name="Рисунок 3">
            <a:extLst>
              <a:ext uri="{FF2B5EF4-FFF2-40B4-BE49-F238E27FC236}">
                <a16:creationId xmlns:a16="http://schemas.microsoft.com/office/drawing/2014/main" id="{1CDF8C30-B601-5C48-F0F6-EA2F3ED38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52" t="-177" r="19672" b="-1"/>
          <a:stretch/>
        </p:blipFill>
        <p:spPr>
          <a:xfrm>
            <a:off x="105505" y="3217825"/>
            <a:ext cx="2910828" cy="3537371"/>
          </a:xfrm>
          <a:prstGeom prst="rect">
            <a:avLst/>
          </a:prstGeom>
        </p:spPr>
      </p:pic>
      <p:sp>
        <p:nvSpPr>
          <p:cNvPr id="2" name="TextBox 1">
            <a:extLst>
              <a:ext uri="{FF2B5EF4-FFF2-40B4-BE49-F238E27FC236}">
                <a16:creationId xmlns:a16="http://schemas.microsoft.com/office/drawing/2014/main" id="{E936A82A-B32D-BADF-4587-529AC464AF84}"/>
              </a:ext>
            </a:extLst>
          </p:cNvPr>
          <p:cNvSpPr txBox="1"/>
          <p:nvPr/>
        </p:nvSpPr>
        <p:spPr>
          <a:xfrm>
            <a:off x="167641" y="1002508"/>
            <a:ext cx="11858305" cy="2031325"/>
          </a:xfrm>
          <a:prstGeom prst="rect">
            <a:avLst/>
          </a:prstGeom>
          <a:noFill/>
        </p:spPr>
        <p:txBody>
          <a:bodyPr wrap="square" rtlCol="0">
            <a:spAutoFit/>
          </a:bodyPr>
          <a:lstStyle/>
          <a:p>
            <a:pPr algn="just" defTabSz="720000"/>
            <a:r>
              <a:rPr lang="uk-UA" sz="1800" b="1" dirty="0">
                <a:solidFill>
                  <a:schemeClr val="bg1"/>
                </a:solidFill>
                <a:effectLst/>
                <a:latin typeface="Times New Roman" panose="02020603050405020304" pitchFamily="18" charset="0"/>
                <a:ea typeface="Times New Roman" panose="02020603050405020304" pitchFamily="18" charset="0"/>
              </a:rPr>
              <a:t>	</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Силами працівників КП «Славута-Сервіс» проводилося розчищення від снігу, підсипка </a:t>
            </a:r>
            <a:r>
              <a:rPr lang="uk-UA"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протиожеледної</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сумішшю доріг у селах Варварівка та Голики. </a:t>
            </a:r>
            <a:r>
              <a:rPr lang="uk-UA"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Грейдерування</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вулиць сіл проводиться систематично. </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У селі Голики прокладено 26 метрів поліетиленової труби водогону до місцевого стадіону.</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Запроваджено роздільний збір сміття в селах Варварівка та Голики, що дозволило ліквідувати стихійні сміттєзвалища та недопущення засмічення прибережних смуг річки Горинь. На території сіл облаштовано 12 майданчиків для встановлення контейнерів з роздільного збору твердих побутових відходів, на яких встановлено 36 таких контейнерів.</a:t>
            </a:r>
            <a:endParaRPr lang="uk-UA" dirty="0">
              <a:latin typeface="Calibri" panose="020F0502020204030204" pitchFamily="34" charset="0"/>
              <a:cs typeface="Calibri" panose="020F0502020204030204" pitchFamily="34" charset="0"/>
            </a:endParaRPr>
          </a:p>
        </p:txBody>
      </p:sp>
      <p:pic>
        <p:nvPicPr>
          <p:cNvPr id="3" name="Рисунок 16">
            <a:extLst>
              <a:ext uri="{FF2B5EF4-FFF2-40B4-BE49-F238E27FC236}">
                <a16:creationId xmlns:a16="http://schemas.microsoft.com/office/drawing/2014/main" id="{7D472C0B-DDC0-1A07-81BD-F823F42AB629}"/>
              </a:ext>
            </a:extLst>
          </p:cNvPr>
          <p:cNvPicPr/>
          <p:nvPr/>
        </p:nvPicPr>
        <p:blipFill rotWithShape="1">
          <a:blip r:embed="rId4"/>
          <a:srcRect l="9692" t="20705" r="31049" b="17836"/>
          <a:stretch/>
        </p:blipFill>
        <p:spPr>
          <a:xfrm>
            <a:off x="5883995" y="3217826"/>
            <a:ext cx="6122584" cy="3570232"/>
          </a:xfrm>
          <a:prstGeom prst="rect">
            <a:avLst/>
          </a:prstGeom>
          <a:ln w="0">
            <a:noFill/>
          </a:ln>
        </p:spPr>
      </p:pic>
      <p:pic>
        <p:nvPicPr>
          <p:cNvPr id="25" name="Рисунок 24">
            <a:extLst>
              <a:ext uri="{FF2B5EF4-FFF2-40B4-BE49-F238E27FC236}">
                <a16:creationId xmlns:a16="http://schemas.microsoft.com/office/drawing/2014/main" id="{3E947DBA-F1C5-5B85-8DC0-3576E4618C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 r="31809" b="28431"/>
          <a:stretch/>
        </p:blipFill>
        <p:spPr>
          <a:xfrm>
            <a:off x="3213097" y="3227537"/>
            <a:ext cx="2498934" cy="3486801"/>
          </a:xfrm>
          <a:prstGeom prst="rect">
            <a:avLst/>
          </a:prstGeom>
        </p:spPr>
      </p:pic>
    </p:spTree>
    <p:extLst>
      <p:ext uri="{BB962C8B-B14F-4D97-AF65-F5344CB8AC3E}">
        <p14:creationId xmlns:p14="http://schemas.microsoft.com/office/powerpoint/2010/main" val="2444255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Box 6"/>
          <p:cNvSpPr/>
          <p:nvPr/>
        </p:nvSpPr>
        <p:spPr>
          <a:xfrm>
            <a:off x="879425" y="-24418"/>
            <a:ext cx="1013256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pc="267" dirty="0">
                <a:solidFill>
                  <a:srgbClr val="FFFFFF"/>
                </a:solidFill>
                <a:latin typeface="Calibri"/>
                <a:ea typeface="DejaVu Sans"/>
              </a:rPr>
              <a:t>БЛАГОУСТРІЙ</a:t>
            </a:r>
            <a:endParaRPr lang="uk-UA" sz="3600" b="0" strike="noStrike" spc="-1" dirty="0">
              <a:latin typeface="Arial"/>
            </a:endParaRPr>
          </a:p>
        </p:txBody>
      </p:sp>
      <p:sp>
        <p:nvSpPr>
          <p:cNvPr id="243" name="Пряма сполучна лінія 8"/>
          <p:cNvSpPr/>
          <p:nvPr/>
        </p:nvSpPr>
        <p:spPr>
          <a:xfrm>
            <a:off x="363960" y="719484"/>
            <a:ext cx="1166760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250" name="TextBox 11"/>
          <p:cNvSpPr/>
          <p:nvPr/>
        </p:nvSpPr>
        <p:spPr>
          <a:xfrm>
            <a:off x="11314163" y="49712"/>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pc="-1" dirty="0">
                <a:solidFill>
                  <a:srgbClr val="FFFFFF"/>
                </a:solidFill>
                <a:latin typeface="Calibri"/>
              </a:rPr>
              <a:t>14</a:t>
            </a:r>
            <a:endParaRPr lang="uk-UA" sz="2800" b="0" strike="noStrike" spc="-1" dirty="0">
              <a:latin typeface="Arial"/>
            </a:endParaRPr>
          </a:p>
        </p:txBody>
      </p:sp>
      <p:sp>
        <p:nvSpPr>
          <p:cNvPr id="3" name="TextBox 2">
            <a:extLst>
              <a:ext uri="{FF2B5EF4-FFF2-40B4-BE49-F238E27FC236}">
                <a16:creationId xmlns:a16="http://schemas.microsoft.com/office/drawing/2014/main" id="{D7EC4D54-5ABA-FD40-5B02-201A2F9674D2}"/>
              </a:ext>
            </a:extLst>
          </p:cNvPr>
          <p:cNvSpPr txBox="1"/>
          <p:nvPr/>
        </p:nvSpPr>
        <p:spPr>
          <a:xfrm>
            <a:off x="6649742" y="851064"/>
            <a:ext cx="5457265" cy="5847755"/>
          </a:xfrm>
          <a:prstGeom prst="rect">
            <a:avLst/>
          </a:prstGeom>
          <a:noFill/>
        </p:spPr>
        <p:txBody>
          <a:bodyPr wrap="square">
            <a:spAutoFit/>
          </a:bodyPr>
          <a:lstStyle/>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Проводились роботи із благоустрою кладовищ, а саме – видалено аварійні дерева, встановлено нові ворота, продовжувалося будівництво бетонної огорожі, демонтовано стару огорожу та підсипано подушку для завершення будівництва огорожі на кладовищі у селі Варварівка. </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На вулиці Шкільній в селі Варварівка повністю замінено дерев’яні опори на бетонні, а відкриті проводи на кабель СІП, що значно покращило якість електропостачання для споживачів.</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В обох населених пунктах </a:t>
            </a:r>
            <a:r>
              <a:rPr lang="uk-UA" sz="17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ф</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ункціонує вуличне освітлення. Газифіковано житлові будинки громадян та всі приміщення комунальної власності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Варварівська</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гімназія, ФАП в с. Варварівка та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адмінприміщення</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Сільський клуб в с. Голики має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електроопалення</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p>
          <a:p>
            <a:pPr algn="just" defTabSz="720000"/>
            <a:r>
              <a:rPr lang="uk-UA" sz="17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ru-RU"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На </a:t>
            </a:r>
            <a:r>
              <a:rPr lang="ru-RU"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території</a:t>
            </a:r>
            <a:r>
              <a:rPr lang="ru-RU"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ru-RU"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сіл</a:t>
            </a:r>
            <a:r>
              <a:rPr lang="ru-RU"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ru-RU"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функціонує</a:t>
            </a:r>
            <a:r>
              <a:rPr lang="ru-RU"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9 </a:t>
            </a:r>
            <a:r>
              <a:rPr lang="ru-RU"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громадських</a:t>
            </a:r>
            <a:r>
              <a:rPr lang="ru-RU"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ru-RU"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криниць</a:t>
            </a:r>
            <a:r>
              <a:rPr lang="ru-RU"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p>
          <a:p>
            <a:pPr algn="just" defTabSz="720000"/>
            <a:r>
              <a:rPr lang="uk-UA" sz="17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Проведено комплекс робіт інженерно-геодезичного вишукування та виготовлено проектну документацію: «Нове будівництво зовнішніх мереж питного водопроводу с. Варварівка Шепетівського району Хмельницької області». </a:t>
            </a:r>
            <a:endParaRPr lang="ru-RU" sz="1700" b="1" dirty="0">
              <a:solidFill>
                <a:schemeClr val="bg1"/>
              </a:solidFill>
              <a:latin typeface="Calibri" panose="020F0502020204030204" pitchFamily="34" charset="0"/>
              <a:cs typeface="Calibri" panose="020F0502020204030204" pitchFamily="34" charset="0"/>
            </a:endParaRPr>
          </a:p>
        </p:txBody>
      </p:sp>
      <p:sp>
        <p:nvSpPr>
          <p:cNvPr id="11" name="Ромб 10">
            <a:extLst>
              <a:ext uri="{FF2B5EF4-FFF2-40B4-BE49-F238E27FC236}">
                <a16:creationId xmlns:a16="http://schemas.microsoft.com/office/drawing/2014/main" id="{86B38AE5-C3AB-0202-35C8-260063B88396}"/>
              </a:ext>
            </a:extLst>
          </p:cNvPr>
          <p:cNvSpPr/>
          <p:nvPr/>
        </p:nvSpPr>
        <p:spPr>
          <a:xfrm>
            <a:off x="2671104" y="1063869"/>
            <a:ext cx="45719" cy="4571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3" name="Рисунок 12">
            <a:extLst>
              <a:ext uri="{FF2B5EF4-FFF2-40B4-BE49-F238E27FC236}">
                <a16:creationId xmlns:a16="http://schemas.microsoft.com/office/drawing/2014/main" id="{B09D6548-0F9C-0259-3675-29DF4E9FDF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59" t="15951" r="14057" b="10440"/>
          <a:stretch/>
        </p:blipFill>
        <p:spPr>
          <a:xfrm>
            <a:off x="2858479" y="4393411"/>
            <a:ext cx="3700584" cy="2380619"/>
          </a:xfrm>
          <a:prstGeom prst="rect">
            <a:avLst/>
          </a:prstGeom>
        </p:spPr>
      </p:pic>
      <p:pic>
        <p:nvPicPr>
          <p:cNvPr id="17" name="Рисунок 16">
            <a:extLst>
              <a:ext uri="{FF2B5EF4-FFF2-40B4-BE49-F238E27FC236}">
                <a16:creationId xmlns:a16="http://schemas.microsoft.com/office/drawing/2014/main" id="{5FB0303E-0E29-ACBD-32B5-FD87DEBEAF69}"/>
              </a:ext>
            </a:extLst>
          </p:cNvPr>
          <p:cNvPicPr>
            <a:picLocks noChangeAspect="1"/>
          </p:cNvPicPr>
          <p:nvPr/>
        </p:nvPicPr>
        <p:blipFill rotWithShape="1">
          <a:blip r:embed="rId4">
            <a:extLst>
              <a:ext uri="{28A0092B-C50C-407E-A947-70E740481C1C}">
                <a14:useLocalDpi xmlns:a14="http://schemas.microsoft.com/office/drawing/2010/main" val="0"/>
              </a:ext>
            </a:extLst>
          </a:blip>
          <a:srcRect t="13667" r="3472" b="35067"/>
          <a:stretch/>
        </p:blipFill>
        <p:spPr>
          <a:xfrm>
            <a:off x="246843" y="4393592"/>
            <a:ext cx="2520957" cy="2380259"/>
          </a:xfrm>
          <a:prstGeom prst="rect">
            <a:avLst/>
          </a:prstGeom>
        </p:spPr>
      </p:pic>
      <p:pic>
        <p:nvPicPr>
          <p:cNvPr id="2" name="Рисунок 1">
            <a:extLst>
              <a:ext uri="{FF2B5EF4-FFF2-40B4-BE49-F238E27FC236}">
                <a16:creationId xmlns:a16="http://schemas.microsoft.com/office/drawing/2014/main" id="{E3C65C85-80B4-8B46-7FA8-65C21A742D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6" t="695" r="-616" b="9705"/>
          <a:stretch/>
        </p:blipFill>
        <p:spPr>
          <a:xfrm>
            <a:off x="3552809" y="867850"/>
            <a:ext cx="2840730" cy="3398128"/>
          </a:xfrm>
          <a:prstGeom prst="rect">
            <a:avLst/>
          </a:prstGeom>
        </p:spPr>
      </p:pic>
      <p:pic>
        <p:nvPicPr>
          <p:cNvPr id="4" name="Рисунок 3">
            <a:extLst>
              <a:ext uri="{FF2B5EF4-FFF2-40B4-BE49-F238E27FC236}">
                <a16:creationId xmlns:a16="http://schemas.microsoft.com/office/drawing/2014/main" id="{305E6AC4-0CC1-BCD1-5B33-2C4C19D8A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83" t="3382" r="9034" b="21048"/>
          <a:stretch/>
        </p:blipFill>
        <p:spPr>
          <a:xfrm>
            <a:off x="342820" y="867850"/>
            <a:ext cx="2840730" cy="34245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Box 6"/>
          <p:cNvSpPr/>
          <p:nvPr/>
        </p:nvSpPr>
        <p:spPr>
          <a:xfrm>
            <a:off x="879425" y="-24418"/>
            <a:ext cx="1013256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pc="267" dirty="0">
                <a:solidFill>
                  <a:srgbClr val="FFFFFF"/>
                </a:solidFill>
                <a:latin typeface="Calibri"/>
                <a:ea typeface="DejaVu Sans"/>
              </a:rPr>
              <a:t>БЛАГОУСТРІЙ</a:t>
            </a:r>
            <a:endParaRPr lang="uk-UA" sz="3600" b="0" strike="noStrike" spc="-1" dirty="0">
              <a:latin typeface="Arial"/>
            </a:endParaRPr>
          </a:p>
        </p:txBody>
      </p:sp>
      <p:sp>
        <p:nvSpPr>
          <p:cNvPr id="243" name="Пряма сполучна лінія 8"/>
          <p:cNvSpPr/>
          <p:nvPr/>
        </p:nvSpPr>
        <p:spPr>
          <a:xfrm>
            <a:off x="363960" y="719484"/>
            <a:ext cx="1166760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250" name="TextBox 11"/>
          <p:cNvSpPr/>
          <p:nvPr/>
        </p:nvSpPr>
        <p:spPr>
          <a:xfrm>
            <a:off x="11314163" y="49712"/>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15</a:t>
            </a:r>
            <a:endParaRPr lang="uk-UA" sz="2800" b="0" strike="noStrike" spc="-1" dirty="0">
              <a:latin typeface="Arial"/>
            </a:endParaRPr>
          </a:p>
        </p:txBody>
      </p:sp>
      <p:pic>
        <p:nvPicPr>
          <p:cNvPr id="8" name="Рисунок 7">
            <a:extLst>
              <a:ext uri="{FF2B5EF4-FFF2-40B4-BE49-F238E27FC236}">
                <a16:creationId xmlns:a16="http://schemas.microsoft.com/office/drawing/2014/main" id="{C7E86325-D2B6-D759-49E7-A475463831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61"/>
          <a:stretch/>
        </p:blipFill>
        <p:spPr>
          <a:xfrm>
            <a:off x="201697" y="867850"/>
            <a:ext cx="2937448" cy="3816334"/>
          </a:xfrm>
          <a:prstGeom prst="rect">
            <a:avLst/>
          </a:prstGeom>
        </p:spPr>
      </p:pic>
      <p:pic>
        <p:nvPicPr>
          <p:cNvPr id="13" name="Рисунок 12">
            <a:extLst>
              <a:ext uri="{FF2B5EF4-FFF2-40B4-BE49-F238E27FC236}">
                <a16:creationId xmlns:a16="http://schemas.microsoft.com/office/drawing/2014/main" id="{1578AE4C-ACAB-F0A2-FF04-DE485E050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7278" y="2757197"/>
            <a:ext cx="2890482" cy="3853974"/>
          </a:xfrm>
          <a:prstGeom prst="rect">
            <a:avLst/>
          </a:prstGeom>
        </p:spPr>
      </p:pic>
      <p:sp>
        <p:nvSpPr>
          <p:cNvPr id="2" name="TextBox 1">
            <a:extLst>
              <a:ext uri="{FF2B5EF4-FFF2-40B4-BE49-F238E27FC236}">
                <a16:creationId xmlns:a16="http://schemas.microsoft.com/office/drawing/2014/main" id="{E0AF4EEB-50D9-D801-5550-25EFB97EF065}"/>
              </a:ext>
            </a:extLst>
          </p:cNvPr>
          <p:cNvSpPr txBox="1"/>
          <p:nvPr/>
        </p:nvSpPr>
        <p:spPr>
          <a:xfrm>
            <a:off x="6365893" y="739500"/>
            <a:ext cx="5665667" cy="6186309"/>
          </a:xfrm>
          <a:prstGeom prst="rect">
            <a:avLst/>
          </a:prstGeom>
          <a:noFill/>
        </p:spPr>
        <p:txBody>
          <a:bodyPr wrap="square" rtlCol="0">
            <a:spAutoFit/>
          </a:bodyPr>
          <a:lstStyle/>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Проведено комплекс інженерно-геодезичних  </a:t>
            </a:r>
            <a:r>
              <a:rPr lang="uk-UA" b="1" dirty="0">
                <a:solidFill>
                  <a:schemeClr val="bg1"/>
                </a:solidFill>
                <a:latin typeface="Calibri" panose="020F0502020204030204" pitchFamily="34" charset="0"/>
                <a:ea typeface="Times New Roman" panose="02020603050405020304" pitchFamily="18" charset="0"/>
                <a:cs typeface="Calibri" panose="020F0502020204030204" pitchFamily="34" charset="0"/>
              </a:rPr>
              <a:t>робіт та </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виготовлено проектну-кошторисну документацію: «Нове будівництво артезіанської свердловини с. Варварівка </a:t>
            </a:r>
            <a:r>
              <a:rPr lang="uk-UA"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Славутської</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міської територіальної громади Хмельницької області». </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До місця  будівництва свердловини на вулиці Красна в селі Варварівка проведено електропостачання.</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На території сіл Варварівка та Голики на постійній основі працює працівник з благоустрою. </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Видатки на організацію благоустрою території сіл Варварівка та Голики у 2021 році становили 349,9 тис. грн, у 2022 році - 386,0 тис. грн. На 2023 рік плановий показник становить 427,7 тис. грн. </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У 2023 році планується розпочати будівництво артезіанської свердловини в селі Варварівка. На ці роботи заплановано видатки бюджету у сумі 700,0 тис. грн.</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Також розпочнеться будівництво зовнішніх мереж питного водопроводу. Планується освоїти 200,0 тис. грн.</a:t>
            </a:r>
          </a:p>
          <a:p>
            <a:pPr defTabSz="720000"/>
            <a:endParaRPr lang="uk-UA"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334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Box 6"/>
          <p:cNvSpPr/>
          <p:nvPr/>
        </p:nvSpPr>
        <p:spPr>
          <a:xfrm>
            <a:off x="861840" y="138600"/>
            <a:ext cx="1013256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trike="noStrike" spc="267" dirty="0">
                <a:solidFill>
                  <a:srgbClr val="FFFFFF"/>
                </a:solidFill>
                <a:latin typeface="Calibri"/>
                <a:ea typeface="DejaVu Sans"/>
              </a:rPr>
              <a:t>ОЗЕЛЕНЕННЯ</a:t>
            </a:r>
            <a:endParaRPr lang="uk-UA" sz="3600" b="0" strike="noStrike" spc="-1" dirty="0">
              <a:latin typeface="Arial"/>
            </a:endParaRPr>
          </a:p>
        </p:txBody>
      </p:sp>
      <p:sp>
        <p:nvSpPr>
          <p:cNvPr id="243" name="Пряма сполучна лінія 8"/>
          <p:cNvSpPr/>
          <p:nvPr/>
        </p:nvSpPr>
        <p:spPr>
          <a:xfrm>
            <a:off x="363960" y="830646"/>
            <a:ext cx="1166760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250" name="TextBox 11"/>
          <p:cNvSpPr/>
          <p:nvPr/>
        </p:nvSpPr>
        <p:spPr>
          <a:xfrm>
            <a:off x="11335680" y="30888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pc="-1" dirty="0">
                <a:solidFill>
                  <a:srgbClr val="FFFFFF"/>
                </a:solidFill>
                <a:latin typeface="Calibri"/>
              </a:rPr>
              <a:t>16</a:t>
            </a:r>
            <a:endParaRPr lang="uk-UA" sz="2800" b="0" strike="noStrike" spc="-1" dirty="0">
              <a:latin typeface="Arial"/>
            </a:endParaRPr>
          </a:p>
        </p:txBody>
      </p:sp>
      <p:sp>
        <p:nvSpPr>
          <p:cNvPr id="3" name="TextBox 2">
            <a:extLst>
              <a:ext uri="{FF2B5EF4-FFF2-40B4-BE49-F238E27FC236}">
                <a16:creationId xmlns:a16="http://schemas.microsoft.com/office/drawing/2014/main" id="{D7EC4D54-5ABA-FD40-5B02-201A2F9674D2}"/>
              </a:ext>
            </a:extLst>
          </p:cNvPr>
          <p:cNvSpPr txBox="1"/>
          <p:nvPr/>
        </p:nvSpPr>
        <p:spPr>
          <a:xfrm>
            <a:off x="104799" y="830646"/>
            <a:ext cx="11983989" cy="1200329"/>
          </a:xfrm>
          <a:prstGeom prst="rect">
            <a:avLst/>
          </a:prstGeom>
          <a:noFill/>
        </p:spPr>
        <p:txBody>
          <a:bodyPr wrap="square">
            <a:spAutoFit/>
          </a:bodyPr>
          <a:lstStyle/>
          <a:p>
            <a:pPr algn="just" rtl="0"/>
            <a:r>
              <a:rPr lang="ru-RU" b="1" dirty="0">
                <a:solidFill>
                  <a:schemeClr val="bg1"/>
                </a:solidFill>
                <a:latin typeface="Times New Roman" panose="02020603050405020304" pitchFamily="18" charset="0"/>
                <a:cs typeface="Times New Roman" panose="02020603050405020304" pitchFamily="18" charset="0"/>
              </a:rPr>
              <a:t>► </a:t>
            </a:r>
            <a:r>
              <a:rPr lang="uk-UA" b="1" dirty="0">
                <a:solidFill>
                  <a:schemeClr val="bg1"/>
                </a:solidFill>
                <a:effectLst/>
                <a:latin typeface="Calibri" panose="020F0502020204030204" pitchFamily="34" charset="0"/>
                <a:cs typeface="Calibri" panose="020F0502020204030204" pitchFamily="34" charset="0"/>
              </a:rPr>
              <a:t>Жителі сіл Варварівка і Голики постійно долучаються до акцій з озеленення територій громади. </a:t>
            </a:r>
          </a:p>
          <a:p>
            <a:pPr algn="just" rtl="0"/>
            <a:r>
              <a:rPr lang="ru-RU" b="1" dirty="0">
                <a:solidFill>
                  <a:schemeClr val="bg1"/>
                </a:solidFill>
                <a:latin typeface="Times New Roman" panose="02020603050405020304" pitchFamily="18" charset="0"/>
                <a:cs typeface="Times New Roman" panose="02020603050405020304" pitchFamily="18" charset="0"/>
              </a:rPr>
              <a:t>► </a:t>
            </a:r>
            <a:r>
              <a:rPr lang="uk-UA" b="1" dirty="0">
                <a:solidFill>
                  <a:schemeClr val="bg1"/>
                </a:solidFill>
                <a:effectLst/>
                <a:latin typeface="Calibri" panose="020F0502020204030204" pitchFamily="34" charset="0"/>
                <a:cs typeface="Calibri" panose="020F0502020204030204" pitchFamily="34" charset="0"/>
              </a:rPr>
              <a:t>Висаджено та доглядається алея троянд та декоративних кущів в селі Варварівка.</a:t>
            </a:r>
          </a:p>
          <a:p>
            <a:pPr algn="just" rtl="0"/>
            <a:r>
              <a:rPr lang="ru-RU" b="1" dirty="0">
                <a:solidFill>
                  <a:schemeClr val="bg1"/>
                </a:solidFill>
                <a:latin typeface="Times New Roman" panose="02020603050405020304" pitchFamily="18" charset="0"/>
                <a:cs typeface="Times New Roman" panose="02020603050405020304" pitchFamily="18" charset="0"/>
              </a:rPr>
              <a:t>► </a:t>
            </a:r>
            <a:r>
              <a:rPr lang="uk-UA" b="1" dirty="0">
                <a:solidFill>
                  <a:schemeClr val="bg1"/>
                </a:solidFill>
                <a:effectLst/>
                <a:latin typeface="Calibri" panose="020F0502020204030204" pitchFamily="34" charset="0"/>
                <a:cs typeface="Calibri" panose="020F0502020204030204" pitchFamily="34" charset="0"/>
              </a:rPr>
              <a:t>Закладено клумби на території </a:t>
            </a:r>
            <a:r>
              <a:rPr lang="uk-UA" b="1" dirty="0" err="1">
                <a:solidFill>
                  <a:schemeClr val="bg1"/>
                </a:solidFill>
                <a:effectLst/>
                <a:latin typeface="Calibri" panose="020F0502020204030204" pitchFamily="34" charset="0"/>
                <a:cs typeface="Calibri" panose="020F0502020204030204" pitchFamily="34" charset="0"/>
              </a:rPr>
              <a:t>Варварівської</a:t>
            </a:r>
            <a:r>
              <a:rPr lang="uk-UA" b="1" dirty="0">
                <a:solidFill>
                  <a:schemeClr val="bg1"/>
                </a:solidFill>
                <a:effectLst/>
                <a:latin typeface="Calibri" panose="020F0502020204030204" pitchFamily="34" charset="0"/>
                <a:cs typeface="Calibri" panose="020F0502020204030204" pitchFamily="34" charset="0"/>
              </a:rPr>
              <a:t> гімназії та сільського клубу в селі Голики.</a:t>
            </a:r>
          </a:p>
          <a:p>
            <a:pPr algn="just" rtl="0"/>
            <a:r>
              <a:rPr lang="ru-RU" b="1" dirty="0">
                <a:solidFill>
                  <a:schemeClr val="bg1"/>
                </a:solidFill>
                <a:latin typeface="Times New Roman" panose="02020603050405020304" pitchFamily="18" charset="0"/>
                <a:cs typeface="Times New Roman" panose="02020603050405020304" pitchFamily="18" charset="0"/>
              </a:rPr>
              <a:t>► У</a:t>
            </a:r>
            <a:r>
              <a:rPr lang="uk-UA" b="1" dirty="0">
                <a:solidFill>
                  <a:schemeClr val="bg1"/>
                </a:solidFill>
                <a:effectLst/>
                <a:latin typeface="Calibri" panose="020F0502020204030204" pitchFamily="34" charset="0"/>
                <a:cs typeface="Calibri" panose="020F0502020204030204" pitchFamily="34" charset="0"/>
              </a:rPr>
              <a:t> селі Варварівка закладено новий плодовий сад «Перемоги». Висаджено 50 саджанців яблунь та груш.</a:t>
            </a:r>
            <a:r>
              <a:rPr lang="ru-RU" b="1" dirty="0">
                <a:solidFill>
                  <a:schemeClr val="bg1"/>
                </a:solidFill>
                <a:latin typeface="Calibri" panose="020F0502020204030204" pitchFamily="34" charset="0"/>
                <a:cs typeface="Calibri" panose="020F0502020204030204" pitchFamily="34" charset="0"/>
              </a:rPr>
              <a:t> </a:t>
            </a:r>
          </a:p>
        </p:txBody>
      </p:sp>
      <p:pic>
        <p:nvPicPr>
          <p:cNvPr id="10" name="Рисунок 9">
            <a:extLst>
              <a:ext uri="{FF2B5EF4-FFF2-40B4-BE49-F238E27FC236}">
                <a16:creationId xmlns:a16="http://schemas.microsoft.com/office/drawing/2014/main" id="{FE200407-CC65-B555-3B11-B459F4F1E8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5" r="12179"/>
          <a:stretch/>
        </p:blipFill>
        <p:spPr>
          <a:xfrm>
            <a:off x="7480912" y="2255251"/>
            <a:ext cx="4642339" cy="4378194"/>
          </a:xfrm>
          <a:prstGeom prst="rect">
            <a:avLst/>
          </a:prstGeom>
        </p:spPr>
      </p:pic>
      <p:pic>
        <p:nvPicPr>
          <p:cNvPr id="12" name="Рисунок 11">
            <a:extLst>
              <a:ext uri="{FF2B5EF4-FFF2-40B4-BE49-F238E27FC236}">
                <a16:creationId xmlns:a16="http://schemas.microsoft.com/office/drawing/2014/main" id="{525678CD-B1DA-E36D-74C0-98C8A70A2E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0"/>
          <a:stretch/>
        </p:blipFill>
        <p:spPr>
          <a:xfrm>
            <a:off x="3662171" y="2237664"/>
            <a:ext cx="3742966" cy="4378194"/>
          </a:xfrm>
          <a:prstGeom prst="rect">
            <a:avLst/>
          </a:prstGeom>
        </p:spPr>
      </p:pic>
      <p:pic>
        <p:nvPicPr>
          <p:cNvPr id="2" name="Рисунок 1">
            <a:extLst>
              <a:ext uri="{FF2B5EF4-FFF2-40B4-BE49-F238E27FC236}">
                <a16:creationId xmlns:a16="http://schemas.microsoft.com/office/drawing/2014/main" id="{14D97711-6C66-BAB0-9736-AFC8D261A9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21" t="14825" r="14982"/>
          <a:stretch/>
        </p:blipFill>
        <p:spPr>
          <a:xfrm rot="5400000">
            <a:off x="-364998" y="2654601"/>
            <a:ext cx="4377121" cy="3525665"/>
          </a:xfrm>
          <a:prstGeom prst="rect">
            <a:avLst/>
          </a:prstGeom>
        </p:spPr>
      </p:pic>
    </p:spTree>
    <p:extLst>
      <p:ext uri="{BB962C8B-B14F-4D97-AF65-F5344CB8AC3E}">
        <p14:creationId xmlns:p14="http://schemas.microsoft.com/office/powerpoint/2010/main" val="1101182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Box 1"/>
          <p:cNvSpPr/>
          <p:nvPr/>
        </p:nvSpPr>
        <p:spPr>
          <a:xfrm>
            <a:off x="-465120" y="-18720"/>
            <a:ext cx="12565080" cy="1198875"/>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trike="noStrike" spc="267" dirty="0">
                <a:solidFill>
                  <a:srgbClr val="FFFFFF"/>
                </a:solidFill>
                <a:latin typeface="Calibri"/>
                <a:ea typeface="DejaVu Sans"/>
              </a:rPr>
              <a:t>  </a:t>
            </a:r>
            <a:r>
              <a:rPr lang="uk-UA" sz="3200" b="1" spc="267" dirty="0">
                <a:solidFill>
                  <a:srgbClr val="FFFFFF"/>
                </a:solidFill>
                <a:latin typeface="Calibri"/>
                <a:ea typeface="DejaVu Sans"/>
              </a:rPr>
              <a:t>ЕКОНОМІКА</a:t>
            </a:r>
            <a:endParaRPr lang="uk-UA" sz="3200" b="0" strike="noStrike" spc="-1" dirty="0">
              <a:latin typeface="Arial"/>
            </a:endParaRPr>
          </a:p>
          <a:p>
            <a:pPr algn="ctr">
              <a:lnSpc>
                <a:spcPct val="100000"/>
              </a:lnSpc>
              <a:buNone/>
            </a:pPr>
            <a:endParaRPr lang="uk-UA" sz="3600" b="0" strike="noStrike" spc="-1" dirty="0">
              <a:latin typeface="Arial"/>
            </a:endParaRPr>
          </a:p>
        </p:txBody>
      </p:sp>
      <p:sp>
        <p:nvSpPr>
          <p:cNvPr id="152" name="Пряма сполучна лінія 1"/>
          <p:cNvSpPr/>
          <p:nvPr/>
        </p:nvSpPr>
        <p:spPr>
          <a:xfrm>
            <a:off x="293400" y="573480"/>
            <a:ext cx="1161756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155" name="TextBox 4"/>
          <p:cNvSpPr/>
          <p:nvPr/>
        </p:nvSpPr>
        <p:spPr>
          <a:xfrm>
            <a:off x="11210192" y="17640"/>
            <a:ext cx="69608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17</a:t>
            </a:r>
            <a:endParaRPr lang="uk-UA" sz="2800" b="0" strike="noStrike" spc="-1" dirty="0">
              <a:latin typeface="Arial"/>
            </a:endParaRPr>
          </a:p>
        </p:txBody>
      </p:sp>
      <p:sp>
        <p:nvSpPr>
          <p:cNvPr id="3" name="TextBox 2">
            <a:extLst>
              <a:ext uri="{FF2B5EF4-FFF2-40B4-BE49-F238E27FC236}">
                <a16:creationId xmlns:a16="http://schemas.microsoft.com/office/drawing/2014/main" id="{F1843511-05DA-3422-AF4F-3EE5C5A0A6C3}"/>
              </a:ext>
            </a:extLst>
          </p:cNvPr>
          <p:cNvSpPr txBox="1"/>
          <p:nvPr/>
        </p:nvSpPr>
        <p:spPr>
          <a:xfrm>
            <a:off x="5663953" y="607914"/>
            <a:ext cx="6242327" cy="6694140"/>
          </a:xfrm>
          <a:prstGeom prst="rect">
            <a:avLst/>
          </a:prstGeom>
          <a:noFill/>
        </p:spPr>
        <p:txBody>
          <a:bodyPr wrap="square">
            <a:spAutoFit/>
          </a:bodyPr>
          <a:lstStyle/>
          <a:p>
            <a:pPr algn="just" rtl="0"/>
            <a:r>
              <a:rPr lang="ru-RU" sz="1650" b="1" dirty="0">
                <a:solidFill>
                  <a:schemeClr val="bg1"/>
                </a:solidFill>
                <a:latin typeface="Times New Roman" panose="02020603050405020304" pitchFamily="18" charset="0"/>
                <a:cs typeface="Times New Roman" panose="02020603050405020304" pitchFamily="18" charset="0"/>
              </a:rPr>
              <a:t>► </a:t>
            </a:r>
            <a:r>
              <a:rPr lang="uk-UA" sz="1650" b="1" dirty="0">
                <a:solidFill>
                  <a:schemeClr val="bg1"/>
                </a:solidFill>
                <a:effectLst/>
                <a:latin typeface="Calibri" panose="020F0502020204030204" pitchFamily="34" charset="0"/>
                <a:cs typeface="Calibri" panose="020F0502020204030204" pitchFamily="34" charset="0"/>
              </a:rPr>
              <a:t>На території </a:t>
            </a:r>
            <a:r>
              <a:rPr lang="uk-UA" sz="1650" b="1" dirty="0" err="1">
                <a:solidFill>
                  <a:schemeClr val="bg1"/>
                </a:solidFill>
                <a:effectLst/>
                <a:latin typeface="Calibri" panose="020F0502020204030204" pitchFamily="34" charset="0"/>
                <a:cs typeface="Calibri" panose="020F0502020204030204" pitchFamily="34" charset="0"/>
              </a:rPr>
              <a:t>старостинського</a:t>
            </a:r>
            <a:r>
              <a:rPr lang="uk-UA" sz="1650" b="1" dirty="0">
                <a:solidFill>
                  <a:schemeClr val="bg1"/>
                </a:solidFill>
                <a:effectLst/>
                <a:latin typeface="Calibri" panose="020F0502020204030204" pitchFamily="34" charset="0"/>
                <a:cs typeface="Calibri" panose="020F0502020204030204" pitchFamily="34" charset="0"/>
              </a:rPr>
              <a:t> округу працює 11 </a:t>
            </a:r>
            <a:r>
              <a:rPr lang="uk-UA" sz="1650" b="1" dirty="0" err="1">
                <a:solidFill>
                  <a:schemeClr val="bg1"/>
                </a:solidFill>
                <a:effectLst/>
                <a:latin typeface="Calibri" panose="020F0502020204030204" pitchFamily="34" charset="0"/>
                <a:cs typeface="Calibri" panose="020F0502020204030204" pitchFamily="34" charset="0"/>
              </a:rPr>
              <a:t>ФОПів</a:t>
            </a:r>
            <a:r>
              <a:rPr lang="uk-UA" sz="1650" b="1" dirty="0">
                <a:solidFill>
                  <a:schemeClr val="bg1"/>
                </a:solidFill>
                <a:effectLst/>
                <a:latin typeface="Calibri" panose="020F0502020204030204" pitchFamily="34" charset="0"/>
                <a:cs typeface="Calibri" panose="020F0502020204030204" pitchFamily="34" charset="0"/>
              </a:rPr>
              <a:t> та 2 підприємства. </a:t>
            </a:r>
          </a:p>
          <a:p>
            <a:pPr algn="just" rtl="0"/>
            <a:r>
              <a:rPr lang="ru-RU" sz="1650" b="1" dirty="0">
                <a:solidFill>
                  <a:schemeClr val="bg1"/>
                </a:solidFill>
                <a:latin typeface="Times New Roman" panose="02020603050405020304" pitchFamily="18" charset="0"/>
                <a:cs typeface="Times New Roman" panose="02020603050405020304" pitchFamily="18" charset="0"/>
              </a:rPr>
              <a:t>► </a:t>
            </a:r>
            <a:r>
              <a:rPr lang="uk-UA" sz="1650" b="1" dirty="0">
                <a:solidFill>
                  <a:schemeClr val="bg1"/>
                </a:solidFill>
                <a:effectLst/>
                <a:latin typeface="Calibri" panose="020F0502020204030204" pitchFamily="34" charset="0"/>
                <a:cs typeface="Calibri" panose="020F0502020204030204" pitchFamily="34" charset="0"/>
              </a:rPr>
              <a:t>ТОВ «Мрія </a:t>
            </a:r>
            <a:r>
              <a:rPr lang="uk-UA" sz="1650" b="1" dirty="0" err="1">
                <a:solidFill>
                  <a:schemeClr val="bg1"/>
                </a:solidFill>
                <a:effectLst/>
                <a:latin typeface="Calibri" panose="020F0502020204030204" pitchFamily="34" charset="0"/>
                <a:cs typeface="Calibri" panose="020F0502020204030204" pitchFamily="34" charset="0"/>
              </a:rPr>
              <a:t>Фармінг</a:t>
            </a:r>
            <a:r>
              <a:rPr lang="uk-UA" sz="1650" b="1" dirty="0">
                <a:solidFill>
                  <a:schemeClr val="bg1"/>
                </a:solidFill>
                <a:effectLst/>
                <a:latin typeface="Calibri" panose="020F0502020204030204" pitchFamily="34" charset="0"/>
                <a:cs typeface="Calibri" panose="020F0502020204030204" pitchFamily="34" charset="0"/>
              </a:rPr>
              <a:t> Полісся» орендує земельні паї.</a:t>
            </a:r>
          </a:p>
          <a:p>
            <a:pPr algn="just" rtl="0"/>
            <a:r>
              <a:rPr lang="ru-RU" sz="1650" b="1" dirty="0">
                <a:solidFill>
                  <a:schemeClr val="bg1"/>
                </a:solidFill>
                <a:latin typeface="Times New Roman" panose="02020603050405020304" pitchFamily="18" charset="0"/>
                <a:cs typeface="Times New Roman" panose="02020603050405020304" pitchFamily="18" charset="0"/>
              </a:rPr>
              <a:t>► </a:t>
            </a:r>
            <a:r>
              <a:rPr lang="uk-UA" sz="1650" b="1" dirty="0">
                <a:solidFill>
                  <a:schemeClr val="bg1"/>
                </a:solidFill>
                <a:effectLst/>
                <a:latin typeface="Calibri" panose="020F0502020204030204" pitchFamily="34" charset="0"/>
                <a:cs typeface="Calibri" panose="020F0502020204030204" pitchFamily="34" charset="0"/>
              </a:rPr>
              <a:t>ДП «</a:t>
            </a:r>
            <a:r>
              <a:rPr lang="uk-UA" sz="1650" b="1" dirty="0" err="1">
                <a:solidFill>
                  <a:schemeClr val="bg1"/>
                </a:solidFill>
                <a:effectLst/>
                <a:latin typeface="Calibri" panose="020F0502020204030204" pitchFamily="34" charset="0"/>
                <a:cs typeface="Calibri" panose="020F0502020204030204" pitchFamily="34" charset="0"/>
              </a:rPr>
              <a:t>Славутське</a:t>
            </a:r>
            <a:r>
              <a:rPr lang="uk-UA" sz="1650" b="1" dirty="0">
                <a:solidFill>
                  <a:schemeClr val="bg1"/>
                </a:solidFill>
                <a:effectLst/>
                <a:latin typeface="Calibri" panose="020F0502020204030204" pitchFamily="34" charset="0"/>
                <a:cs typeface="Calibri" panose="020F0502020204030204" pitchFamily="34" charset="0"/>
              </a:rPr>
              <a:t> лісове господарство» доглядає ліси. Це найбільший платник податків: у 2022 році підприємство сплатило 788,6 тис. грн. </a:t>
            </a:r>
          </a:p>
          <a:p>
            <a:pPr algn="just" rtl="0"/>
            <a:endParaRPr lang="uk-UA" sz="1650" b="1" dirty="0">
              <a:solidFill>
                <a:schemeClr val="bg1"/>
              </a:solidFill>
              <a:effectLst/>
              <a:latin typeface="Calibri" panose="020F0502020204030204" pitchFamily="34" charset="0"/>
              <a:cs typeface="Calibri" panose="020F0502020204030204" pitchFamily="34" charset="0"/>
            </a:endParaRPr>
          </a:p>
          <a:p>
            <a:pPr algn="just" rtl="0"/>
            <a:r>
              <a:rPr lang="ru-RU" sz="1650" b="1" dirty="0">
                <a:solidFill>
                  <a:schemeClr val="bg1"/>
                </a:solidFill>
                <a:latin typeface="Times New Roman" panose="02020603050405020304" pitchFamily="18" charset="0"/>
                <a:cs typeface="Times New Roman" panose="02020603050405020304" pitchFamily="18" charset="0"/>
              </a:rPr>
              <a:t>► </a:t>
            </a:r>
            <a:r>
              <a:rPr lang="uk-UA" sz="1650" b="1" dirty="0">
                <a:solidFill>
                  <a:schemeClr val="bg1"/>
                </a:solidFill>
                <a:effectLst/>
                <a:latin typeface="Calibri" panose="020F0502020204030204" pitchFamily="34" charset="0"/>
                <a:cs typeface="Calibri" panose="020F0502020204030204" pitchFamily="34" charset="0"/>
              </a:rPr>
              <a:t>Фізичні особи-підприємці працюють за напрямками:</a:t>
            </a:r>
          </a:p>
          <a:p>
            <a:pPr algn="just" rtl="0"/>
            <a:r>
              <a:rPr lang="uk-UA" sz="1650" b="1" dirty="0">
                <a:solidFill>
                  <a:schemeClr val="bg1"/>
                </a:solidFill>
                <a:effectLst/>
                <a:latin typeface="Calibri" panose="020F0502020204030204" pitchFamily="34" charset="0"/>
                <a:cs typeface="Calibri" panose="020F0502020204030204" pitchFamily="34" charset="0"/>
              </a:rPr>
              <a:t>- 5 підприємців працюють у галузі торгівлі. Населення повністю забезпечене товарами повсякденного попиту.</a:t>
            </a:r>
          </a:p>
          <a:p>
            <a:pPr algn="just" rtl="0"/>
            <a:r>
              <a:rPr lang="uk-UA" sz="1650" b="1" dirty="0">
                <a:solidFill>
                  <a:schemeClr val="bg1"/>
                </a:solidFill>
                <a:effectLst/>
                <a:latin typeface="Calibri" panose="020F0502020204030204" pitchFamily="34" charset="0"/>
                <a:cs typeface="Calibri" panose="020F0502020204030204" pitchFamily="34" charset="0"/>
              </a:rPr>
              <a:t>- 5 підприємців працюють на </a:t>
            </a:r>
            <a:r>
              <a:rPr lang="uk-UA" sz="1650" b="1" dirty="0" err="1">
                <a:solidFill>
                  <a:schemeClr val="bg1"/>
                </a:solidFill>
                <a:effectLst/>
                <a:latin typeface="Calibri" panose="020F0502020204030204" pitchFamily="34" charset="0"/>
                <a:cs typeface="Calibri" panose="020F0502020204030204" pitchFamily="34" charset="0"/>
              </a:rPr>
              <a:t>розпиловці</a:t>
            </a:r>
            <a:r>
              <a:rPr lang="uk-UA" sz="1650" b="1" dirty="0">
                <a:solidFill>
                  <a:schemeClr val="bg1"/>
                </a:solidFill>
                <a:effectLst/>
                <a:latin typeface="Calibri" panose="020F0502020204030204" pitchFamily="34" charset="0"/>
                <a:cs typeface="Calibri" panose="020F0502020204030204" pitchFamily="34" charset="0"/>
              </a:rPr>
              <a:t> та заготівлі деревини.</a:t>
            </a:r>
          </a:p>
          <a:p>
            <a:pPr algn="just" rtl="0"/>
            <a:r>
              <a:rPr lang="uk-UA" sz="1650" b="1" dirty="0">
                <a:solidFill>
                  <a:schemeClr val="bg1"/>
                </a:solidFill>
                <a:effectLst/>
                <a:latin typeface="Calibri" panose="020F0502020204030204" pitchFamily="34" charset="0"/>
                <a:cs typeface="Calibri" panose="020F0502020204030204" pitchFamily="34" charset="0"/>
              </a:rPr>
              <a:t>- 1 підприємець займається орендою земельних паїв та утриманням великої рогатої худоби.</a:t>
            </a:r>
          </a:p>
          <a:p>
            <a:pPr algn="just" rtl="0"/>
            <a:endParaRPr lang="uk-UA" sz="1650" b="1" dirty="0">
              <a:solidFill>
                <a:schemeClr val="bg1"/>
              </a:solidFill>
              <a:effectLst/>
              <a:latin typeface="Calibri" panose="020F0502020204030204" pitchFamily="34" charset="0"/>
              <a:cs typeface="Calibri" panose="020F0502020204030204" pitchFamily="34" charset="0"/>
            </a:endParaRPr>
          </a:p>
          <a:p>
            <a:pPr algn="just" rtl="0"/>
            <a:r>
              <a:rPr lang="ru-RU" sz="1650" b="1" dirty="0">
                <a:solidFill>
                  <a:schemeClr val="bg1"/>
                </a:solidFill>
                <a:latin typeface="Times New Roman" panose="02020603050405020304" pitchFamily="18" charset="0"/>
                <a:cs typeface="Times New Roman" panose="02020603050405020304" pitchFamily="18" charset="0"/>
              </a:rPr>
              <a:t>► </a:t>
            </a:r>
            <a:r>
              <a:rPr lang="uk-UA" sz="1650" b="1" dirty="0">
                <a:solidFill>
                  <a:schemeClr val="bg1"/>
                </a:solidFill>
                <a:effectLst/>
                <a:latin typeface="Calibri" panose="020F0502020204030204" pitchFamily="34" charset="0"/>
                <a:cs typeface="Calibri" panose="020F0502020204030204" pitchFamily="34" charset="0"/>
              </a:rPr>
              <a:t>Основна вимога до всіх підприємців - це прозорість у роботі, легалізація відносин з найманими працівниками та збільшення робочих місць. Найбільшими платниками податків серед </a:t>
            </a:r>
            <a:r>
              <a:rPr lang="uk-UA" sz="1650" b="1" dirty="0" err="1">
                <a:solidFill>
                  <a:schemeClr val="bg1"/>
                </a:solidFill>
                <a:effectLst/>
                <a:latin typeface="Calibri" panose="020F0502020204030204" pitchFamily="34" charset="0"/>
                <a:cs typeface="Calibri" panose="020F0502020204030204" pitchFamily="34" charset="0"/>
              </a:rPr>
              <a:t>ФОПів</a:t>
            </a:r>
            <a:r>
              <a:rPr lang="uk-UA" sz="1650" b="1" dirty="0">
                <a:solidFill>
                  <a:schemeClr val="bg1"/>
                </a:solidFill>
                <a:effectLst/>
                <a:latin typeface="Calibri" panose="020F0502020204030204" pitchFamily="34" charset="0"/>
                <a:cs typeface="Calibri" panose="020F0502020204030204" pitchFamily="34" charset="0"/>
              </a:rPr>
              <a:t> є Марчук Ольга Вікторівна (195,7 тис. грн)</a:t>
            </a:r>
            <a:r>
              <a:rPr lang="uk-UA" sz="1650" b="1" dirty="0">
                <a:solidFill>
                  <a:schemeClr val="bg1"/>
                </a:solidFill>
                <a:latin typeface="Calibri" panose="020F0502020204030204" pitchFamily="34" charset="0"/>
                <a:cs typeface="Calibri" panose="020F0502020204030204" pitchFamily="34" charset="0"/>
              </a:rPr>
              <a:t> т</a:t>
            </a:r>
            <a:r>
              <a:rPr lang="uk-UA" sz="1650" b="1" dirty="0">
                <a:solidFill>
                  <a:schemeClr val="bg1"/>
                </a:solidFill>
                <a:effectLst/>
                <a:latin typeface="Calibri" panose="020F0502020204030204" pitchFamily="34" charset="0"/>
                <a:cs typeface="Calibri" panose="020F0502020204030204" pitchFamily="34" charset="0"/>
              </a:rPr>
              <a:t>а Паламарчук Василь Володимирович (128,9 тис. грн). </a:t>
            </a:r>
          </a:p>
          <a:p>
            <a:pPr algn="just" rtl="0"/>
            <a:r>
              <a:rPr lang="ru-RU" sz="1650" b="1" dirty="0">
                <a:solidFill>
                  <a:schemeClr val="bg1"/>
                </a:solidFill>
                <a:latin typeface="Times New Roman" panose="02020603050405020304" pitchFamily="18" charset="0"/>
                <a:cs typeface="Times New Roman" panose="02020603050405020304" pitchFamily="18" charset="0"/>
              </a:rPr>
              <a:t>► </a:t>
            </a:r>
            <a:r>
              <a:rPr lang="uk-UA" sz="1650" b="1" dirty="0">
                <a:solidFill>
                  <a:schemeClr val="bg1"/>
                </a:solidFill>
                <a:effectLst/>
                <a:latin typeface="Calibri" panose="020F0502020204030204" pitchFamily="34" charset="0"/>
                <a:cs typeface="Calibri" panose="020F0502020204030204" pitchFamily="34" charset="0"/>
              </a:rPr>
              <a:t>Всього сплачено податків у 2021 році — 1086,5 тис. грн. У 2022 — 1974,7 тис. грн.</a:t>
            </a:r>
          </a:p>
          <a:p>
            <a:pPr algn="just" rtl="0"/>
            <a:r>
              <a:rPr lang="ru-RU" sz="1650" b="1" dirty="0">
                <a:solidFill>
                  <a:schemeClr val="bg1"/>
                </a:solidFill>
                <a:latin typeface="Times New Roman" panose="02020603050405020304" pitchFamily="18" charset="0"/>
                <a:cs typeface="Times New Roman" panose="02020603050405020304" pitchFamily="18" charset="0"/>
              </a:rPr>
              <a:t>► </a:t>
            </a:r>
            <a:r>
              <a:rPr lang="uk-UA" sz="1650" b="1" dirty="0">
                <a:solidFill>
                  <a:schemeClr val="bg1"/>
                </a:solidFill>
                <a:effectLst/>
                <a:latin typeface="Calibri" panose="020F0502020204030204" pitchFamily="34" charset="0"/>
                <a:cs typeface="Calibri" panose="020F0502020204030204" pitchFamily="34" charset="0"/>
              </a:rPr>
              <a:t>Невирішеним залишається питання щодо перереєстрації виробництва меблевого цеху за місцем виробництва (ФОП </a:t>
            </a:r>
            <a:r>
              <a:rPr lang="uk-UA" sz="1650" b="1" dirty="0" err="1">
                <a:solidFill>
                  <a:schemeClr val="bg1"/>
                </a:solidFill>
                <a:effectLst/>
                <a:latin typeface="Calibri" panose="020F0502020204030204" pitchFamily="34" charset="0"/>
                <a:cs typeface="Calibri" panose="020F0502020204030204" pitchFamily="34" charset="0"/>
              </a:rPr>
              <a:t>Горобій</a:t>
            </a:r>
            <a:r>
              <a:rPr lang="uk-UA" sz="1650" b="1" dirty="0">
                <a:solidFill>
                  <a:schemeClr val="bg1"/>
                </a:solidFill>
                <a:effectLst/>
                <a:latin typeface="Calibri" panose="020F0502020204030204" pitchFamily="34" charset="0"/>
                <a:cs typeface="Calibri" panose="020F0502020204030204" pitchFamily="34" charset="0"/>
              </a:rPr>
              <a:t> С.Д.). Податки до бюджету не надходять.</a:t>
            </a:r>
          </a:p>
          <a:p>
            <a:pPr algn="just" rtl="0"/>
            <a:br>
              <a:rPr lang="uk-UA" sz="1650" b="1" dirty="0">
                <a:solidFill>
                  <a:schemeClr val="bg1"/>
                </a:solidFill>
                <a:effectLst/>
                <a:latin typeface="Calibri" panose="020F0502020204030204" pitchFamily="34" charset="0"/>
                <a:cs typeface="Calibri" panose="020F0502020204030204" pitchFamily="34" charset="0"/>
              </a:rPr>
            </a:br>
            <a:endParaRPr lang="uk-UA" sz="1650" b="1" dirty="0">
              <a:solidFill>
                <a:schemeClr val="bg1"/>
              </a:solidFill>
              <a:effectLst/>
              <a:latin typeface="Calibri" panose="020F0502020204030204" pitchFamily="34" charset="0"/>
              <a:cs typeface="Calibri" panose="020F0502020204030204" pitchFamily="34" charset="0"/>
            </a:endParaRPr>
          </a:p>
        </p:txBody>
      </p:sp>
      <p:pic>
        <p:nvPicPr>
          <p:cNvPr id="4" name="Рисунок 3">
            <a:extLst>
              <a:ext uri="{FF2B5EF4-FFF2-40B4-BE49-F238E27FC236}">
                <a16:creationId xmlns:a16="http://schemas.microsoft.com/office/drawing/2014/main" id="{A07BA173-B776-C9BC-4488-E05EB7019A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92"/>
          <a:stretch/>
        </p:blipFill>
        <p:spPr>
          <a:xfrm>
            <a:off x="181801" y="1625933"/>
            <a:ext cx="3178916" cy="2235326"/>
          </a:xfrm>
          <a:prstGeom prst="rect">
            <a:avLst/>
          </a:prstGeom>
        </p:spPr>
      </p:pic>
      <p:pic>
        <p:nvPicPr>
          <p:cNvPr id="6" name="Рисунок 5">
            <a:extLst>
              <a:ext uri="{FF2B5EF4-FFF2-40B4-BE49-F238E27FC236}">
                <a16:creationId xmlns:a16="http://schemas.microsoft.com/office/drawing/2014/main" id="{18E9FAD7-CBFD-8061-933F-F0DDD2A357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52" r="10626"/>
          <a:stretch/>
        </p:blipFill>
        <p:spPr>
          <a:xfrm>
            <a:off x="2809130" y="1098605"/>
            <a:ext cx="2611663" cy="2146286"/>
          </a:xfrm>
          <a:prstGeom prst="rect">
            <a:avLst/>
          </a:prstGeom>
        </p:spPr>
      </p:pic>
      <p:pic>
        <p:nvPicPr>
          <p:cNvPr id="5" name="Рисунок 4">
            <a:extLst>
              <a:ext uri="{FF2B5EF4-FFF2-40B4-BE49-F238E27FC236}">
                <a16:creationId xmlns:a16="http://schemas.microsoft.com/office/drawing/2014/main" id="{07A4E7E9-0369-9E87-870B-484CE8498684}"/>
              </a:ext>
            </a:extLst>
          </p:cNvPr>
          <p:cNvPicPr>
            <a:picLocks noChangeAspect="1"/>
          </p:cNvPicPr>
          <p:nvPr/>
        </p:nvPicPr>
        <p:blipFill rotWithShape="1">
          <a:blip r:embed="rId4">
            <a:extLst>
              <a:ext uri="{28A0092B-C50C-407E-A947-70E740481C1C}">
                <a14:useLocalDpi xmlns:a14="http://schemas.microsoft.com/office/drawing/2010/main" val="0"/>
              </a:ext>
            </a:extLst>
          </a:blip>
          <a:srcRect t="26667" b="43580"/>
          <a:stretch/>
        </p:blipFill>
        <p:spPr>
          <a:xfrm>
            <a:off x="181801" y="4217997"/>
            <a:ext cx="5143500" cy="2040475"/>
          </a:xfrm>
          <a:prstGeom prst="rect">
            <a:avLst/>
          </a:prstGeom>
        </p:spPr>
      </p:pic>
    </p:spTree>
    <p:extLst>
      <p:ext uri="{BB962C8B-B14F-4D97-AF65-F5344CB8AC3E}">
        <p14:creationId xmlns:p14="http://schemas.microsoft.com/office/powerpoint/2010/main" val="2160870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Box 6"/>
          <p:cNvSpPr/>
          <p:nvPr/>
        </p:nvSpPr>
        <p:spPr>
          <a:xfrm>
            <a:off x="2028960" y="176040"/>
            <a:ext cx="838800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pc="267" dirty="0">
                <a:solidFill>
                  <a:srgbClr val="FFFFFF"/>
                </a:solidFill>
                <a:latin typeface="Calibri"/>
                <a:ea typeface="DejaVu Sans"/>
              </a:rPr>
              <a:t>СПОРТ</a:t>
            </a:r>
            <a:endParaRPr lang="uk-UA" sz="3600" b="0" strike="noStrike" spc="-1" dirty="0">
              <a:latin typeface="Arial"/>
            </a:endParaRPr>
          </a:p>
        </p:txBody>
      </p:sp>
      <p:sp>
        <p:nvSpPr>
          <p:cNvPr id="368" name="Rectangle 3"/>
          <p:cNvSpPr/>
          <p:nvPr/>
        </p:nvSpPr>
        <p:spPr>
          <a:xfrm>
            <a:off x="8010720" y="1285920"/>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369" name="Пряма сполучна лінія 8"/>
          <p:cNvSpPr/>
          <p:nvPr/>
        </p:nvSpPr>
        <p:spPr>
          <a:xfrm>
            <a:off x="252360" y="911520"/>
            <a:ext cx="1178712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371" name="TextBox 13"/>
          <p:cNvSpPr/>
          <p:nvPr/>
        </p:nvSpPr>
        <p:spPr>
          <a:xfrm>
            <a:off x="11338560" y="25560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18</a:t>
            </a:r>
            <a:endParaRPr lang="uk-UA" sz="2800" b="0" strike="noStrike" spc="-1" dirty="0">
              <a:latin typeface="Arial"/>
            </a:endParaRPr>
          </a:p>
        </p:txBody>
      </p:sp>
      <p:sp>
        <p:nvSpPr>
          <p:cNvPr id="5" name="TextBox 4">
            <a:extLst>
              <a:ext uri="{FF2B5EF4-FFF2-40B4-BE49-F238E27FC236}">
                <a16:creationId xmlns:a16="http://schemas.microsoft.com/office/drawing/2014/main" id="{3FB98B54-7B69-9046-153E-0C97EC12061E}"/>
              </a:ext>
            </a:extLst>
          </p:cNvPr>
          <p:cNvSpPr txBox="1"/>
          <p:nvPr/>
        </p:nvSpPr>
        <p:spPr>
          <a:xfrm>
            <a:off x="174778" y="1121824"/>
            <a:ext cx="11881878" cy="1477328"/>
          </a:xfrm>
          <a:prstGeom prst="rect">
            <a:avLst/>
          </a:prstGeom>
          <a:noFill/>
        </p:spPr>
        <p:txBody>
          <a:bodyPr wrap="square">
            <a:spAutoFit/>
          </a:bodyPr>
          <a:lstStyle/>
          <a:p>
            <a:pPr algn="just" defTabSz="720000" rtl="0"/>
            <a:r>
              <a:rPr lang="uk-UA" sz="1800" b="1" dirty="0">
                <a:solidFill>
                  <a:schemeClr val="bg1"/>
                </a:solidFill>
                <a:effectLst/>
                <a:latin typeface="Calibri" panose="020F0502020204030204" pitchFamily="34" charset="0"/>
                <a:cs typeface="Calibri" panose="020F0502020204030204" pitchFamily="34" charset="0"/>
              </a:rPr>
              <a:t>	У рамках лісового туризму прокладено </a:t>
            </a:r>
            <a:r>
              <a:rPr lang="uk-UA" sz="1800" b="1" dirty="0" err="1">
                <a:solidFill>
                  <a:schemeClr val="bg1"/>
                </a:solidFill>
                <a:effectLst/>
                <a:latin typeface="Calibri" panose="020F0502020204030204" pitchFamily="34" charset="0"/>
                <a:cs typeface="Calibri" panose="020F0502020204030204" pitchFamily="34" charset="0"/>
              </a:rPr>
              <a:t>екостежину</a:t>
            </a:r>
            <a:r>
              <a:rPr lang="uk-UA" sz="1800" b="1" dirty="0">
                <a:solidFill>
                  <a:schemeClr val="bg1"/>
                </a:solidFill>
                <a:effectLst/>
                <a:latin typeface="Calibri" panose="020F0502020204030204" pitchFamily="34" charset="0"/>
                <a:cs typeface="Calibri" panose="020F0502020204030204" pitchFamily="34" charset="0"/>
              </a:rPr>
              <a:t> за маршрутом Славута-Голики, яка обладнана альтанками для відпочинку та наочними стендами з пізнавальною інформацією. </a:t>
            </a:r>
          </a:p>
          <a:p>
            <a:pPr algn="just" defTabSz="720000" rtl="0"/>
            <a:r>
              <a:rPr lang="uk-UA" sz="1800" b="1" dirty="0">
                <a:solidFill>
                  <a:schemeClr val="bg1"/>
                </a:solidFill>
                <a:effectLst/>
                <a:latin typeface="Calibri" panose="020F0502020204030204" pitchFamily="34" charset="0"/>
                <a:cs typeface="Calibri" panose="020F0502020204030204" pitchFamily="34" charset="0"/>
              </a:rPr>
              <a:t>	Діти можуть весело провести час на дитячих майданчиках, які є в обох населених пунктах. </a:t>
            </a:r>
          </a:p>
          <a:p>
            <a:pPr algn="just" defTabSz="720000"/>
            <a:r>
              <a:rPr lang="uk-UA" sz="1800" b="1" dirty="0">
                <a:solidFill>
                  <a:schemeClr val="bg1"/>
                </a:solidFill>
                <a:effectLst/>
                <a:latin typeface="Calibri" panose="020F0502020204030204" pitchFamily="34" charset="0"/>
                <a:cs typeface="Calibri" panose="020F0502020204030204" pitchFamily="34" charset="0"/>
              </a:rPr>
              <a:t>	У селі Варварівка функціонує спортивний майданчик. У селі Голики </a:t>
            </a:r>
            <a:r>
              <a:rPr lang="uk-UA" b="1" dirty="0">
                <a:solidFill>
                  <a:schemeClr val="bg1"/>
                </a:solidFill>
                <a:latin typeface="Calibri" panose="020F0502020204030204" pitchFamily="34" charset="0"/>
                <a:cs typeface="Calibri" panose="020F0502020204030204" pitchFamily="34" charset="0"/>
              </a:rPr>
              <a:t>перебуває на стадії добудови міні футбольне поле.</a:t>
            </a:r>
            <a:endParaRPr lang="uk-UA" sz="1900" dirty="0">
              <a:latin typeface="Calibri" panose="020F0502020204030204" pitchFamily="34" charset="0"/>
              <a:cs typeface="Calibri" panose="020F0502020204030204" pitchFamily="34" charset="0"/>
            </a:endParaRPr>
          </a:p>
        </p:txBody>
      </p:sp>
      <p:pic>
        <p:nvPicPr>
          <p:cNvPr id="4" name="Рисунок 3">
            <a:extLst>
              <a:ext uri="{FF2B5EF4-FFF2-40B4-BE49-F238E27FC236}">
                <a16:creationId xmlns:a16="http://schemas.microsoft.com/office/drawing/2014/main" id="{55416EBA-85F8-42DD-85D5-082E0753B1E3}"/>
              </a:ext>
            </a:extLst>
          </p:cNvPr>
          <p:cNvPicPr>
            <a:picLocks noChangeAspect="1"/>
          </p:cNvPicPr>
          <p:nvPr/>
        </p:nvPicPr>
        <p:blipFill rotWithShape="1">
          <a:blip r:embed="rId2">
            <a:extLst>
              <a:ext uri="{28A0092B-C50C-407E-A947-70E740481C1C}">
                <a14:useLocalDpi xmlns:a14="http://schemas.microsoft.com/office/drawing/2010/main" val="0"/>
              </a:ext>
            </a:extLst>
          </a:blip>
          <a:srcRect l="8162" t="23097" r="27306" b="1"/>
          <a:stretch/>
        </p:blipFill>
        <p:spPr>
          <a:xfrm>
            <a:off x="6888293" y="2667300"/>
            <a:ext cx="5106506" cy="4052935"/>
          </a:xfrm>
          <a:prstGeom prst="rect">
            <a:avLst/>
          </a:prstGeom>
        </p:spPr>
      </p:pic>
      <p:pic>
        <p:nvPicPr>
          <p:cNvPr id="3" name="Рисунок 2">
            <a:extLst>
              <a:ext uri="{FF2B5EF4-FFF2-40B4-BE49-F238E27FC236}">
                <a16:creationId xmlns:a16="http://schemas.microsoft.com/office/drawing/2014/main" id="{EC4D52FD-A8E5-6F05-5327-AF44B90E57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 t="2082" r="28084" b="2082"/>
          <a:stretch/>
        </p:blipFill>
        <p:spPr>
          <a:xfrm>
            <a:off x="252359" y="2667302"/>
            <a:ext cx="2290299" cy="4052934"/>
          </a:xfrm>
          <a:prstGeom prst="rect">
            <a:avLst/>
          </a:prstGeom>
        </p:spPr>
      </p:pic>
      <p:pic>
        <p:nvPicPr>
          <p:cNvPr id="7" name="Рисунок 6">
            <a:extLst>
              <a:ext uri="{FF2B5EF4-FFF2-40B4-BE49-F238E27FC236}">
                <a16:creationId xmlns:a16="http://schemas.microsoft.com/office/drawing/2014/main" id="{40961ED4-C9D5-34E9-3D87-D62B513E1660}"/>
              </a:ext>
            </a:extLst>
          </p:cNvPr>
          <p:cNvPicPr>
            <a:picLocks noChangeAspect="1"/>
          </p:cNvPicPr>
          <p:nvPr/>
        </p:nvPicPr>
        <p:blipFill rotWithShape="1">
          <a:blip r:embed="rId4">
            <a:extLst>
              <a:ext uri="{28A0092B-C50C-407E-A947-70E740481C1C}">
                <a14:useLocalDpi xmlns:a14="http://schemas.microsoft.com/office/drawing/2010/main" val="0"/>
              </a:ext>
            </a:extLst>
          </a:blip>
          <a:srcRect t="8726" r="39699" b="1940"/>
          <a:stretch/>
        </p:blipFill>
        <p:spPr>
          <a:xfrm>
            <a:off x="2669808" y="2667302"/>
            <a:ext cx="4103662" cy="4052934"/>
          </a:xfrm>
          <a:prstGeom prst="rect">
            <a:avLst/>
          </a:prstGeom>
        </p:spPr>
      </p:pic>
    </p:spTree>
    <p:extLst>
      <p:ext uri="{BB962C8B-B14F-4D97-AF65-F5344CB8AC3E}">
        <p14:creationId xmlns:p14="http://schemas.microsoft.com/office/powerpoint/2010/main" val="740748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Box 6"/>
          <p:cNvSpPr/>
          <p:nvPr/>
        </p:nvSpPr>
        <p:spPr>
          <a:xfrm>
            <a:off x="2028960" y="176040"/>
            <a:ext cx="838800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pc="267" dirty="0">
                <a:solidFill>
                  <a:srgbClr val="FFFFFF"/>
                </a:solidFill>
                <a:latin typeface="Calibri"/>
                <a:ea typeface="DejaVu Sans"/>
              </a:rPr>
              <a:t>ДОПОМОГА ЗАХИСНИКАМ</a:t>
            </a:r>
            <a:endParaRPr lang="uk-UA" sz="3600" b="0" strike="noStrike" spc="-1" dirty="0">
              <a:latin typeface="Arial"/>
            </a:endParaRPr>
          </a:p>
        </p:txBody>
      </p:sp>
      <p:sp>
        <p:nvSpPr>
          <p:cNvPr id="368" name="Rectangle 3"/>
          <p:cNvSpPr/>
          <p:nvPr/>
        </p:nvSpPr>
        <p:spPr>
          <a:xfrm>
            <a:off x="8010720" y="1285920"/>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369" name="Пряма сполучна лінія 8"/>
          <p:cNvSpPr/>
          <p:nvPr/>
        </p:nvSpPr>
        <p:spPr>
          <a:xfrm>
            <a:off x="252360" y="911520"/>
            <a:ext cx="1178712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371" name="TextBox 13"/>
          <p:cNvSpPr/>
          <p:nvPr/>
        </p:nvSpPr>
        <p:spPr>
          <a:xfrm>
            <a:off x="11338560" y="25560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19</a:t>
            </a:r>
            <a:endParaRPr lang="uk-UA" sz="2800" b="0" strike="noStrike" spc="-1" dirty="0">
              <a:latin typeface="Arial"/>
            </a:endParaRPr>
          </a:p>
        </p:txBody>
      </p:sp>
      <p:sp>
        <p:nvSpPr>
          <p:cNvPr id="5" name="TextBox 4">
            <a:extLst>
              <a:ext uri="{FF2B5EF4-FFF2-40B4-BE49-F238E27FC236}">
                <a16:creationId xmlns:a16="http://schemas.microsoft.com/office/drawing/2014/main" id="{3FB98B54-7B69-9046-153E-0C97EC12061E}"/>
              </a:ext>
            </a:extLst>
          </p:cNvPr>
          <p:cNvSpPr txBox="1"/>
          <p:nvPr/>
        </p:nvSpPr>
        <p:spPr>
          <a:xfrm>
            <a:off x="125616" y="1002483"/>
            <a:ext cx="11942356" cy="2308324"/>
          </a:xfrm>
          <a:prstGeom prst="rect">
            <a:avLst/>
          </a:prstGeom>
          <a:noFill/>
        </p:spPr>
        <p:txBody>
          <a:bodyPr wrap="square">
            <a:spAutoFit/>
          </a:bodyPr>
          <a:lstStyle/>
          <a:p>
            <a:pPr algn="just" defTabSz="720000" rtl="0"/>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Із</a:t>
            </a:r>
            <a:r>
              <a:rPr lang="uk-UA" b="1" dirty="0">
                <a:solidFill>
                  <a:schemeClr val="bg1"/>
                </a:solidFill>
                <a:effectLst/>
                <a:latin typeface="Calibri" panose="020F0502020204030204" pitchFamily="34" charset="0"/>
                <a:cs typeface="Calibri" panose="020F0502020204030204" pitchFamily="34" charset="0"/>
              </a:rPr>
              <a:t> перших днів повномасштабного військового вторгнення Росії в Україну жителі </a:t>
            </a:r>
            <a:r>
              <a:rPr lang="uk-UA" b="1" dirty="0" err="1">
                <a:solidFill>
                  <a:schemeClr val="bg1"/>
                </a:solidFill>
                <a:effectLst/>
                <a:latin typeface="Calibri" panose="020F0502020204030204" pitchFamily="34" charset="0"/>
                <a:cs typeface="Calibri" panose="020F0502020204030204" pitchFamily="34" charset="0"/>
              </a:rPr>
              <a:t>старостинського</a:t>
            </a:r>
            <a:r>
              <a:rPr lang="uk-UA" b="1" dirty="0">
                <a:solidFill>
                  <a:schemeClr val="bg1"/>
                </a:solidFill>
                <a:effectLst/>
                <a:latin typeface="Calibri" panose="020F0502020204030204" pitchFamily="34" charset="0"/>
                <a:cs typeface="Calibri" panose="020F0502020204030204" pitchFamily="34" charset="0"/>
              </a:rPr>
              <a:t> округу не стояли осторонь оборони нашої держави та допомоги захисникам.</a:t>
            </a:r>
          </a:p>
          <a:p>
            <a:pPr algn="just" defTabSz="720000" rtl="0"/>
            <a:r>
              <a:rPr lang="uk-UA" b="1" dirty="0">
                <a:solidFill>
                  <a:schemeClr val="bg1"/>
                </a:solidFill>
                <a:effectLst/>
                <a:latin typeface="Calibri" panose="020F0502020204030204" pitchFamily="34" charset="0"/>
                <a:cs typeface="Calibri" panose="020F0502020204030204" pitchFamily="34" charset="0"/>
              </a:rPr>
              <a:t>	Було побудовано два блок-пости в селі Варварівка та в селі Голики. 96 добровольців із місцевих жителів несли службу в територіальній обороні. </a:t>
            </a:r>
          </a:p>
          <a:p>
            <a:pPr algn="just" defTabSz="720000" rtl="0"/>
            <a:r>
              <a:rPr lang="uk-UA" b="1" dirty="0">
                <a:solidFill>
                  <a:schemeClr val="bg1"/>
                </a:solidFill>
                <a:latin typeface="Calibri" panose="020F0502020204030204" pitchFamily="34" charset="0"/>
                <a:cs typeface="Calibri" panose="020F0502020204030204" pitchFamily="34" charset="0"/>
              </a:rPr>
              <a:t>	С</a:t>
            </a:r>
            <a:r>
              <a:rPr lang="uk-UA" b="1" dirty="0">
                <a:solidFill>
                  <a:schemeClr val="bg1"/>
                </a:solidFill>
                <a:effectLst/>
                <a:latin typeface="Calibri" panose="020F0502020204030204" pitchFamily="34" charset="0"/>
                <a:cs typeface="Calibri" panose="020F0502020204030204" pitchFamily="34" charset="0"/>
              </a:rPr>
              <a:t>творено штаб із координації дій. Населенням надавались посильна допомога добровольцям та захисникам одягом, консервацією, коштами тощо. </a:t>
            </a:r>
          </a:p>
          <a:p>
            <a:pPr algn="just" defTabSz="720000" rtl="0"/>
            <a:r>
              <a:rPr lang="ru-RU" b="1" dirty="0">
                <a:solidFill>
                  <a:schemeClr val="bg1"/>
                </a:solidFill>
                <a:latin typeface="Calibri" panose="020F0502020204030204" pitchFamily="34" charset="0"/>
                <a:cs typeface="Calibri" panose="020F0502020204030204" pitchFamily="34" charset="0"/>
              </a:rPr>
              <a:t>	</a:t>
            </a:r>
            <a:r>
              <a:rPr lang="uk-UA" b="1" dirty="0">
                <a:solidFill>
                  <a:schemeClr val="bg1"/>
                </a:solidFill>
                <a:latin typeface="Calibri" panose="020F0502020204030204" pitchFamily="34" charset="0"/>
                <a:cs typeface="Calibri" panose="020F0502020204030204" pitchFamily="34" charset="0"/>
              </a:rPr>
              <a:t>З-поміж</a:t>
            </a:r>
            <a:r>
              <a:rPr lang="uk-UA" b="1" dirty="0">
                <a:solidFill>
                  <a:schemeClr val="bg1"/>
                </a:solidFill>
                <a:effectLst/>
                <a:latin typeface="Calibri" panose="020F0502020204030204" pitchFamily="34" charset="0"/>
                <a:cs typeface="Calibri" panose="020F0502020204030204" pitchFamily="34" charset="0"/>
              </a:rPr>
              <a:t> числа жителів сіл Варварівка та Голики утворилися групи волонтерів, які постійно працюють та відправляють допомогу воїнам Збройних Сил України.</a:t>
            </a:r>
          </a:p>
        </p:txBody>
      </p:sp>
      <p:pic>
        <p:nvPicPr>
          <p:cNvPr id="2050" name="Picture 2" descr="На зображенні може бути: 3 людини та люди стоять">
            <a:extLst>
              <a:ext uri="{FF2B5EF4-FFF2-40B4-BE49-F238E27FC236}">
                <a16:creationId xmlns:a16="http://schemas.microsoft.com/office/drawing/2014/main" id="{99E12A79-0C09-8DF0-0B8E-D9CF2CA9DE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15" y="3429000"/>
            <a:ext cx="4446385" cy="333478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9E2F50A8-A55B-735E-1C4D-AE9CE7E5A537}"/>
              </a:ext>
            </a:extLst>
          </p:cNvPr>
          <p:cNvPicPr>
            <a:picLocks noChangeAspect="1"/>
          </p:cNvPicPr>
          <p:nvPr/>
        </p:nvPicPr>
        <p:blipFill>
          <a:blip r:embed="rId3"/>
          <a:stretch>
            <a:fillRect/>
          </a:stretch>
        </p:blipFill>
        <p:spPr>
          <a:xfrm>
            <a:off x="4658855" y="3423442"/>
            <a:ext cx="4446385" cy="3329231"/>
          </a:xfrm>
          <a:prstGeom prst="rect">
            <a:avLst/>
          </a:prstGeom>
        </p:spPr>
      </p:pic>
      <p:pic>
        <p:nvPicPr>
          <p:cNvPr id="6" name="Рисунок 5">
            <a:extLst>
              <a:ext uri="{FF2B5EF4-FFF2-40B4-BE49-F238E27FC236}">
                <a16:creationId xmlns:a16="http://schemas.microsoft.com/office/drawing/2014/main" id="{AC9D3F20-C15E-6DDC-B349-7C6172BF0E40}"/>
              </a:ext>
            </a:extLst>
          </p:cNvPr>
          <p:cNvPicPr>
            <a:picLocks noChangeAspect="1"/>
          </p:cNvPicPr>
          <p:nvPr/>
        </p:nvPicPr>
        <p:blipFill rotWithShape="1">
          <a:blip r:embed="rId4"/>
          <a:srcRect l="15108" t="843" r="18863"/>
          <a:stretch/>
        </p:blipFill>
        <p:spPr>
          <a:xfrm>
            <a:off x="9192095" y="3434558"/>
            <a:ext cx="2960856" cy="3329231"/>
          </a:xfrm>
          <a:prstGeom prst="rect">
            <a:avLst/>
          </a:prstGeom>
        </p:spPr>
      </p:pic>
    </p:spTree>
    <p:extLst>
      <p:ext uri="{BB962C8B-B14F-4D97-AF65-F5344CB8AC3E}">
        <p14:creationId xmlns:p14="http://schemas.microsoft.com/office/powerpoint/2010/main" val="2906992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Box 1"/>
          <p:cNvSpPr/>
          <p:nvPr/>
        </p:nvSpPr>
        <p:spPr>
          <a:xfrm>
            <a:off x="-465120" y="-18720"/>
            <a:ext cx="12565080" cy="1198875"/>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trike="noStrike" spc="267" dirty="0">
                <a:solidFill>
                  <a:srgbClr val="FFFFFF"/>
                </a:solidFill>
                <a:latin typeface="Calibri"/>
                <a:ea typeface="DejaVu Sans"/>
              </a:rPr>
              <a:t>  </a:t>
            </a:r>
            <a:r>
              <a:rPr lang="uk-UA" sz="3200" b="1" strike="noStrike" spc="267" dirty="0">
                <a:solidFill>
                  <a:srgbClr val="FFFFFF"/>
                </a:solidFill>
                <a:latin typeface="Calibri"/>
                <a:ea typeface="DejaVu Sans"/>
              </a:rPr>
              <a:t>БЮДЖЕТ</a:t>
            </a:r>
            <a:endParaRPr lang="uk-UA" sz="3200" b="0" strike="noStrike" spc="-1" dirty="0">
              <a:latin typeface="Arial"/>
            </a:endParaRPr>
          </a:p>
          <a:p>
            <a:pPr algn="ctr">
              <a:lnSpc>
                <a:spcPct val="100000"/>
              </a:lnSpc>
              <a:buNone/>
            </a:pPr>
            <a:endParaRPr lang="uk-UA" sz="3600" b="0" strike="noStrike" spc="-1" dirty="0">
              <a:latin typeface="Arial"/>
            </a:endParaRPr>
          </a:p>
        </p:txBody>
      </p:sp>
      <p:sp>
        <p:nvSpPr>
          <p:cNvPr id="152" name="Пряма сполучна лінія 1"/>
          <p:cNvSpPr/>
          <p:nvPr/>
        </p:nvSpPr>
        <p:spPr>
          <a:xfrm>
            <a:off x="293400" y="573480"/>
            <a:ext cx="1161756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155" name="TextBox 4"/>
          <p:cNvSpPr/>
          <p:nvPr/>
        </p:nvSpPr>
        <p:spPr>
          <a:xfrm>
            <a:off x="11457360" y="17640"/>
            <a:ext cx="4489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pc="-1" dirty="0">
                <a:solidFill>
                  <a:srgbClr val="FFFFFF"/>
                </a:solidFill>
                <a:latin typeface="Calibri"/>
              </a:rPr>
              <a:t>2</a:t>
            </a:r>
            <a:endParaRPr lang="uk-UA" sz="2800" b="0" strike="noStrike" spc="-1" dirty="0">
              <a:latin typeface="Arial"/>
            </a:endParaRPr>
          </a:p>
        </p:txBody>
      </p:sp>
      <p:graphicFrame>
        <p:nvGraphicFramePr>
          <p:cNvPr id="3" name="Діаграма 2">
            <a:extLst>
              <a:ext uri="{FF2B5EF4-FFF2-40B4-BE49-F238E27FC236}">
                <a16:creationId xmlns:a16="http://schemas.microsoft.com/office/drawing/2014/main" id="{19A5EF02-012A-9556-53C9-62B231831A3B}"/>
              </a:ext>
            </a:extLst>
          </p:cNvPr>
          <p:cNvGraphicFramePr>
            <a:graphicFrameLocks/>
          </p:cNvGraphicFramePr>
          <p:nvPr>
            <p:extLst>
              <p:ext uri="{D42A27DB-BD31-4B8C-83A1-F6EECF244321}">
                <p14:modId xmlns:p14="http://schemas.microsoft.com/office/powerpoint/2010/main" val="3072465920"/>
              </p:ext>
            </p:extLst>
          </p:nvPr>
        </p:nvGraphicFramePr>
        <p:xfrm>
          <a:off x="3159866" y="1083850"/>
          <a:ext cx="5873856" cy="352431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FBF48C6A-F44E-5F28-36CD-6BCCA8E19ED8}"/>
              </a:ext>
            </a:extLst>
          </p:cNvPr>
          <p:cNvSpPr txBox="1"/>
          <p:nvPr/>
        </p:nvSpPr>
        <p:spPr>
          <a:xfrm>
            <a:off x="517891" y="5066059"/>
            <a:ext cx="11290323" cy="923330"/>
          </a:xfrm>
          <a:prstGeom prst="rect">
            <a:avLst/>
          </a:prstGeom>
          <a:noFill/>
        </p:spPr>
        <p:txBody>
          <a:bodyPr wrap="square" rtlCol="0">
            <a:spAutoFit/>
          </a:bodyPr>
          <a:lstStyle/>
          <a:p>
            <a:pPr algn="ct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Видатки бюджету </a:t>
            </a:r>
            <a:r>
              <a:rPr lang="uk-UA"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Славутської</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міської територіальної громади на утримання сіл Варварівка та Голики </a:t>
            </a:r>
          </a:p>
          <a:p>
            <a:pPr algn="ctr"/>
            <a:r>
              <a:rPr lang="uk-UA" b="1" dirty="0">
                <a:solidFill>
                  <a:schemeClr val="bg1"/>
                </a:solidFill>
                <a:latin typeface="Calibri" panose="020F0502020204030204" pitchFamily="34" charset="0"/>
                <a:ea typeface="Times New Roman" panose="02020603050405020304" pitchFamily="18" charset="0"/>
                <a:cs typeface="Calibri" panose="020F0502020204030204" pitchFamily="34" charset="0"/>
              </a:rPr>
              <a:t>у</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2021 році становили 7 207,6 тис. грн, </a:t>
            </a:r>
            <a:r>
              <a:rPr lang="uk-UA" b="1" dirty="0">
                <a:solidFill>
                  <a:schemeClr val="bg1"/>
                </a:solidFill>
                <a:latin typeface="Calibri" panose="020F0502020204030204" pitchFamily="34" charset="0"/>
                <a:ea typeface="Times New Roman" panose="02020603050405020304" pitchFamily="18" charset="0"/>
                <a:cs typeface="Calibri" panose="020F0502020204030204" pitchFamily="34" charset="0"/>
              </a:rPr>
              <a:t>у</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2022 році – 6 764,9 тис. грн. Разом це 13 972,5 тис. грн. </a:t>
            </a:r>
          </a:p>
          <a:p>
            <a:pPr algn="ct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На 2023 рік видатки плануються у сумі 7 674,3 тис. грн.</a:t>
            </a:r>
            <a:endParaRPr lang="uk-UA"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Box 6"/>
          <p:cNvSpPr/>
          <p:nvPr/>
        </p:nvSpPr>
        <p:spPr>
          <a:xfrm>
            <a:off x="2028960" y="176040"/>
            <a:ext cx="838800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pc="267" dirty="0">
                <a:solidFill>
                  <a:srgbClr val="FFFFFF"/>
                </a:solidFill>
                <a:latin typeface="Calibri"/>
                <a:ea typeface="DejaVu Sans"/>
              </a:rPr>
              <a:t>ДОПОМОГА ЗАХИСНИКАМ</a:t>
            </a:r>
            <a:endParaRPr lang="uk-UA" sz="3600" b="0" strike="noStrike" spc="-1" dirty="0">
              <a:latin typeface="Arial"/>
            </a:endParaRPr>
          </a:p>
        </p:txBody>
      </p:sp>
      <p:sp>
        <p:nvSpPr>
          <p:cNvPr id="368" name="Rectangle 3"/>
          <p:cNvSpPr/>
          <p:nvPr/>
        </p:nvSpPr>
        <p:spPr>
          <a:xfrm>
            <a:off x="8010720" y="1285920"/>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369" name="Пряма сполучна лінія 8"/>
          <p:cNvSpPr/>
          <p:nvPr/>
        </p:nvSpPr>
        <p:spPr>
          <a:xfrm>
            <a:off x="280852" y="889384"/>
            <a:ext cx="1178712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371" name="TextBox 13"/>
          <p:cNvSpPr/>
          <p:nvPr/>
        </p:nvSpPr>
        <p:spPr>
          <a:xfrm>
            <a:off x="11338560" y="25560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19</a:t>
            </a:r>
            <a:endParaRPr lang="uk-UA" sz="2800" b="0" strike="noStrike" spc="-1" dirty="0">
              <a:latin typeface="Arial"/>
            </a:endParaRPr>
          </a:p>
        </p:txBody>
      </p:sp>
      <p:sp>
        <p:nvSpPr>
          <p:cNvPr id="5" name="TextBox 4">
            <a:extLst>
              <a:ext uri="{FF2B5EF4-FFF2-40B4-BE49-F238E27FC236}">
                <a16:creationId xmlns:a16="http://schemas.microsoft.com/office/drawing/2014/main" id="{3FB98B54-7B69-9046-153E-0C97EC12061E}"/>
              </a:ext>
            </a:extLst>
          </p:cNvPr>
          <p:cNvSpPr txBox="1"/>
          <p:nvPr/>
        </p:nvSpPr>
        <p:spPr>
          <a:xfrm>
            <a:off x="125616" y="932935"/>
            <a:ext cx="11942356" cy="1477328"/>
          </a:xfrm>
          <a:prstGeom prst="rect">
            <a:avLst/>
          </a:prstGeom>
          <a:noFill/>
        </p:spPr>
        <p:txBody>
          <a:bodyPr wrap="square">
            <a:spAutoFit/>
          </a:bodyPr>
          <a:lstStyle/>
          <a:p>
            <a:pPr algn="just" defTabSz="720000" rtl="0"/>
            <a:r>
              <a:rPr lang="ru-RU" b="1" dirty="0">
                <a:solidFill>
                  <a:schemeClr val="bg1"/>
                </a:solidFill>
                <a:effectLst/>
                <a:latin typeface="Calibri" panose="020F0502020204030204" pitchFamily="34" charset="0"/>
                <a:cs typeface="Calibri" panose="020F0502020204030204" pitchFamily="34" charset="0"/>
              </a:rPr>
              <a:t>	У </a:t>
            </a:r>
            <a:r>
              <a:rPr lang="ru-RU" b="1" dirty="0" err="1">
                <a:solidFill>
                  <a:schemeClr val="bg1"/>
                </a:solidFill>
                <a:effectLst/>
                <a:latin typeface="Calibri" panose="020F0502020204030204" pitchFamily="34" charset="0"/>
                <a:cs typeface="Calibri" panose="020F0502020204030204" pitchFamily="34" charset="0"/>
              </a:rPr>
              <a:t>селі</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Варварівка</a:t>
            </a:r>
            <a:r>
              <a:rPr lang="ru-RU" b="1" dirty="0">
                <a:solidFill>
                  <a:schemeClr val="bg1"/>
                </a:solidFill>
                <a:effectLst/>
                <a:latin typeface="Calibri" panose="020F0502020204030204" pitchFamily="34" charset="0"/>
                <a:cs typeface="Calibri" panose="020F0502020204030204" pitchFamily="34" charset="0"/>
              </a:rPr>
              <a:t> активно </a:t>
            </a:r>
            <a:r>
              <a:rPr lang="ru-RU" b="1" dirty="0" err="1">
                <a:solidFill>
                  <a:schemeClr val="bg1"/>
                </a:solidFill>
                <a:effectLst/>
                <a:latin typeface="Calibri" panose="020F0502020204030204" pitchFamily="34" charset="0"/>
                <a:cs typeface="Calibri" panose="020F0502020204030204" pitchFamily="34" charset="0"/>
              </a:rPr>
              <a:t>працює</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волонтерська</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група</a:t>
            </a:r>
            <a:r>
              <a:rPr lang="ru-RU" b="1" dirty="0">
                <a:solidFill>
                  <a:schemeClr val="bg1"/>
                </a:solidFill>
                <a:effectLst/>
                <a:latin typeface="Calibri" panose="020F0502020204030204" pitchFamily="34" charset="0"/>
                <a:cs typeface="Calibri" panose="020F0502020204030204" pitchFamily="34" charset="0"/>
              </a:rPr>
              <a:t>, яка </a:t>
            </a:r>
            <a:r>
              <a:rPr lang="ru-RU" b="1" dirty="0" err="1">
                <a:solidFill>
                  <a:schemeClr val="bg1"/>
                </a:solidFill>
                <a:effectLst/>
                <a:latin typeface="Calibri" panose="020F0502020204030204" pitchFamily="34" charset="0"/>
                <a:cs typeface="Calibri" panose="020F0502020204030204" pitchFamily="34" charset="0"/>
              </a:rPr>
              <a:t>організувала</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навколо</a:t>
            </a:r>
            <a:r>
              <a:rPr lang="ru-RU" b="1" dirty="0">
                <a:solidFill>
                  <a:schemeClr val="bg1"/>
                </a:solidFill>
                <a:effectLst/>
                <a:latin typeface="Calibri" panose="020F0502020204030204" pitchFamily="34" charset="0"/>
                <a:cs typeface="Calibri" panose="020F0502020204030204" pitchFamily="34" charset="0"/>
              </a:rPr>
              <a:t> себе </a:t>
            </a:r>
            <a:r>
              <a:rPr lang="ru-RU" b="1" dirty="0" err="1">
                <a:solidFill>
                  <a:schemeClr val="bg1"/>
                </a:solidFill>
                <a:effectLst/>
                <a:latin typeface="Calibri" panose="020F0502020204030204" pitchFamily="34" charset="0"/>
                <a:cs typeface="Calibri" panose="020F0502020204030204" pitchFamily="34" charset="0"/>
              </a:rPr>
              <a:t>патріотів-однодумців</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Із</a:t>
            </a:r>
            <a:r>
              <a:rPr lang="ru-RU" b="1" dirty="0">
                <a:solidFill>
                  <a:schemeClr val="bg1"/>
                </a:solidFill>
                <a:effectLst/>
                <a:latin typeface="Calibri" panose="020F0502020204030204" pitchFamily="34" charset="0"/>
                <a:cs typeface="Calibri" panose="020F0502020204030204" pitchFamily="34" charset="0"/>
              </a:rPr>
              <a:t> початком </a:t>
            </a:r>
            <a:r>
              <a:rPr lang="ru-RU" b="1" dirty="0" err="1">
                <a:solidFill>
                  <a:schemeClr val="bg1"/>
                </a:solidFill>
                <a:effectLst/>
                <a:latin typeface="Calibri" panose="020F0502020204030204" pitchFamily="34" charset="0"/>
                <a:cs typeface="Calibri" panose="020F0502020204030204" pitchFamily="34" charset="0"/>
              </a:rPr>
              <a:t>повномасштабного</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вторгнення</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волонтери</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постійно</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виготовляють</a:t>
            </a:r>
            <a:r>
              <a:rPr lang="ru-RU" b="1" dirty="0">
                <a:solidFill>
                  <a:schemeClr val="bg1"/>
                </a:solidFill>
                <a:effectLst/>
                <a:latin typeface="Calibri" panose="020F0502020204030204" pitchFamily="34" charset="0"/>
                <a:cs typeface="Calibri" panose="020F0502020204030204" pitchFamily="34" charset="0"/>
              </a:rPr>
              <a:t> та адресно </a:t>
            </a:r>
            <a:r>
              <a:rPr lang="ru-RU" b="1" dirty="0" err="1">
                <a:solidFill>
                  <a:schemeClr val="bg1"/>
                </a:solidFill>
                <a:effectLst/>
                <a:latin typeface="Calibri" panose="020F0502020204030204" pitchFamily="34" charset="0"/>
                <a:cs typeface="Calibri" panose="020F0502020204030204" pitchFamily="34" charset="0"/>
              </a:rPr>
              <a:t>доставляють</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захисникам</a:t>
            </a:r>
            <a:r>
              <a:rPr lang="ru-RU" b="1" dirty="0">
                <a:solidFill>
                  <a:schemeClr val="bg1"/>
                </a:solidFill>
                <a:effectLst/>
                <a:latin typeface="Calibri" panose="020F0502020204030204" pitchFamily="34" charset="0"/>
                <a:cs typeface="Calibri" panose="020F0502020204030204" pitchFamily="34" charset="0"/>
              </a:rPr>
              <a:t> на </a:t>
            </a:r>
            <a:r>
              <a:rPr lang="ru-RU" b="1" dirty="0" err="1">
                <a:solidFill>
                  <a:schemeClr val="bg1"/>
                </a:solidFill>
                <a:effectLst/>
                <a:latin typeface="Calibri" panose="020F0502020204030204" pitchFamily="34" charset="0"/>
                <a:cs typeface="Calibri" panose="020F0502020204030204" pitchFamily="34" charset="0"/>
              </a:rPr>
              <a:t>передову</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продукти</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харчування</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тушонки</a:t>
            </a:r>
            <a:r>
              <a:rPr lang="ru-RU" b="1" dirty="0">
                <a:solidFill>
                  <a:schemeClr val="bg1"/>
                </a:solidFill>
                <a:effectLst/>
                <a:latin typeface="Calibri" panose="020F0502020204030204" pitchFamily="34" charset="0"/>
                <a:cs typeface="Calibri" panose="020F0502020204030204" pitchFamily="34" charset="0"/>
              </a:rPr>
              <a:t>, вареники, </a:t>
            </a:r>
            <a:r>
              <a:rPr lang="ru-RU" b="1" dirty="0" err="1">
                <a:solidFill>
                  <a:schemeClr val="bg1"/>
                </a:solidFill>
                <a:effectLst/>
                <a:latin typeface="Calibri" panose="020F0502020204030204" pitchFamily="34" charset="0"/>
                <a:cs typeface="Calibri" panose="020F0502020204030204" pitchFamily="34" charset="0"/>
              </a:rPr>
              <a:t>голубці</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енергетичні</a:t>
            </a:r>
            <a:r>
              <a:rPr lang="ru-RU" b="1" dirty="0">
                <a:solidFill>
                  <a:schemeClr val="bg1"/>
                </a:solidFill>
                <a:effectLst/>
                <a:latin typeface="Calibri" panose="020F0502020204030204" pitchFamily="34" charset="0"/>
                <a:cs typeface="Calibri" panose="020F0502020204030204" pitchFamily="34" charset="0"/>
              </a:rPr>
              <a:t> батончики та </a:t>
            </a:r>
            <a:r>
              <a:rPr lang="ru-RU" b="1" dirty="0" err="1">
                <a:solidFill>
                  <a:schemeClr val="bg1"/>
                </a:solidFill>
                <a:effectLst/>
                <a:latin typeface="Calibri" panose="020F0502020204030204" pitchFamily="34" charset="0"/>
                <a:cs typeface="Calibri" panose="020F0502020204030204" pitchFamily="34" charset="0"/>
              </a:rPr>
              <a:t>консервацію</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Виготовляють</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маскувальні</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сітки</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окопні</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свічки</a:t>
            </a:r>
            <a:r>
              <a:rPr lang="ru-RU" b="1" dirty="0">
                <a:solidFill>
                  <a:schemeClr val="bg1"/>
                </a:solidFill>
                <a:effectLst/>
                <a:latin typeface="Calibri" panose="020F0502020204030204" pitchFamily="34" charset="0"/>
                <a:cs typeface="Calibri" panose="020F0502020204030204" pitchFamily="34" charset="0"/>
              </a:rPr>
              <a:t>, а </a:t>
            </a:r>
            <a:r>
              <a:rPr lang="ru-RU" b="1" dirty="0" err="1">
                <a:solidFill>
                  <a:schemeClr val="bg1"/>
                </a:solidFill>
                <a:effectLst/>
                <a:latin typeface="Calibri" panose="020F0502020204030204" pitchFamily="34" charset="0"/>
                <a:cs typeface="Calibri" panose="020F0502020204030204" pitchFamily="34" charset="0"/>
              </a:rPr>
              <a:t>також</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беруть</a:t>
            </a:r>
            <a:r>
              <a:rPr lang="ru-RU" b="1" dirty="0">
                <a:solidFill>
                  <a:schemeClr val="bg1"/>
                </a:solidFill>
                <a:effectLst/>
                <a:latin typeface="Calibri" panose="020F0502020204030204" pitchFamily="34" charset="0"/>
                <a:cs typeface="Calibri" panose="020F0502020204030204" pitchFamily="34" charset="0"/>
              </a:rPr>
              <a:t> участь у </a:t>
            </a:r>
            <a:r>
              <a:rPr lang="ru-RU" b="1" dirty="0" err="1">
                <a:solidFill>
                  <a:schemeClr val="bg1"/>
                </a:solidFill>
                <a:effectLst/>
                <a:latin typeface="Calibri" panose="020F0502020204030204" pitchFamily="34" charset="0"/>
                <a:cs typeface="Calibri" panose="020F0502020204030204" pitchFamily="34" charset="0"/>
              </a:rPr>
              <a:t>придбанні</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необхідного</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обладнання</a:t>
            </a:r>
            <a:r>
              <a:rPr lang="ru-RU" b="1" dirty="0">
                <a:solidFill>
                  <a:schemeClr val="bg1"/>
                </a:solidFill>
                <a:effectLst/>
                <a:latin typeface="Calibri" panose="020F0502020204030204" pitchFamily="34" charset="0"/>
                <a:cs typeface="Calibri" panose="020F0502020204030204" pitchFamily="34" charset="0"/>
              </a:rPr>
              <a:t> та </a:t>
            </a:r>
            <a:r>
              <a:rPr lang="ru-RU" b="1" dirty="0" err="1">
                <a:solidFill>
                  <a:schemeClr val="bg1"/>
                </a:solidFill>
                <a:effectLst/>
                <a:latin typeface="Calibri" panose="020F0502020204030204" pitchFamily="34" charset="0"/>
                <a:cs typeface="Calibri" panose="020F0502020204030204" pitchFamily="34" charset="0"/>
              </a:rPr>
              <a:t>амуніції</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воїнам</a:t>
            </a:r>
            <a:r>
              <a:rPr lang="ru-RU" b="1" dirty="0">
                <a:solidFill>
                  <a:schemeClr val="bg1"/>
                </a:solidFill>
                <a:effectLst/>
                <a:latin typeface="Calibri" panose="020F0502020204030204" pitchFamily="34" charset="0"/>
                <a:cs typeface="Calibri" panose="020F0502020204030204" pitchFamily="34" charset="0"/>
              </a:rPr>
              <a:t> ЗСУ.</a:t>
            </a:r>
          </a:p>
          <a:p>
            <a:pPr algn="just" defTabSz="720000" rtl="0"/>
            <a:r>
              <a:rPr lang="ru-RU" b="1" dirty="0" err="1">
                <a:solidFill>
                  <a:schemeClr val="bg1"/>
                </a:solidFill>
                <a:effectLst/>
                <a:latin typeface="Calibri" panose="020F0502020204030204" pitchFamily="34" charset="0"/>
                <a:cs typeface="Calibri" panose="020F0502020204030204" pitchFamily="34" charset="0"/>
              </a:rPr>
              <a:t>Акумулюються</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кошти</a:t>
            </a:r>
            <a:r>
              <a:rPr lang="ru-RU" b="1" dirty="0">
                <a:solidFill>
                  <a:schemeClr val="bg1"/>
                </a:solidFill>
                <a:effectLst/>
                <a:latin typeface="Calibri" panose="020F0502020204030204" pitchFamily="34" charset="0"/>
                <a:cs typeface="Calibri" panose="020F0502020204030204" pitchFamily="34" charset="0"/>
              </a:rPr>
              <a:t> на </a:t>
            </a:r>
            <a:r>
              <a:rPr lang="ru-RU" b="1" dirty="0" err="1">
                <a:solidFill>
                  <a:schemeClr val="bg1"/>
                </a:solidFill>
                <a:effectLst/>
                <a:latin typeface="Calibri" panose="020F0502020204030204" pitchFamily="34" charset="0"/>
                <a:cs typeface="Calibri" panose="020F0502020204030204" pitchFamily="34" charset="0"/>
              </a:rPr>
              <a:t>дані</a:t>
            </a:r>
            <a:r>
              <a:rPr lang="ru-RU" b="1" dirty="0">
                <a:solidFill>
                  <a:schemeClr val="bg1"/>
                </a:solidFill>
                <a:effectLst/>
                <a:latin typeface="Calibri" panose="020F0502020204030204" pitchFamily="34" charset="0"/>
                <a:cs typeface="Calibri" panose="020F0502020204030204" pitchFamily="34" charset="0"/>
              </a:rPr>
              <a:t> потреби </a:t>
            </a:r>
            <a:r>
              <a:rPr lang="ru-RU" b="1" dirty="0" err="1">
                <a:solidFill>
                  <a:schemeClr val="bg1"/>
                </a:solidFill>
                <a:effectLst/>
                <a:latin typeface="Calibri" panose="020F0502020204030204" pitchFamily="34" charset="0"/>
                <a:cs typeface="Calibri" panose="020F0502020204030204" pitchFamily="34" charset="0"/>
              </a:rPr>
              <a:t>місцевими</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підприємцями</a:t>
            </a:r>
            <a:r>
              <a:rPr lang="ru-RU" b="1" dirty="0">
                <a:solidFill>
                  <a:schemeClr val="bg1"/>
                </a:solidFill>
                <a:effectLst/>
                <a:latin typeface="Calibri" panose="020F0502020204030204" pitchFamily="34" charset="0"/>
                <a:cs typeface="Calibri" panose="020F0502020204030204" pitchFamily="34" charset="0"/>
              </a:rPr>
              <a:t>, жителями </a:t>
            </a:r>
            <a:r>
              <a:rPr lang="ru-RU" b="1" dirty="0" err="1">
                <a:solidFill>
                  <a:schemeClr val="bg1"/>
                </a:solidFill>
                <a:effectLst/>
                <a:latin typeface="Calibri" panose="020F0502020204030204" pitchFamily="34" charset="0"/>
                <a:cs typeface="Calibri" panose="020F0502020204030204" pitchFamily="34" charset="0"/>
              </a:rPr>
              <a:t>старостинського</a:t>
            </a:r>
            <a:r>
              <a:rPr lang="ru-RU" b="1" dirty="0">
                <a:solidFill>
                  <a:schemeClr val="bg1"/>
                </a:solidFill>
                <a:effectLst/>
                <a:latin typeface="Calibri" panose="020F0502020204030204" pitchFamily="34" charset="0"/>
                <a:cs typeface="Calibri" panose="020F0502020204030204" pitchFamily="34" charset="0"/>
              </a:rPr>
              <a:t> округу та </a:t>
            </a:r>
            <a:r>
              <a:rPr lang="ru-RU" b="1" dirty="0" err="1">
                <a:solidFill>
                  <a:schemeClr val="bg1"/>
                </a:solidFill>
                <a:effectLst/>
                <a:latin typeface="Calibri" panose="020F0502020204030204" pitchFamily="34" charset="0"/>
                <a:cs typeface="Calibri" panose="020F0502020204030204" pitchFamily="34" charset="0"/>
              </a:rPr>
              <a:t>навіть</a:t>
            </a:r>
            <a:r>
              <a:rPr lang="ru-RU" b="1" dirty="0">
                <a:solidFill>
                  <a:schemeClr val="bg1"/>
                </a:solidFill>
                <a:effectLst/>
                <a:latin typeface="Calibri" panose="020F0502020204030204" pitchFamily="34" charset="0"/>
                <a:cs typeface="Calibri" panose="020F0502020204030204" pitchFamily="34" charset="0"/>
              </a:rPr>
              <a:t> </a:t>
            </a:r>
            <a:r>
              <a:rPr lang="ru-RU" b="1" dirty="0" err="1">
                <a:solidFill>
                  <a:schemeClr val="bg1"/>
                </a:solidFill>
                <a:effectLst/>
                <a:latin typeface="Calibri" panose="020F0502020204030204" pitchFamily="34" charset="0"/>
                <a:cs typeface="Calibri" panose="020F0502020204030204" pitchFamily="34" charset="0"/>
              </a:rPr>
              <a:t>дітьми</a:t>
            </a:r>
            <a:r>
              <a:rPr lang="ru-RU" b="1" dirty="0">
                <a:solidFill>
                  <a:schemeClr val="bg1"/>
                </a:solidFill>
                <a:effectLst/>
                <a:latin typeface="Calibri" panose="020F0502020204030204" pitchFamily="34" charset="0"/>
                <a:cs typeface="Calibri" panose="020F0502020204030204" pitchFamily="34" charset="0"/>
              </a:rPr>
              <a:t>. </a:t>
            </a:r>
          </a:p>
        </p:txBody>
      </p:sp>
      <p:pic>
        <p:nvPicPr>
          <p:cNvPr id="4" name="Рисунок 3">
            <a:extLst>
              <a:ext uri="{FF2B5EF4-FFF2-40B4-BE49-F238E27FC236}">
                <a16:creationId xmlns:a16="http://schemas.microsoft.com/office/drawing/2014/main" id="{7C3919C1-965F-75B7-3E1A-F445DCCB20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4157" y="2479168"/>
            <a:ext cx="3236752" cy="4315669"/>
          </a:xfrm>
          <a:prstGeom prst="rect">
            <a:avLst/>
          </a:prstGeom>
        </p:spPr>
      </p:pic>
      <p:pic>
        <p:nvPicPr>
          <p:cNvPr id="12" name="Рисунок 11">
            <a:extLst>
              <a:ext uri="{FF2B5EF4-FFF2-40B4-BE49-F238E27FC236}">
                <a16:creationId xmlns:a16="http://schemas.microsoft.com/office/drawing/2014/main" id="{5A16DC98-ABD4-18D6-7EC7-D63C0C9AF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2179" y="2479168"/>
            <a:ext cx="3653561" cy="1991615"/>
          </a:xfrm>
          <a:prstGeom prst="rect">
            <a:avLst/>
          </a:prstGeom>
        </p:spPr>
      </p:pic>
      <p:pic>
        <p:nvPicPr>
          <p:cNvPr id="14" name="Рисунок 13">
            <a:extLst>
              <a:ext uri="{FF2B5EF4-FFF2-40B4-BE49-F238E27FC236}">
                <a16:creationId xmlns:a16="http://schemas.microsoft.com/office/drawing/2014/main" id="{698B81BB-5623-B3EA-0BBD-DD735D37AE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265" y="2479168"/>
            <a:ext cx="4445671" cy="1985631"/>
          </a:xfrm>
          <a:prstGeom prst="rect">
            <a:avLst/>
          </a:prstGeom>
        </p:spPr>
      </p:pic>
      <p:pic>
        <p:nvPicPr>
          <p:cNvPr id="16" name="Рисунок 15">
            <a:extLst>
              <a:ext uri="{FF2B5EF4-FFF2-40B4-BE49-F238E27FC236}">
                <a16:creationId xmlns:a16="http://schemas.microsoft.com/office/drawing/2014/main" id="{A64E6C5A-7AC5-2140-C5E8-31F76B3F3B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48" y="4645258"/>
            <a:ext cx="2973624" cy="1982416"/>
          </a:xfrm>
          <a:prstGeom prst="rect">
            <a:avLst/>
          </a:prstGeom>
        </p:spPr>
      </p:pic>
      <p:pic>
        <p:nvPicPr>
          <p:cNvPr id="20" name="Рисунок 19">
            <a:extLst>
              <a:ext uri="{FF2B5EF4-FFF2-40B4-BE49-F238E27FC236}">
                <a16:creationId xmlns:a16="http://schemas.microsoft.com/office/drawing/2014/main" id="{4BD41408-AD8D-6177-DF7C-67B3089CF5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2256" y="4636059"/>
            <a:ext cx="2855687" cy="2045901"/>
          </a:xfrm>
          <a:prstGeom prst="rect">
            <a:avLst/>
          </a:prstGeom>
        </p:spPr>
      </p:pic>
    </p:spTree>
    <p:extLst>
      <p:ext uri="{BB962C8B-B14F-4D97-AF65-F5344CB8AC3E}">
        <p14:creationId xmlns:p14="http://schemas.microsoft.com/office/powerpoint/2010/main" val="3482779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Box 6"/>
          <p:cNvSpPr/>
          <p:nvPr/>
        </p:nvSpPr>
        <p:spPr>
          <a:xfrm>
            <a:off x="2028960" y="176040"/>
            <a:ext cx="838800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pc="267" dirty="0">
                <a:solidFill>
                  <a:srgbClr val="FFFFFF"/>
                </a:solidFill>
                <a:latin typeface="Calibri"/>
                <a:ea typeface="DejaVu Sans"/>
              </a:rPr>
              <a:t>ПРИХИСТОК</a:t>
            </a:r>
            <a:endParaRPr lang="uk-UA" sz="3600" b="0" strike="noStrike" spc="-1" dirty="0">
              <a:latin typeface="Arial"/>
            </a:endParaRPr>
          </a:p>
        </p:txBody>
      </p:sp>
      <p:sp>
        <p:nvSpPr>
          <p:cNvPr id="368" name="Rectangle 3"/>
          <p:cNvSpPr/>
          <p:nvPr/>
        </p:nvSpPr>
        <p:spPr>
          <a:xfrm>
            <a:off x="8010720" y="1285920"/>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369" name="Пряма сполучна лінія 8"/>
          <p:cNvSpPr/>
          <p:nvPr/>
        </p:nvSpPr>
        <p:spPr>
          <a:xfrm>
            <a:off x="252360" y="911520"/>
            <a:ext cx="1178712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371" name="TextBox 13"/>
          <p:cNvSpPr/>
          <p:nvPr/>
        </p:nvSpPr>
        <p:spPr>
          <a:xfrm>
            <a:off x="11338560" y="255600"/>
            <a:ext cx="62208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20</a:t>
            </a:r>
          </a:p>
          <a:p>
            <a:pPr>
              <a:lnSpc>
                <a:spcPct val="100000"/>
              </a:lnSpc>
              <a:buNone/>
            </a:pPr>
            <a:endParaRPr lang="uk-UA" sz="2800" b="0" strike="noStrike" spc="-1" dirty="0">
              <a:latin typeface="Arial"/>
            </a:endParaRPr>
          </a:p>
        </p:txBody>
      </p:sp>
      <p:sp>
        <p:nvSpPr>
          <p:cNvPr id="5" name="TextBox 4">
            <a:extLst>
              <a:ext uri="{FF2B5EF4-FFF2-40B4-BE49-F238E27FC236}">
                <a16:creationId xmlns:a16="http://schemas.microsoft.com/office/drawing/2014/main" id="{3FB98B54-7B69-9046-153E-0C97EC12061E}"/>
              </a:ext>
            </a:extLst>
          </p:cNvPr>
          <p:cNvSpPr txBox="1"/>
          <p:nvPr/>
        </p:nvSpPr>
        <p:spPr>
          <a:xfrm>
            <a:off x="372088" y="1285920"/>
            <a:ext cx="11667392" cy="1477328"/>
          </a:xfrm>
          <a:prstGeom prst="rect">
            <a:avLst/>
          </a:prstGeom>
          <a:noFill/>
        </p:spPr>
        <p:txBody>
          <a:bodyPr wrap="square">
            <a:spAutoFit/>
          </a:bodyPr>
          <a:lstStyle/>
          <a:p>
            <a:pPr algn="just" defTabSz="720000"/>
            <a:r>
              <a:rPr lang="ru-RU" b="1" dirty="0">
                <a:solidFill>
                  <a:schemeClr val="bg1"/>
                </a:solidFill>
                <a:latin typeface="Calibri" panose="020F0502020204030204" pitchFamily="34" charset="0"/>
                <a:cs typeface="Calibri" panose="020F0502020204030204" pitchFamily="34" charset="0"/>
              </a:rPr>
              <a:t>	</a:t>
            </a:r>
            <a:r>
              <a:rPr lang="uk-UA" b="1" dirty="0">
                <a:solidFill>
                  <a:schemeClr val="bg1"/>
                </a:solidFill>
                <a:effectLst/>
                <a:latin typeface="Calibri" panose="020F0502020204030204" pitchFamily="34" charset="0"/>
                <a:cs typeface="Calibri" panose="020F0502020204030204" pitchFamily="34" charset="0"/>
              </a:rPr>
              <a:t>Села Варварівка та Голики стали прихистком для 108 внутрішньо переміщених осіб. Для них безоплатно надавалось житло, допомога </a:t>
            </a:r>
            <a:r>
              <a:rPr lang="uk-UA" b="1" dirty="0">
                <a:solidFill>
                  <a:schemeClr val="bg1"/>
                </a:solidFill>
                <a:latin typeface="Calibri" panose="020F0502020204030204" pitchFamily="34" charset="0"/>
                <a:cs typeface="Calibri" panose="020F0502020204030204" pitchFamily="34" charset="0"/>
              </a:rPr>
              <a:t>продуктами харчування, </a:t>
            </a:r>
            <a:r>
              <a:rPr lang="uk-UA" b="1" dirty="0">
                <a:solidFill>
                  <a:schemeClr val="bg1"/>
                </a:solidFill>
                <a:effectLst/>
                <a:latin typeface="Calibri" panose="020F0502020204030204" pitchFamily="34" charset="0"/>
                <a:cs typeface="Calibri" panose="020F0502020204030204" pitchFamily="34" charset="0"/>
              </a:rPr>
              <a:t>одягом та дровами для обігріву житла. Частину внутрішньо переміщених осіб </a:t>
            </a:r>
            <a:r>
              <a:rPr lang="uk-UA" b="1" dirty="0" err="1">
                <a:solidFill>
                  <a:schemeClr val="bg1"/>
                </a:solidFill>
                <a:effectLst/>
                <a:latin typeface="Calibri" panose="020F0502020204030204" pitchFamily="34" charset="0"/>
                <a:cs typeface="Calibri" panose="020F0502020204030204" pitchFamily="34" charset="0"/>
              </a:rPr>
              <a:t>працевлаштовано</a:t>
            </a:r>
            <a:r>
              <a:rPr lang="uk-UA" b="1" dirty="0">
                <a:solidFill>
                  <a:schemeClr val="bg1"/>
                </a:solidFill>
                <a:effectLst/>
                <a:latin typeface="Calibri" panose="020F0502020204030204" pitchFamily="34" charset="0"/>
                <a:cs typeface="Calibri" panose="020F0502020204030204" pitchFamily="34" charset="0"/>
              </a:rPr>
              <a:t>. При зверненні до адміністратора ЦНАП (сіл Варварівка, Голики) видавалися довідки про статус внутрішньо переміщених осіб та проводилася необхідна роз’яснювальна робота.</a:t>
            </a:r>
          </a:p>
          <a:p>
            <a:pPr algn="just" rtl="0"/>
            <a:r>
              <a:rPr lang="uk-UA" b="1" dirty="0">
                <a:solidFill>
                  <a:schemeClr val="bg1"/>
                </a:solidFill>
                <a:latin typeface="Calibri" panose="020F0502020204030204" pitchFamily="34" charset="0"/>
                <a:cs typeface="Calibri" panose="020F0502020204030204" pitchFamily="34" charset="0"/>
              </a:rPr>
              <a:t>              </a:t>
            </a:r>
            <a:r>
              <a:rPr lang="uk-UA" b="1" dirty="0">
                <a:solidFill>
                  <a:schemeClr val="bg1"/>
                </a:solidFill>
                <a:effectLst/>
                <a:latin typeface="Calibri" panose="020F0502020204030204" pitchFamily="34" charset="0"/>
                <a:cs typeface="Calibri" panose="020F0502020204030204" pitchFamily="34" charset="0"/>
              </a:rPr>
              <a:t>Наразі на території </a:t>
            </a:r>
            <a:r>
              <a:rPr lang="uk-UA" b="1" dirty="0" err="1">
                <a:solidFill>
                  <a:schemeClr val="bg1"/>
                </a:solidFill>
                <a:effectLst/>
                <a:latin typeface="Calibri" panose="020F0502020204030204" pitchFamily="34" charset="0"/>
                <a:cs typeface="Calibri" panose="020F0502020204030204" pitchFamily="34" charset="0"/>
              </a:rPr>
              <a:t>старостинського</a:t>
            </a:r>
            <a:r>
              <a:rPr lang="uk-UA" b="1" dirty="0">
                <a:solidFill>
                  <a:schemeClr val="bg1"/>
                </a:solidFill>
                <a:effectLst/>
                <a:latin typeface="Calibri" panose="020F0502020204030204" pitchFamily="34" charset="0"/>
                <a:cs typeface="Calibri" panose="020F0502020204030204" pitchFamily="34" charset="0"/>
              </a:rPr>
              <a:t> округу проживає 56 внутрішньо переміщених осіб. </a:t>
            </a:r>
            <a:endParaRPr lang="uk-UA" sz="1900" dirty="0">
              <a:latin typeface="Calibri" panose="020F0502020204030204" pitchFamily="34" charset="0"/>
              <a:cs typeface="Calibri" panose="020F0502020204030204" pitchFamily="34" charset="0"/>
            </a:endParaRPr>
          </a:p>
        </p:txBody>
      </p:sp>
      <p:pic>
        <p:nvPicPr>
          <p:cNvPr id="1026" name="Picture 2" descr="Прихисток - прихисти своїх">
            <a:extLst>
              <a:ext uri="{FF2B5EF4-FFF2-40B4-BE49-F238E27FC236}">
                <a16:creationId xmlns:a16="http://schemas.microsoft.com/office/drawing/2014/main" id="{25180EFF-4328-0FF5-8E61-88E161DF5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99" y="3363547"/>
            <a:ext cx="7002167" cy="332838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90ECC20D-728B-1E4C-7A91-35B5734CDC96}"/>
              </a:ext>
            </a:extLst>
          </p:cNvPr>
          <p:cNvPicPr>
            <a:picLocks noChangeAspect="1"/>
          </p:cNvPicPr>
          <p:nvPr/>
        </p:nvPicPr>
        <p:blipFill>
          <a:blip r:embed="rId3"/>
          <a:stretch>
            <a:fillRect/>
          </a:stretch>
        </p:blipFill>
        <p:spPr>
          <a:xfrm>
            <a:off x="7208593" y="3363547"/>
            <a:ext cx="4830887" cy="3318413"/>
          </a:xfrm>
          <a:prstGeom prst="rect">
            <a:avLst/>
          </a:prstGeom>
        </p:spPr>
      </p:pic>
    </p:spTree>
    <p:extLst>
      <p:ext uri="{BB962C8B-B14F-4D97-AF65-F5344CB8AC3E}">
        <p14:creationId xmlns:p14="http://schemas.microsoft.com/office/powerpoint/2010/main" val="150123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Box 6"/>
          <p:cNvSpPr/>
          <p:nvPr/>
        </p:nvSpPr>
        <p:spPr>
          <a:xfrm>
            <a:off x="1692561" y="5784842"/>
            <a:ext cx="838800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trike="noStrike" spc="-1" dirty="0">
                <a:solidFill>
                  <a:schemeClr val="bg1"/>
                </a:solidFill>
                <a:latin typeface="Arial"/>
              </a:rPr>
              <a:t>     Дякую за увагу!</a:t>
            </a:r>
          </a:p>
        </p:txBody>
      </p:sp>
      <p:sp>
        <p:nvSpPr>
          <p:cNvPr id="368" name="Rectangle 3"/>
          <p:cNvSpPr/>
          <p:nvPr/>
        </p:nvSpPr>
        <p:spPr>
          <a:xfrm>
            <a:off x="8010720" y="1285920"/>
            <a:ext cx="3929760" cy="5358240"/>
          </a:xfrm>
          <a:prstGeom prst="rect">
            <a:avLst/>
          </a:prstGeom>
          <a:noFill/>
          <a:ln w="0">
            <a:noFill/>
          </a:ln>
        </p:spPr>
        <p:style>
          <a:lnRef idx="0">
            <a:scrgbClr r="0" g="0" b="0"/>
          </a:lnRef>
          <a:fillRef idx="0">
            <a:scrgbClr r="0" g="0" b="0"/>
          </a:fillRef>
          <a:effectRef idx="0">
            <a:scrgbClr r="0" g="0" b="0"/>
          </a:effectRef>
          <a:fontRef idx="minor"/>
        </p:style>
      </p:sp>
      <p:pic>
        <p:nvPicPr>
          <p:cNvPr id="4" name="Рисунок 3">
            <a:extLst>
              <a:ext uri="{FF2B5EF4-FFF2-40B4-BE49-F238E27FC236}">
                <a16:creationId xmlns:a16="http://schemas.microsoft.com/office/drawing/2014/main" id="{CE2F6D72-89AB-920A-4C95-BF0EF8795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894" y="428281"/>
            <a:ext cx="5143799" cy="5143799"/>
          </a:xfrm>
          <a:prstGeom prst="rect">
            <a:avLst/>
          </a:prstGeom>
        </p:spPr>
      </p:pic>
    </p:spTree>
    <p:extLst>
      <p:ext uri="{BB962C8B-B14F-4D97-AF65-F5344CB8AC3E}">
        <p14:creationId xmlns:p14="http://schemas.microsoft.com/office/powerpoint/2010/main" val="280539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6"/>
          <p:cNvSpPr/>
          <p:nvPr/>
        </p:nvSpPr>
        <p:spPr>
          <a:xfrm>
            <a:off x="-104220" y="152638"/>
            <a:ext cx="12565080" cy="1198875"/>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trike="noStrike" spc="267" dirty="0">
                <a:solidFill>
                  <a:srgbClr val="FFFFFF"/>
                </a:solidFill>
                <a:latin typeface="Calibri"/>
                <a:ea typeface="DejaVu Sans"/>
              </a:rPr>
              <a:t>  </a:t>
            </a:r>
            <a:r>
              <a:rPr lang="uk-UA" sz="3200" b="1" strike="noStrike" spc="267" dirty="0">
                <a:solidFill>
                  <a:srgbClr val="FFFFFF"/>
                </a:solidFill>
                <a:latin typeface="Calibri"/>
                <a:ea typeface="DejaVu Sans"/>
              </a:rPr>
              <a:t>НАСЕЛЕННЯ</a:t>
            </a:r>
            <a:endParaRPr lang="uk-UA" sz="3200" b="0" strike="noStrike" spc="-1" dirty="0">
              <a:latin typeface="Arial"/>
            </a:endParaRPr>
          </a:p>
          <a:p>
            <a:pPr algn="ctr">
              <a:lnSpc>
                <a:spcPct val="100000"/>
              </a:lnSpc>
              <a:buNone/>
            </a:pPr>
            <a:endParaRPr lang="uk-UA" sz="3600" b="0" strike="noStrike" spc="-1" dirty="0">
              <a:latin typeface="Arial"/>
            </a:endParaRPr>
          </a:p>
        </p:txBody>
      </p:sp>
      <p:sp>
        <p:nvSpPr>
          <p:cNvPr id="134" name="Пряма сполучна лінія 8"/>
          <p:cNvSpPr/>
          <p:nvPr/>
        </p:nvSpPr>
        <p:spPr>
          <a:xfrm>
            <a:off x="296640" y="818642"/>
            <a:ext cx="1176336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135" name="TextBox 9"/>
          <p:cNvSpPr/>
          <p:nvPr/>
        </p:nvSpPr>
        <p:spPr>
          <a:xfrm>
            <a:off x="11417400" y="227520"/>
            <a:ext cx="44892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pc="-1" dirty="0">
                <a:solidFill>
                  <a:srgbClr val="FFFFFF"/>
                </a:solidFill>
                <a:latin typeface="Calibri"/>
              </a:rPr>
              <a:t>3</a:t>
            </a:r>
            <a:endParaRPr lang="uk-UA" sz="2800" b="0" strike="noStrike" spc="-1" dirty="0">
              <a:latin typeface="Arial"/>
            </a:endParaRPr>
          </a:p>
        </p:txBody>
      </p:sp>
      <p:sp>
        <p:nvSpPr>
          <p:cNvPr id="136" name="Rectangle 3"/>
          <p:cNvSpPr/>
          <p:nvPr/>
        </p:nvSpPr>
        <p:spPr>
          <a:xfrm>
            <a:off x="639732" y="743760"/>
            <a:ext cx="11077175" cy="96458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buNone/>
              <a:tabLst>
                <a:tab pos="0" algn="l"/>
              </a:tabLst>
            </a:pPr>
            <a:endParaRPr lang="uk-UA" sz="1800" b="0" strike="noStrike" spc="-1" dirty="0">
              <a:solidFill>
                <a:schemeClr val="bg1"/>
              </a:solidFill>
              <a:latin typeface="Arial"/>
            </a:endParaRPr>
          </a:p>
          <a:p>
            <a:pPr>
              <a:lnSpc>
                <a:spcPct val="90000"/>
              </a:lnSpc>
              <a:buNone/>
              <a:tabLst>
                <a:tab pos="0" algn="l"/>
              </a:tabLst>
            </a:pPr>
            <a:r>
              <a:rPr lang="ru-RU" sz="1800" b="1" dirty="0">
                <a:solidFill>
                  <a:schemeClr val="bg1"/>
                </a:solidFill>
                <a:latin typeface="Times New Roman" panose="02020603050405020304" pitchFamily="18" charset="0"/>
                <a:cs typeface="Times New Roman" panose="02020603050405020304" pitchFamily="18" charset="0"/>
              </a:rPr>
              <a:t>► </a:t>
            </a:r>
            <a:r>
              <a:rPr lang="ru-RU" sz="1800" b="1" strike="noStrike" spc="-1" dirty="0">
                <a:solidFill>
                  <a:schemeClr val="bg1"/>
                </a:solidFill>
                <a:latin typeface="Calibri" panose="020F0502020204030204" pitchFamily="34" charset="0"/>
                <a:ea typeface="DejaVu Sans"/>
                <a:cs typeface="Calibri" panose="020F0502020204030204" pitchFamily="34" charset="0"/>
              </a:rPr>
              <a:t>Станом на 01.01.2022 року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населення</a:t>
            </a:r>
            <a:r>
              <a:rPr lang="ru-RU" sz="1800" b="1" strike="noStrike" spc="-1" dirty="0">
                <a:solidFill>
                  <a:schemeClr val="bg1"/>
                </a:solidFill>
                <a:latin typeface="Calibri" panose="020F0502020204030204" pitchFamily="34" charset="0"/>
                <a:ea typeface="DejaVu Sans"/>
                <a:cs typeface="Calibri" panose="020F0502020204030204" pitchFamily="34" charset="0"/>
              </a:rPr>
              <a:t>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сіл</a:t>
            </a:r>
            <a:r>
              <a:rPr lang="ru-RU" sz="1800" b="1" strike="noStrike" spc="-1" dirty="0">
                <a:solidFill>
                  <a:schemeClr val="bg1"/>
                </a:solidFill>
                <a:latin typeface="Calibri" panose="020F0502020204030204" pitchFamily="34" charset="0"/>
                <a:ea typeface="DejaVu Sans"/>
                <a:cs typeface="Calibri" panose="020F0502020204030204" pitchFamily="34" charset="0"/>
              </a:rPr>
              <a:t>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Варварівка</a:t>
            </a:r>
            <a:r>
              <a:rPr lang="ru-RU" sz="1800" b="1" strike="noStrike" spc="-1" dirty="0">
                <a:solidFill>
                  <a:schemeClr val="bg1"/>
                </a:solidFill>
                <a:latin typeface="Calibri" panose="020F0502020204030204" pitchFamily="34" charset="0"/>
                <a:ea typeface="DejaVu Sans"/>
                <a:cs typeface="Calibri" panose="020F0502020204030204" pitchFamily="34" charset="0"/>
              </a:rPr>
              <a:t> та Голики становило 791 особу,</a:t>
            </a:r>
          </a:p>
          <a:p>
            <a:pPr>
              <a:lnSpc>
                <a:spcPct val="90000"/>
              </a:lnSpc>
              <a:buNone/>
              <a:tabLst>
                <a:tab pos="0" algn="l"/>
              </a:tabLst>
            </a:pPr>
            <a:r>
              <a:rPr lang="ru-RU" sz="1800" b="1" strike="noStrike" spc="-1" dirty="0">
                <a:solidFill>
                  <a:schemeClr val="bg1"/>
                </a:solidFill>
                <a:latin typeface="Calibri" panose="020F0502020204030204" pitchFamily="34" charset="0"/>
                <a:ea typeface="DejaVu Sans"/>
                <a:cs typeface="Calibri" panose="020F0502020204030204" pitchFamily="34" charset="0"/>
              </a:rPr>
              <a:t> на 01.01.2023 року  — 789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осіб</a:t>
            </a:r>
            <a:r>
              <a:rPr lang="ru-RU" sz="1800" b="1" strike="noStrike" spc="-1" dirty="0">
                <a:solidFill>
                  <a:schemeClr val="bg1"/>
                </a:solidFill>
                <a:latin typeface="Calibri" panose="020F0502020204030204" pitchFamily="34" charset="0"/>
                <a:ea typeface="DejaVu Sans"/>
                <a:cs typeface="Calibri" panose="020F0502020204030204" pitchFamily="34" charset="0"/>
              </a:rPr>
              <a:t>.</a:t>
            </a:r>
          </a:p>
          <a:p>
            <a:pPr>
              <a:lnSpc>
                <a:spcPct val="90000"/>
              </a:lnSpc>
              <a:buNone/>
              <a:tabLst>
                <a:tab pos="0" algn="l"/>
              </a:tabLst>
            </a:pPr>
            <a:endParaRPr lang="ru-RU" sz="1800" b="1" strike="noStrike" spc="-1" dirty="0">
              <a:solidFill>
                <a:schemeClr val="bg1"/>
              </a:solidFill>
              <a:latin typeface="Calibri" panose="020F0502020204030204" pitchFamily="34" charset="0"/>
              <a:ea typeface="DejaVu Sans"/>
              <a:cs typeface="Calibri" panose="020F0502020204030204" pitchFamily="34" charset="0"/>
            </a:endParaRPr>
          </a:p>
          <a:p>
            <a:pPr>
              <a:lnSpc>
                <a:spcPct val="90000"/>
              </a:lnSpc>
              <a:buNone/>
              <a:tabLst>
                <a:tab pos="0" algn="l"/>
              </a:tabLst>
            </a:pPr>
            <a:r>
              <a:rPr lang="ru-RU" sz="1800" b="1" dirty="0">
                <a:solidFill>
                  <a:schemeClr val="bg1"/>
                </a:solidFill>
                <a:latin typeface="Times New Roman" panose="02020603050405020304" pitchFamily="18" charset="0"/>
                <a:cs typeface="Times New Roman" panose="02020603050405020304" pitchFamily="18" charset="0"/>
              </a:rPr>
              <a:t>►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Народилося</a:t>
            </a:r>
            <a:r>
              <a:rPr lang="ru-RU" sz="1800" b="1" strike="noStrike" spc="-1" dirty="0">
                <a:solidFill>
                  <a:schemeClr val="bg1"/>
                </a:solidFill>
                <a:latin typeface="Calibri" panose="020F0502020204030204" pitchFamily="34" charset="0"/>
                <a:ea typeface="DejaVu Sans"/>
                <a:cs typeface="Calibri" panose="020F0502020204030204" pitchFamily="34" charset="0"/>
              </a:rPr>
              <a:t>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протягом</a:t>
            </a:r>
            <a:r>
              <a:rPr lang="ru-RU" sz="1800" b="1" strike="noStrike" spc="-1" dirty="0">
                <a:solidFill>
                  <a:schemeClr val="bg1"/>
                </a:solidFill>
                <a:latin typeface="Calibri" panose="020F0502020204030204" pitchFamily="34" charset="0"/>
                <a:ea typeface="DejaVu Sans"/>
                <a:cs typeface="Calibri" panose="020F0502020204030204" pitchFamily="34" charset="0"/>
              </a:rPr>
              <a:t> 2021 року 9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дітей</a:t>
            </a:r>
            <a:r>
              <a:rPr lang="ru-RU" sz="1800" b="1" strike="noStrike" spc="-1" dirty="0">
                <a:solidFill>
                  <a:schemeClr val="bg1"/>
                </a:solidFill>
                <a:latin typeface="Calibri" panose="020F0502020204030204" pitchFamily="34" charset="0"/>
                <a:ea typeface="DejaVu Sans"/>
                <a:cs typeface="Calibri" panose="020F0502020204030204" pitchFamily="34" charset="0"/>
              </a:rPr>
              <a:t>,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протягом</a:t>
            </a:r>
            <a:r>
              <a:rPr lang="ru-RU" sz="1800" b="1" strike="noStrike" spc="-1" dirty="0">
                <a:solidFill>
                  <a:schemeClr val="bg1"/>
                </a:solidFill>
                <a:latin typeface="Calibri" panose="020F0502020204030204" pitchFamily="34" charset="0"/>
                <a:ea typeface="DejaVu Sans"/>
                <a:cs typeface="Calibri" panose="020F0502020204030204" pitchFamily="34" charset="0"/>
              </a:rPr>
              <a:t> 2022 року — 6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дітей</a:t>
            </a:r>
            <a:r>
              <a:rPr lang="ru-RU" sz="1800" b="1" strike="noStrike" spc="-1" dirty="0">
                <a:solidFill>
                  <a:schemeClr val="bg1"/>
                </a:solidFill>
                <a:latin typeface="Calibri" panose="020F0502020204030204" pitchFamily="34" charset="0"/>
                <a:ea typeface="DejaVu Sans"/>
                <a:cs typeface="Calibri" panose="020F0502020204030204" pitchFamily="34" charset="0"/>
              </a:rPr>
              <a:t>.</a:t>
            </a:r>
          </a:p>
          <a:p>
            <a:pPr>
              <a:lnSpc>
                <a:spcPct val="90000"/>
              </a:lnSpc>
              <a:buNone/>
              <a:tabLst>
                <a:tab pos="0" algn="l"/>
              </a:tabLst>
            </a:pPr>
            <a:endParaRPr lang="ru-RU" sz="1800" b="1" strike="noStrike" spc="-1" dirty="0">
              <a:solidFill>
                <a:schemeClr val="bg1"/>
              </a:solidFill>
              <a:latin typeface="Calibri" panose="020F0502020204030204" pitchFamily="34" charset="0"/>
              <a:ea typeface="DejaVu Sans"/>
              <a:cs typeface="Calibri" panose="020F0502020204030204" pitchFamily="34" charset="0"/>
            </a:endParaRPr>
          </a:p>
          <a:p>
            <a:pPr>
              <a:lnSpc>
                <a:spcPct val="90000"/>
              </a:lnSpc>
              <a:buNone/>
              <a:tabLst>
                <a:tab pos="0" algn="l"/>
              </a:tabLst>
            </a:pPr>
            <a:r>
              <a:rPr lang="ru-RU" sz="1800" b="1" dirty="0">
                <a:solidFill>
                  <a:schemeClr val="bg1"/>
                </a:solidFill>
                <a:latin typeface="Times New Roman" panose="02020603050405020304" pitchFamily="18" charset="0"/>
                <a:cs typeface="Times New Roman" panose="02020603050405020304" pitchFamily="18" charset="0"/>
              </a:rPr>
              <a:t>► </a:t>
            </a:r>
            <a:r>
              <a:rPr lang="ru-RU" sz="1800" b="1" strike="noStrike" spc="-1" dirty="0">
                <a:solidFill>
                  <a:schemeClr val="bg1"/>
                </a:solidFill>
                <a:latin typeface="Calibri" panose="020F0502020204030204" pitchFamily="34" charset="0"/>
                <a:ea typeface="DejaVu Sans"/>
                <a:cs typeface="Calibri" panose="020F0502020204030204" pitchFamily="34" charset="0"/>
              </a:rPr>
              <a:t>Померло у 2021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році</a:t>
            </a:r>
            <a:r>
              <a:rPr lang="ru-RU" sz="1800" b="1" strike="noStrike" spc="-1" dirty="0">
                <a:solidFill>
                  <a:schemeClr val="bg1"/>
                </a:solidFill>
                <a:latin typeface="Calibri" panose="020F0502020204030204" pitchFamily="34" charset="0"/>
                <a:ea typeface="DejaVu Sans"/>
                <a:cs typeface="Calibri" panose="020F0502020204030204" pitchFamily="34" charset="0"/>
              </a:rPr>
              <a:t> 22 особи, у 2022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році</a:t>
            </a:r>
            <a:r>
              <a:rPr lang="ru-RU" sz="1800" b="1" strike="noStrike" spc="-1" dirty="0">
                <a:solidFill>
                  <a:schemeClr val="bg1"/>
                </a:solidFill>
                <a:latin typeface="Calibri" panose="020F0502020204030204" pitchFamily="34" charset="0"/>
                <a:ea typeface="DejaVu Sans"/>
                <a:cs typeface="Calibri" panose="020F0502020204030204" pitchFamily="34" charset="0"/>
              </a:rPr>
              <a:t> — 13 </a:t>
            </a:r>
            <a:r>
              <a:rPr lang="ru-RU" sz="1800" b="1" strike="noStrike" spc="-1" dirty="0" err="1">
                <a:solidFill>
                  <a:schemeClr val="bg1"/>
                </a:solidFill>
                <a:latin typeface="Calibri" panose="020F0502020204030204" pitchFamily="34" charset="0"/>
                <a:ea typeface="DejaVu Sans"/>
                <a:cs typeface="Calibri" panose="020F0502020204030204" pitchFamily="34" charset="0"/>
              </a:rPr>
              <a:t>осіб</a:t>
            </a:r>
            <a:r>
              <a:rPr lang="ru-RU" sz="1800" b="1" strike="noStrike" spc="-1" dirty="0">
                <a:solidFill>
                  <a:schemeClr val="bg1"/>
                </a:solidFill>
                <a:latin typeface="Calibri" panose="020F0502020204030204" pitchFamily="34" charset="0"/>
                <a:ea typeface="DejaVu Sans"/>
                <a:cs typeface="Calibri" panose="020F0502020204030204" pitchFamily="34" charset="0"/>
              </a:rPr>
              <a:t>. </a:t>
            </a:r>
          </a:p>
          <a:p>
            <a:pPr>
              <a:lnSpc>
                <a:spcPct val="90000"/>
              </a:lnSpc>
              <a:buNone/>
              <a:tabLst>
                <a:tab pos="0" algn="l"/>
              </a:tabLst>
            </a:pPr>
            <a:endParaRPr lang="ru-RU" b="1" spc="-1" dirty="0">
              <a:solidFill>
                <a:srgbClr val="FFFFFF"/>
              </a:solidFill>
              <a:latin typeface="Calibri"/>
              <a:ea typeface="DejaVu Sans"/>
            </a:endParaRPr>
          </a:p>
          <a:p>
            <a:pPr>
              <a:lnSpc>
                <a:spcPct val="90000"/>
              </a:lnSpc>
              <a:buNone/>
              <a:tabLst>
                <a:tab pos="0" algn="l"/>
              </a:tabLst>
            </a:pPr>
            <a:endParaRPr lang="uk-UA" sz="1800" b="0" strike="noStrike" spc="-1" dirty="0">
              <a:latin typeface="Arial"/>
            </a:endParaRPr>
          </a:p>
          <a:p>
            <a:pPr>
              <a:lnSpc>
                <a:spcPct val="90000"/>
              </a:lnSpc>
              <a:buNone/>
              <a:tabLst>
                <a:tab pos="0" algn="l"/>
              </a:tabLst>
            </a:pPr>
            <a:endParaRPr lang="uk-UA" sz="1800" b="0" strike="noStrike" spc="-1" dirty="0">
              <a:latin typeface="Arial"/>
            </a:endParaRPr>
          </a:p>
          <a:p>
            <a:pPr>
              <a:lnSpc>
                <a:spcPct val="90000"/>
              </a:lnSpc>
              <a:buNone/>
              <a:tabLst>
                <a:tab pos="0" algn="l"/>
              </a:tabLst>
            </a:pPr>
            <a:endParaRPr lang="uk-UA" sz="1800" b="0" strike="noStrike" spc="-1" dirty="0">
              <a:latin typeface="Arial"/>
            </a:endParaRPr>
          </a:p>
          <a:p>
            <a:pPr>
              <a:lnSpc>
                <a:spcPct val="90000"/>
              </a:lnSpc>
              <a:buNone/>
              <a:tabLst>
                <a:tab pos="0" algn="l"/>
              </a:tabLst>
            </a:pPr>
            <a:endParaRPr lang="uk-UA" sz="1800" b="0" strike="noStrike" spc="-1" dirty="0">
              <a:latin typeface="Arial"/>
            </a:endParaRPr>
          </a:p>
          <a:p>
            <a:pPr>
              <a:lnSpc>
                <a:spcPct val="90000"/>
              </a:lnSpc>
              <a:buNone/>
              <a:tabLst>
                <a:tab pos="0" algn="l"/>
              </a:tabLst>
            </a:pPr>
            <a:endParaRPr lang="uk-UA" sz="1900" b="0" strike="noStrike" spc="-1" dirty="0">
              <a:latin typeface="Arial"/>
            </a:endParaRPr>
          </a:p>
          <a:p>
            <a:pPr>
              <a:lnSpc>
                <a:spcPct val="90000"/>
              </a:lnSpc>
              <a:buNone/>
              <a:tabLst>
                <a:tab pos="0" algn="l"/>
              </a:tabLst>
            </a:pPr>
            <a:endParaRPr lang="uk-UA" sz="1900" b="0" strike="noStrike" spc="-1" dirty="0">
              <a:latin typeface="Arial"/>
            </a:endParaRPr>
          </a:p>
        </p:txBody>
      </p:sp>
      <p:pic>
        <p:nvPicPr>
          <p:cNvPr id="3" name="Рисунок 2">
            <a:extLst>
              <a:ext uri="{FF2B5EF4-FFF2-40B4-BE49-F238E27FC236}">
                <a16:creationId xmlns:a16="http://schemas.microsoft.com/office/drawing/2014/main" id="{9BFFFDAF-0ED7-7EB8-4A0A-2F010A3A6C29}"/>
              </a:ext>
            </a:extLst>
          </p:cNvPr>
          <p:cNvPicPr>
            <a:picLocks noChangeAspect="1"/>
          </p:cNvPicPr>
          <p:nvPr/>
        </p:nvPicPr>
        <p:blipFill rotWithShape="1">
          <a:blip r:embed="rId3">
            <a:extLst>
              <a:ext uri="{28A0092B-C50C-407E-A947-70E740481C1C}">
                <a14:useLocalDpi xmlns:a14="http://schemas.microsoft.com/office/drawing/2010/main" val="0"/>
              </a:ext>
            </a:extLst>
          </a:blip>
          <a:srcRect t="9808" b="15264"/>
          <a:stretch/>
        </p:blipFill>
        <p:spPr>
          <a:xfrm>
            <a:off x="5234257" y="2632950"/>
            <a:ext cx="6825743" cy="3830490"/>
          </a:xfrm>
          <a:prstGeom prst="rect">
            <a:avLst/>
          </a:prstGeom>
        </p:spPr>
      </p:pic>
      <p:pic>
        <p:nvPicPr>
          <p:cNvPr id="4" name="Рисунок 3">
            <a:extLst>
              <a:ext uri="{FF2B5EF4-FFF2-40B4-BE49-F238E27FC236}">
                <a16:creationId xmlns:a16="http://schemas.microsoft.com/office/drawing/2014/main" id="{7D28AD3F-EFB6-65B1-5A46-4AEABE0A13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71"/>
          <a:stretch/>
        </p:blipFill>
        <p:spPr>
          <a:xfrm>
            <a:off x="53364" y="2632950"/>
            <a:ext cx="5115379" cy="38304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Box 36"/>
          <p:cNvSpPr/>
          <p:nvPr/>
        </p:nvSpPr>
        <p:spPr>
          <a:xfrm>
            <a:off x="2516219" y="237600"/>
            <a:ext cx="715356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trike="noStrike" spc="267" dirty="0">
                <a:solidFill>
                  <a:srgbClr val="FFFFFF"/>
                </a:solidFill>
                <a:latin typeface="Calibri"/>
                <a:ea typeface="DejaVu Sans"/>
              </a:rPr>
              <a:t>АДМІНІСТРАТИВНІ ПОСЛУГИ</a:t>
            </a:r>
            <a:endParaRPr lang="uk-UA" sz="3600" b="0" strike="noStrike" spc="-1" dirty="0">
              <a:latin typeface="Arial"/>
            </a:endParaRPr>
          </a:p>
        </p:txBody>
      </p:sp>
      <p:sp>
        <p:nvSpPr>
          <p:cNvPr id="500" name="Rectangle 10"/>
          <p:cNvSpPr/>
          <p:nvPr/>
        </p:nvSpPr>
        <p:spPr>
          <a:xfrm>
            <a:off x="8010720" y="1285920"/>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501" name="Пряма сполучна лінія 10"/>
          <p:cNvSpPr/>
          <p:nvPr/>
        </p:nvSpPr>
        <p:spPr>
          <a:xfrm>
            <a:off x="106588" y="1040308"/>
            <a:ext cx="1170252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503" name="TextBox 38"/>
          <p:cNvSpPr/>
          <p:nvPr/>
        </p:nvSpPr>
        <p:spPr>
          <a:xfrm>
            <a:off x="11318760" y="23760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pc="-1" dirty="0">
                <a:solidFill>
                  <a:srgbClr val="FFFFFF"/>
                </a:solidFill>
                <a:latin typeface="Calibri"/>
              </a:rPr>
              <a:t>4</a:t>
            </a:r>
            <a:endParaRPr lang="uk-UA" sz="2800" b="0" strike="noStrike" spc="-1" dirty="0">
              <a:latin typeface="Arial"/>
            </a:endParaRPr>
          </a:p>
        </p:txBody>
      </p:sp>
      <p:pic>
        <p:nvPicPr>
          <p:cNvPr id="3" name="Рисунок 2">
            <a:extLst>
              <a:ext uri="{FF2B5EF4-FFF2-40B4-BE49-F238E27FC236}">
                <a16:creationId xmlns:a16="http://schemas.microsoft.com/office/drawing/2014/main" id="{40F62525-6D9E-7680-EBEF-D5C39F1D9F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114" y="4431722"/>
            <a:ext cx="3164795" cy="2373596"/>
          </a:xfrm>
          <a:prstGeom prst="rect">
            <a:avLst/>
          </a:prstGeom>
        </p:spPr>
      </p:pic>
      <p:sp>
        <p:nvSpPr>
          <p:cNvPr id="5" name="TextBox 4">
            <a:extLst>
              <a:ext uri="{FF2B5EF4-FFF2-40B4-BE49-F238E27FC236}">
                <a16:creationId xmlns:a16="http://schemas.microsoft.com/office/drawing/2014/main" id="{BC5624CE-45DB-345B-EDC5-398123E7B389}"/>
              </a:ext>
            </a:extLst>
          </p:cNvPr>
          <p:cNvSpPr txBox="1"/>
          <p:nvPr/>
        </p:nvSpPr>
        <p:spPr>
          <a:xfrm>
            <a:off x="4182869" y="1382762"/>
            <a:ext cx="7446931" cy="5164555"/>
          </a:xfrm>
          <a:prstGeom prst="rect">
            <a:avLst/>
          </a:prstGeom>
          <a:noFill/>
        </p:spPr>
        <p:txBody>
          <a:bodyPr wrap="square">
            <a:spAutoFit/>
          </a:bodyPr>
          <a:lstStyle/>
          <a:p>
            <a:pPr algn="just" rtl="0">
              <a:lnSpc>
                <a:spcPct val="108000"/>
              </a:lnSpc>
            </a:pPr>
            <a:r>
              <a:rPr lang="ru-RU" sz="1700" b="1" dirty="0">
                <a:solidFill>
                  <a:schemeClr val="bg1"/>
                </a:solidFill>
                <a:latin typeface="Times New Roman" panose="02020603050405020304" pitchFamily="18" charset="0"/>
                <a:cs typeface="Times New Roman" panose="02020603050405020304" pitchFamily="18" charset="0"/>
              </a:rPr>
              <a:t>►  </a:t>
            </a:r>
            <a:r>
              <a:rPr lang="ru-RU" sz="1700" b="1" dirty="0" err="1">
                <a:solidFill>
                  <a:schemeClr val="bg1"/>
                </a:solidFill>
                <a:latin typeface="Calibri" panose="020F0502020204030204" pitchFamily="34" charset="0"/>
                <a:cs typeface="Calibri" panose="020F0502020204030204" pitchFamily="34" charset="0"/>
              </a:rPr>
              <a:t>Славутська</a:t>
            </a:r>
            <a:r>
              <a:rPr lang="ru-RU" sz="1700" b="1" dirty="0">
                <a:solidFill>
                  <a:schemeClr val="bg1"/>
                </a:solidFill>
                <a:latin typeface="Calibri" panose="020F0502020204030204" pitchFamily="34" charset="0"/>
                <a:cs typeface="Calibri" panose="020F0502020204030204" pitchFamily="34" charset="0"/>
              </a:rPr>
              <a:t> громада максимально </a:t>
            </a:r>
            <a:r>
              <a:rPr lang="ru-RU" sz="1700" b="1" dirty="0" err="1">
                <a:solidFill>
                  <a:schemeClr val="bg1"/>
                </a:solidFill>
                <a:latin typeface="Calibri" panose="020F0502020204030204" pitchFamily="34" charset="0"/>
                <a:cs typeface="Calibri" panose="020F0502020204030204" pitchFamily="34" charset="0"/>
              </a:rPr>
              <a:t>наблизила</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адміністративні</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послуги</a:t>
            </a:r>
            <a:r>
              <a:rPr lang="ru-RU" sz="1700" b="1" dirty="0">
                <a:solidFill>
                  <a:schemeClr val="bg1"/>
                </a:solidFill>
                <a:latin typeface="Calibri" panose="020F0502020204030204" pitchFamily="34" charset="0"/>
                <a:cs typeface="Calibri" panose="020F0502020204030204" pitchFamily="34" charset="0"/>
              </a:rPr>
              <a:t> до </a:t>
            </a:r>
            <a:r>
              <a:rPr lang="ru-RU" sz="1700" b="1" dirty="0" err="1">
                <a:solidFill>
                  <a:schemeClr val="bg1"/>
                </a:solidFill>
                <a:latin typeface="Calibri" panose="020F0502020204030204" pitchFamily="34" charset="0"/>
                <a:cs typeface="Calibri" panose="020F0502020204030204" pitchFamily="34" charset="0"/>
              </a:rPr>
              <a:t>жителів</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сіл</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Варварівка</a:t>
            </a:r>
            <a:r>
              <a:rPr lang="ru-RU" sz="1700" b="1" dirty="0">
                <a:solidFill>
                  <a:schemeClr val="bg1"/>
                </a:solidFill>
                <a:latin typeface="Calibri" panose="020F0502020204030204" pitchFamily="34" charset="0"/>
                <a:cs typeface="Calibri" panose="020F0502020204030204" pitchFamily="34" charset="0"/>
              </a:rPr>
              <a:t> та Голики.</a:t>
            </a:r>
          </a:p>
          <a:p>
            <a:pPr algn="just" rtl="0">
              <a:lnSpc>
                <a:spcPct val="108000"/>
              </a:lnSpc>
            </a:pPr>
            <a:endParaRPr lang="ru-RU" sz="1700" b="1" dirty="0">
              <a:solidFill>
                <a:schemeClr val="bg1"/>
              </a:solidFill>
              <a:latin typeface="Calibri" panose="020F0502020204030204" pitchFamily="34" charset="0"/>
              <a:cs typeface="Calibri" panose="020F0502020204030204" pitchFamily="34" charset="0"/>
            </a:endParaRPr>
          </a:p>
          <a:p>
            <a:pPr algn="just" rtl="0">
              <a:lnSpc>
                <a:spcPct val="108000"/>
              </a:lnSpc>
            </a:pPr>
            <a:r>
              <a:rPr lang="ru-RU" sz="1700" b="1" dirty="0">
                <a:solidFill>
                  <a:schemeClr val="bg1"/>
                </a:solidFill>
                <a:latin typeface="Times New Roman" panose="02020603050405020304" pitchFamily="18" charset="0"/>
                <a:cs typeface="Times New Roman" panose="02020603050405020304" pitchFamily="18" charset="0"/>
              </a:rPr>
              <a:t>► </a:t>
            </a:r>
            <a:r>
              <a:rPr lang="ru-RU" sz="1700" b="1" dirty="0" err="1">
                <a:solidFill>
                  <a:schemeClr val="bg1"/>
                </a:solidFill>
                <a:latin typeface="Calibri" panose="020F0502020204030204" pitchFamily="34" charset="0"/>
                <a:cs typeface="Calibri" panose="020F0502020204030204" pitchFamily="34" charset="0"/>
              </a:rPr>
              <a:t>Сьогодні</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громадяни</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можуть</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отримувати</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адміністративні</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послуги</a:t>
            </a:r>
            <a:r>
              <a:rPr lang="ru-RU" sz="1700" b="1" dirty="0">
                <a:solidFill>
                  <a:schemeClr val="bg1"/>
                </a:solidFill>
                <a:latin typeface="Calibri" panose="020F0502020204030204" pitchFamily="34" charset="0"/>
                <a:cs typeface="Calibri" panose="020F0502020204030204" pitchFamily="34" charset="0"/>
              </a:rPr>
              <a:t> в одному </a:t>
            </a:r>
            <a:r>
              <a:rPr lang="ru-RU" sz="1700" b="1" dirty="0" err="1">
                <a:solidFill>
                  <a:schemeClr val="bg1"/>
                </a:solidFill>
                <a:latin typeface="Calibri" panose="020F0502020204030204" pitchFamily="34" charset="0"/>
                <a:cs typeface="Calibri" panose="020F0502020204030204" pitchFamily="34" charset="0"/>
              </a:rPr>
              <a:t>місці</a:t>
            </a:r>
            <a:r>
              <a:rPr lang="ru-RU" sz="1700" b="1" dirty="0">
                <a:solidFill>
                  <a:schemeClr val="bg1"/>
                </a:solidFill>
                <a:latin typeface="Calibri" panose="020F0502020204030204" pitchFamily="34" charset="0"/>
                <a:cs typeface="Calibri" panose="020F0502020204030204" pitchFamily="34" charset="0"/>
              </a:rPr>
              <a:t> через </a:t>
            </a:r>
            <a:r>
              <a:rPr lang="ru-RU" sz="1700" b="1" dirty="0" err="1">
                <a:solidFill>
                  <a:schemeClr val="bg1"/>
                </a:solidFill>
                <a:latin typeface="Calibri" panose="020F0502020204030204" pitchFamily="34" charset="0"/>
                <a:cs typeface="Calibri" panose="020F0502020204030204" pitchFamily="34" charset="0"/>
              </a:rPr>
              <a:t>свого</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адміністратора</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який</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представляє</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Славутський</a:t>
            </a:r>
            <a:r>
              <a:rPr lang="ru-RU" sz="1700" b="1" dirty="0">
                <a:solidFill>
                  <a:schemeClr val="bg1"/>
                </a:solidFill>
                <a:latin typeface="Calibri" panose="020F0502020204030204" pitchFamily="34" charset="0"/>
                <a:cs typeface="Calibri" panose="020F0502020204030204" pitchFamily="34" charset="0"/>
              </a:rPr>
              <a:t> ЦНАП. </a:t>
            </a:r>
            <a:r>
              <a:rPr lang="ru-RU" sz="1700" b="1" dirty="0" err="1">
                <a:solidFill>
                  <a:schemeClr val="bg1"/>
                </a:solidFill>
                <a:latin typeface="Calibri" panose="020F0502020204030204" pitchFamily="34" charset="0"/>
                <a:cs typeface="Calibri" panose="020F0502020204030204" pitchFamily="34" charset="0"/>
              </a:rPr>
              <a:t>Окрім</a:t>
            </a:r>
            <a:r>
              <a:rPr lang="ru-RU" sz="1700" b="1" dirty="0">
                <a:solidFill>
                  <a:schemeClr val="bg1"/>
                </a:solidFill>
                <a:latin typeface="Calibri" panose="020F0502020204030204" pitchFamily="34" charset="0"/>
                <a:cs typeface="Calibri" panose="020F0502020204030204" pitchFamily="34" charset="0"/>
              </a:rPr>
              <a:t> того, за </a:t>
            </a:r>
            <a:r>
              <a:rPr lang="ru-RU" sz="1700" b="1" dirty="0" err="1">
                <a:solidFill>
                  <a:schemeClr val="bg1"/>
                </a:solidFill>
                <a:latin typeface="Calibri" panose="020F0502020204030204" pitchFamily="34" charset="0"/>
                <a:cs typeface="Calibri" panose="020F0502020204030204" pitchFamily="34" charset="0"/>
              </a:rPr>
              <a:t>попередніми</a:t>
            </a:r>
            <a:r>
              <a:rPr lang="ru-RU" sz="1700" b="1" dirty="0">
                <a:solidFill>
                  <a:schemeClr val="bg1"/>
                </a:solidFill>
                <a:latin typeface="Calibri" panose="020F0502020204030204" pitchFamily="34" charset="0"/>
                <a:cs typeface="Calibri" panose="020F0502020204030204" pitchFamily="34" charset="0"/>
              </a:rPr>
              <a:t> заявками до </a:t>
            </a:r>
            <a:r>
              <a:rPr lang="ru-RU" sz="1700" b="1" dirty="0" err="1">
                <a:solidFill>
                  <a:schemeClr val="bg1"/>
                </a:solidFill>
                <a:latin typeface="Calibri" panose="020F0502020204030204" pitchFamily="34" charset="0"/>
                <a:cs typeface="Calibri" panose="020F0502020204030204" pitchFamily="34" charset="0"/>
              </a:rPr>
              <a:t>громадян</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виїжджає</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мобільний</a:t>
            </a:r>
            <a:r>
              <a:rPr lang="ru-RU" sz="1700" b="1" dirty="0">
                <a:solidFill>
                  <a:schemeClr val="bg1"/>
                </a:solidFill>
                <a:latin typeface="Calibri" panose="020F0502020204030204" pitchFamily="34" charset="0"/>
                <a:cs typeface="Calibri" panose="020F0502020204030204" pitchFamily="34" charset="0"/>
              </a:rPr>
              <a:t> ЦНАП.</a:t>
            </a:r>
          </a:p>
          <a:p>
            <a:pPr algn="just" rtl="0">
              <a:lnSpc>
                <a:spcPct val="108000"/>
              </a:lnSpc>
            </a:pPr>
            <a:endParaRPr lang="ru-RU" sz="1700" b="1" dirty="0">
              <a:solidFill>
                <a:schemeClr val="bg1"/>
              </a:solidFill>
              <a:latin typeface="Calibri" panose="020F0502020204030204" pitchFamily="34" charset="0"/>
              <a:cs typeface="Calibri" panose="020F0502020204030204" pitchFamily="34" charset="0"/>
            </a:endParaRPr>
          </a:p>
          <a:p>
            <a:pPr algn="just" rtl="0">
              <a:lnSpc>
                <a:spcPct val="108000"/>
              </a:lnSpc>
            </a:pPr>
            <a:r>
              <a:rPr lang="ru-RU" sz="1700" b="1" dirty="0">
                <a:solidFill>
                  <a:schemeClr val="bg1"/>
                </a:solidFill>
                <a:latin typeface="Times New Roman" panose="02020603050405020304" pitchFamily="18" charset="0"/>
                <a:cs typeface="Times New Roman" panose="02020603050405020304" pitchFamily="18" charset="0"/>
              </a:rPr>
              <a:t>► </a:t>
            </a:r>
            <a:r>
              <a:rPr lang="ru-RU" sz="1700" b="1" dirty="0" err="1">
                <a:solidFill>
                  <a:schemeClr val="bg1"/>
                </a:solidFill>
                <a:latin typeface="Calibri" panose="020F0502020204030204" pitchFamily="34" charset="0"/>
                <a:cs typeface="Calibri" panose="020F0502020204030204" pitchFamily="34" charset="0"/>
              </a:rPr>
              <a:t>Адміністратори</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приймають</a:t>
            </a:r>
            <a:r>
              <a:rPr lang="ru-RU" sz="1700" b="1" dirty="0">
                <a:solidFill>
                  <a:schemeClr val="bg1"/>
                </a:solidFill>
                <a:latin typeface="Calibri" panose="020F0502020204030204" pitchFamily="34" charset="0"/>
                <a:cs typeface="Calibri" panose="020F0502020204030204" pitchFamily="34" charset="0"/>
              </a:rPr>
              <a:t> як у </a:t>
            </a:r>
            <a:r>
              <a:rPr lang="ru-RU" sz="1700" b="1" dirty="0" err="1">
                <a:solidFill>
                  <a:schemeClr val="bg1"/>
                </a:solidFill>
                <a:latin typeface="Calibri" panose="020F0502020204030204" pitchFamily="34" charset="0"/>
                <a:cs typeface="Calibri" panose="020F0502020204030204" pitchFamily="34" charset="0"/>
              </a:rPr>
              <a:t>мобільному</a:t>
            </a:r>
            <a:r>
              <a:rPr lang="ru-RU" sz="1700" b="1" dirty="0">
                <a:solidFill>
                  <a:schemeClr val="bg1"/>
                </a:solidFill>
                <a:latin typeface="Calibri" panose="020F0502020204030204" pitchFamily="34" charset="0"/>
                <a:cs typeface="Calibri" panose="020F0502020204030204" pitchFamily="34" charset="0"/>
              </a:rPr>
              <a:t> ЦНАП, так і в </a:t>
            </a:r>
            <a:r>
              <a:rPr lang="ru-RU" sz="1700" b="1" dirty="0" err="1">
                <a:solidFill>
                  <a:schemeClr val="bg1"/>
                </a:solidFill>
                <a:latin typeface="Calibri" panose="020F0502020204030204" pitchFamily="34" charset="0"/>
                <a:cs typeface="Calibri" panose="020F0502020204030204" pitchFamily="34" charset="0"/>
              </a:rPr>
              <a:t>адміністративній</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будівлі</a:t>
            </a:r>
            <a:r>
              <a:rPr lang="ru-RU" sz="1700" b="1" dirty="0">
                <a:solidFill>
                  <a:schemeClr val="bg1"/>
                </a:solidFill>
                <a:latin typeface="Calibri" panose="020F0502020204030204" pitchFamily="34" charset="0"/>
                <a:cs typeface="Calibri" panose="020F0502020204030204" pitchFamily="34" charset="0"/>
              </a:rPr>
              <a:t>. А до тих </a:t>
            </a:r>
            <a:r>
              <a:rPr lang="ru-RU" sz="1700" b="1" dirty="0" err="1">
                <a:solidFill>
                  <a:schemeClr val="bg1"/>
                </a:solidFill>
                <a:latin typeface="Calibri" panose="020F0502020204030204" pitchFamily="34" charset="0"/>
                <a:cs typeface="Calibri" panose="020F0502020204030204" pitchFamily="34" charset="0"/>
              </a:rPr>
              <a:t>громадян</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які</a:t>
            </a:r>
            <a:r>
              <a:rPr lang="ru-RU" sz="1700" b="1" dirty="0">
                <a:solidFill>
                  <a:schemeClr val="bg1"/>
                </a:solidFill>
                <a:latin typeface="Calibri" panose="020F0502020204030204" pitchFamily="34" charset="0"/>
                <a:cs typeface="Calibri" panose="020F0502020204030204" pitchFamily="34" charset="0"/>
              </a:rPr>
              <a:t> не в </a:t>
            </a:r>
            <a:r>
              <a:rPr lang="ru-RU" sz="1700" b="1" dirty="0" err="1">
                <a:solidFill>
                  <a:schemeClr val="bg1"/>
                </a:solidFill>
                <a:latin typeface="Calibri" panose="020F0502020204030204" pitchFamily="34" charset="0"/>
                <a:cs typeface="Calibri" panose="020F0502020204030204" pitchFamily="34" charset="0"/>
              </a:rPr>
              <a:t>змозі</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пересуватися</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або</a:t>
            </a:r>
            <a:r>
              <a:rPr lang="ru-RU" sz="1700" b="1" dirty="0">
                <a:solidFill>
                  <a:schemeClr val="bg1"/>
                </a:solidFill>
                <a:latin typeface="Calibri" panose="020F0502020204030204" pitchFamily="34" charset="0"/>
                <a:cs typeface="Calibri" panose="020F0502020204030204" pitchFamily="34" charset="0"/>
              </a:rPr>
              <a:t> кому </a:t>
            </a:r>
            <a:r>
              <a:rPr lang="ru-RU" sz="1700" b="1" dirty="0" err="1">
                <a:solidFill>
                  <a:schemeClr val="bg1"/>
                </a:solidFill>
                <a:latin typeface="Calibri" panose="020F0502020204030204" pitchFamily="34" charset="0"/>
                <a:cs typeface="Calibri" panose="020F0502020204030204" pitchFamily="34" charset="0"/>
              </a:rPr>
              <a:t>важко</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дістатися</a:t>
            </a:r>
            <a:r>
              <a:rPr lang="ru-RU" sz="1700" b="1" dirty="0">
                <a:solidFill>
                  <a:schemeClr val="bg1"/>
                </a:solidFill>
                <a:latin typeface="Calibri" panose="020F0502020204030204" pitchFamily="34" charset="0"/>
                <a:cs typeface="Calibri" panose="020F0502020204030204" pitchFamily="34" charset="0"/>
              </a:rPr>
              <a:t> до </a:t>
            </a:r>
            <a:r>
              <a:rPr lang="ru-RU" sz="1700" b="1" dirty="0" err="1">
                <a:solidFill>
                  <a:schemeClr val="bg1"/>
                </a:solidFill>
                <a:latin typeface="Calibri" panose="020F0502020204030204" pitchFamily="34" charset="0"/>
                <a:cs typeface="Calibri" panose="020F0502020204030204" pitchFamily="34" charset="0"/>
              </a:rPr>
              <a:t>місця</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подачі</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документів</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мобільний</a:t>
            </a:r>
            <a:r>
              <a:rPr lang="ru-RU" sz="1700" b="1" dirty="0">
                <a:solidFill>
                  <a:schemeClr val="bg1"/>
                </a:solidFill>
                <a:latin typeface="Calibri" panose="020F0502020204030204" pitchFamily="34" charset="0"/>
                <a:cs typeface="Calibri" panose="020F0502020204030204" pitchFamily="34" charset="0"/>
              </a:rPr>
              <a:t> ЦНАП </a:t>
            </a:r>
            <a:r>
              <a:rPr lang="ru-RU" sz="1700" b="1" dirty="0" err="1">
                <a:solidFill>
                  <a:schemeClr val="bg1"/>
                </a:solidFill>
                <a:latin typeface="Calibri" panose="020F0502020204030204" pitchFamily="34" charset="0"/>
                <a:cs typeface="Calibri" panose="020F0502020204030204" pitchFamily="34" charset="0"/>
              </a:rPr>
              <a:t>приїжджає</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безпосередньо</a:t>
            </a:r>
            <a:r>
              <a:rPr lang="ru-RU" sz="1700" b="1" dirty="0">
                <a:solidFill>
                  <a:schemeClr val="bg1"/>
                </a:solidFill>
                <a:latin typeface="Calibri" panose="020F0502020204030204" pitchFamily="34" charset="0"/>
                <a:cs typeface="Calibri" panose="020F0502020204030204" pitchFamily="34" charset="0"/>
              </a:rPr>
              <a:t> до </a:t>
            </a:r>
            <a:r>
              <a:rPr lang="ru-RU" sz="1700" b="1" dirty="0" err="1">
                <a:solidFill>
                  <a:schemeClr val="bg1"/>
                </a:solidFill>
                <a:latin typeface="Calibri" panose="020F0502020204030204" pitchFamily="34" charset="0"/>
                <a:cs typeface="Calibri" panose="020F0502020204030204" pitchFamily="34" charset="0"/>
              </a:rPr>
              <a:t>будинку</a:t>
            </a:r>
            <a:r>
              <a:rPr lang="ru-RU" sz="1700" b="1" dirty="0">
                <a:solidFill>
                  <a:schemeClr val="bg1"/>
                </a:solidFill>
                <a:latin typeface="Calibri" panose="020F0502020204030204" pitchFamily="34" charset="0"/>
                <a:cs typeface="Calibri" panose="020F0502020204030204" pitchFamily="34" charset="0"/>
              </a:rPr>
              <a:t>.</a:t>
            </a:r>
          </a:p>
          <a:p>
            <a:pPr algn="just" rtl="0">
              <a:lnSpc>
                <a:spcPct val="108000"/>
              </a:lnSpc>
            </a:pPr>
            <a:endParaRPr lang="ru-RU" sz="1700" b="1" dirty="0">
              <a:solidFill>
                <a:schemeClr val="bg1"/>
              </a:solidFill>
              <a:latin typeface="Calibri" panose="020F0502020204030204" pitchFamily="34" charset="0"/>
              <a:cs typeface="Calibri" panose="020F0502020204030204" pitchFamily="34" charset="0"/>
            </a:endParaRPr>
          </a:p>
          <a:p>
            <a:pPr algn="just" rtl="0">
              <a:lnSpc>
                <a:spcPct val="108000"/>
              </a:lnSpc>
            </a:pPr>
            <a:r>
              <a:rPr lang="ru-RU" sz="1700" b="1" dirty="0">
                <a:solidFill>
                  <a:schemeClr val="bg1"/>
                </a:solidFill>
                <a:latin typeface="Times New Roman" panose="02020603050405020304" pitchFamily="18" charset="0"/>
                <a:cs typeface="Times New Roman" panose="02020603050405020304" pitchFamily="18" charset="0"/>
              </a:rPr>
              <a:t>► </a:t>
            </a:r>
            <a:r>
              <a:rPr lang="ru-RU" sz="1700" b="1" dirty="0" err="1">
                <a:solidFill>
                  <a:schemeClr val="bg1"/>
                </a:solidFill>
                <a:latin typeface="Calibri" panose="020F0502020204030204" pitchFamily="34" charset="0"/>
                <a:cs typeface="Calibri" panose="020F0502020204030204" pitchFamily="34" charset="0"/>
              </a:rPr>
              <a:t>Адміністратор</a:t>
            </a:r>
            <a:r>
              <a:rPr lang="ru-RU" sz="1700" b="1" dirty="0">
                <a:solidFill>
                  <a:schemeClr val="bg1"/>
                </a:solidFill>
                <a:latin typeface="Calibri" panose="020F0502020204030204" pitchFamily="34" charset="0"/>
                <a:cs typeface="Calibri" panose="020F0502020204030204" pitchFamily="34" charset="0"/>
              </a:rPr>
              <a:t> ЦНАП </a:t>
            </a:r>
            <a:r>
              <a:rPr lang="ru-RU" sz="1700" b="1" dirty="0" err="1">
                <a:solidFill>
                  <a:schemeClr val="bg1"/>
                </a:solidFill>
                <a:latin typeface="Calibri" panose="020F0502020204030204" pitchFamily="34" charset="0"/>
                <a:cs typeface="Calibri" panose="020F0502020204030204" pitchFamily="34" charset="0"/>
              </a:rPr>
              <a:t>із</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віддаленим</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місцем</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роботи</a:t>
            </a:r>
            <a:r>
              <a:rPr lang="ru-RU" sz="1700" b="1" dirty="0">
                <a:solidFill>
                  <a:schemeClr val="bg1"/>
                </a:solidFill>
                <a:latin typeface="Calibri" panose="020F0502020204030204" pitchFamily="34" charset="0"/>
                <a:cs typeface="Calibri" panose="020F0502020204030204" pitchFamily="34" charset="0"/>
              </a:rPr>
              <a:t> в с. </a:t>
            </a:r>
            <a:r>
              <a:rPr lang="ru-RU" sz="1700" b="1" dirty="0" err="1">
                <a:solidFill>
                  <a:schemeClr val="bg1"/>
                </a:solidFill>
                <a:latin typeface="Calibri" panose="020F0502020204030204" pitchFamily="34" charset="0"/>
                <a:cs typeface="Calibri" panose="020F0502020204030204" pitchFamily="34" charset="0"/>
              </a:rPr>
              <a:t>Варварівка</a:t>
            </a:r>
            <a:r>
              <a:rPr lang="ru-RU" sz="1700" b="1" dirty="0">
                <a:solidFill>
                  <a:schemeClr val="bg1"/>
                </a:solidFill>
                <a:latin typeface="Calibri" panose="020F0502020204030204" pitchFamily="34" charset="0"/>
                <a:cs typeface="Calibri" panose="020F0502020204030204" pitchFamily="34" charset="0"/>
              </a:rPr>
              <a:t> є </a:t>
            </a:r>
            <a:r>
              <a:rPr lang="ru-RU" sz="1700" b="1" dirty="0" err="1">
                <a:solidFill>
                  <a:schemeClr val="bg1"/>
                </a:solidFill>
                <a:latin typeface="Calibri" panose="020F0502020204030204" pitchFamily="34" charset="0"/>
                <a:cs typeface="Calibri" panose="020F0502020204030204" pitchFamily="34" charset="0"/>
              </a:rPr>
              <a:t>уповноваженою</a:t>
            </a:r>
            <a:r>
              <a:rPr lang="ru-RU" sz="1700" b="1" dirty="0">
                <a:solidFill>
                  <a:schemeClr val="bg1"/>
                </a:solidFill>
                <a:latin typeface="Calibri" panose="020F0502020204030204" pitchFamily="34" charset="0"/>
                <a:cs typeface="Calibri" panose="020F0502020204030204" pitchFamily="34" charset="0"/>
              </a:rPr>
              <a:t> особою з </a:t>
            </a:r>
            <a:r>
              <a:rPr lang="ru-RU" sz="1700" b="1" dirty="0" err="1">
                <a:solidFill>
                  <a:schemeClr val="bg1"/>
                </a:solidFill>
                <a:latin typeface="Calibri" panose="020F0502020204030204" pitchFamily="34" charset="0"/>
                <a:cs typeface="Calibri" panose="020F0502020204030204" pitchFamily="34" charset="0"/>
              </a:rPr>
              <a:t>питань</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соціального</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захисту</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населення</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виконавчого</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комітету</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Славутської</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міської</a:t>
            </a:r>
            <a:r>
              <a:rPr lang="ru-RU" sz="1700" b="1" dirty="0">
                <a:solidFill>
                  <a:schemeClr val="bg1"/>
                </a:solidFill>
                <a:latin typeface="Calibri" panose="020F0502020204030204" pitchFamily="34" charset="0"/>
                <a:cs typeface="Calibri" panose="020F0502020204030204" pitchFamily="34" charset="0"/>
              </a:rPr>
              <a:t> ради </a:t>
            </a:r>
            <a:r>
              <a:rPr lang="ru-RU" sz="1700" b="1" dirty="0" err="1">
                <a:solidFill>
                  <a:schemeClr val="bg1"/>
                </a:solidFill>
                <a:latin typeface="Calibri" panose="020F0502020204030204" pitchFamily="34" charset="0"/>
                <a:cs typeface="Calibri" panose="020F0502020204030204" pitchFamily="34" charset="0"/>
              </a:rPr>
              <a:t>щодо</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прийому</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заяв</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із</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необхідними</a:t>
            </a:r>
            <a:r>
              <a:rPr lang="ru-RU" sz="1700" b="1" dirty="0">
                <a:solidFill>
                  <a:schemeClr val="bg1"/>
                </a:solidFill>
                <a:latin typeface="Calibri" panose="020F0502020204030204" pitchFamily="34" charset="0"/>
                <a:cs typeface="Calibri" panose="020F0502020204030204" pitchFamily="34" charset="0"/>
              </a:rPr>
              <a:t> документами </a:t>
            </a:r>
            <a:r>
              <a:rPr lang="ru-RU" sz="1700" b="1" dirty="0" err="1">
                <a:solidFill>
                  <a:schemeClr val="bg1"/>
                </a:solidFill>
                <a:latin typeface="Calibri" panose="020F0502020204030204" pitchFamily="34" charset="0"/>
                <a:cs typeface="Calibri" panose="020F0502020204030204" pitchFamily="34" charset="0"/>
              </a:rPr>
              <a:t>від</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жителів</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старостату</a:t>
            </a:r>
            <a:r>
              <a:rPr lang="ru-RU" sz="1700" b="1" dirty="0">
                <a:solidFill>
                  <a:schemeClr val="bg1"/>
                </a:solidFill>
                <a:latin typeface="Calibri" panose="020F0502020204030204" pitchFamily="34" charset="0"/>
                <a:cs typeface="Calibri" panose="020F0502020204030204" pitchFamily="34" charset="0"/>
              </a:rPr>
              <a:t> для </a:t>
            </a:r>
            <a:r>
              <a:rPr lang="ru-RU" sz="1700" b="1" dirty="0" err="1">
                <a:solidFill>
                  <a:schemeClr val="bg1"/>
                </a:solidFill>
                <a:latin typeface="Calibri" panose="020F0502020204030204" pitchFamily="34" charset="0"/>
                <a:cs typeface="Calibri" panose="020F0502020204030204" pitchFamily="34" charset="0"/>
              </a:rPr>
              <a:t>призначення</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житлових</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субсидій</a:t>
            </a:r>
            <a:r>
              <a:rPr lang="ru-RU" sz="1700" b="1" dirty="0">
                <a:solidFill>
                  <a:schemeClr val="bg1"/>
                </a:solidFill>
                <a:latin typeface="Calibri" panose="020F0502020204030204" pitchFamily="34" charset="0"/>
                <a:cs typeface="Calibri" panose="020F0502020204030204" pitchFamily="34" charset="0"/>
              </a:rPr>
              <a:t> та </a:t>
            </a:r>
            <a:r>
              <a:rPr lang="ru-RU" sz="1700" b="1" dirty="0" err="1">
                <a:solidFill>
                  <a:schemeClr val="bg1"/>
                </a:solidFill>
                <a:latin typeface="Calibri" panose="020F0502020204030204" pitchFamily="34" charset="0"/>
                <a:cs typeface="Calibri" panose="020F0502020204030204" pitchFamily="34" charset="0"/>
              </a:rPr>
              <a:t>державних</a:t>
            </a:r>
            <a:r>
              <a:rPr lang="ru-RU" sz="1700" b="1" dirty="0">
                <a:solidFill>
                  <a:schemeClr val="bg1"/>
                </a:solidFill>
                <a:latin typeface="Calibri" panose="020F0502020204030204" pitchFamily="34" charset="0"/>
                <a:cs typeface="Calibri" panose="020F0502020204030204" pitchFamily="34" charset="0"/>
              </a:rPr>
              <a:t> </a:t>
            </a:r>
            <a:r>
              <a:rPr lang="ru-RU" sz="1700" b="1" dirty="0" err="1">
                <a:solidFill>
                  <a:schemeClr val="bg1"/>
                </a:solidFill>
                <a:latin typeface="Calibri" panose="020F0502020204030204" pitchFamily="34" charset="0"/>
                <a:cs typeface="Calibri" panose="020F0502020204030204" pitchFamily="34" charset="0"/>
              </a:rPr>
              <a:t>допомог</a:t>
            </a:r>
            <a:r>
              <a:rPr lang="ru-RU" sz="1700" b="1" dirty="0">
                <a:solidFill>
                  <a:schemeClr val="bg1"/>
                </a:solidFill>
                <a:latin typeface="Calibri" panose="020F0502020204030204" pitchFamily="34" charset="0"/>
                <a:cs typeface="Calibri" panose="020F0502020204030204" pitchFamily="34" charset="0"/>
              </a:rPr>
              <a:t>. </a:t>
            </a:r>
            <a:endParaRPr lang="uk-UA" sz="1700" b="1" dirty="0">
              <a:solidFill>
                <a:schemeClr val="bg1"/>
              </a:solidFill>
              <a:effectLst/>
              <a:latin typeface="Calibri" panose="020F0502020204030204" pitchFamily="34" charset="0"/>
              <a:cs typeface="Calibri" panose="020F0502020204030204" pitchFamily="34" charset="0"/>
            </a:endParaRPr>
          </a:p>
        </p:txBody>
      </p:sp>
      <p:pic>
        <p:nvPicPr>
          <p:cNvPr id="4" name="Рисунок 3">
            <a:extLst>
              <a:ext uri="{FF2B5EF4-FFF2-40B4-BE49-F238E27FC236}">
                <a16:creationId xmlns:a16="http://schemas.microsoft.com/office/drawing/2014/main" id="{BBB1E20C-F303-842A-D35A-01A57DACC611}"/>
              </a:ext>
            </a:extLst>
          </p:cNvPr>
          <p:cNvPicPr>
            <a:picLocks noChangeAspect="1"/>
          </p:cNvPicPr>
          <p:nvPr/>
        </p:nvPicPr>
        <p:blipFill rotWithShape="1">
          <a:blip r:embed="rId3"/>
          <a:srcRect t="14891" b="7346"/>
          <a:stretch/>
        </p:blipFill>
        <p:spPr>
          <a:xfrm>
            <a:off x="688114" y="1109902"/>
            <a:ext cx="3164794" cy="3281402"/>
          </a:xfrm>
          <a:prstGeom prst="rect">
            <a:avLst/>
          </a:prstGeom>
        </p:spPr>
      </p:pic>
    </p:spTree>
    <p:extLst>
      <p:ext uri="{BB962C8B-B14F-4D97-AF65-F5344CB8AC3E}">
        <p14:creationId xmlns:p14="http://schemas.microsoft.com/office/powerpoint/2010/main" val="4204426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extBox 6"/>
          <p:cNvSpPr/>
          <p:nvPr/>
        </p:nvSpPr>
        <p:spPr>
          <a:xfrm>
            <a:off x="2028960" y="-29520"/>
            <a:ext cx="8388000" cy="638280"/>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trike="noStrike" spc="267">
                <a:solidFill>
                  <a:srgbClr val="FFFFFF"/>
                </a:solidFill>
                <a:latin typeface="Calibri"/>
                <a:ea typeface="DejaVu Sans"/>
              </a:rPr>
              <a:t>ОСВІТА</a:t>
            </a:r>
            <a:endParaRPr lang="uk-UA" sz="3600" b="0" strike="noStrike" spc="-1">
              <a:latin typeface="Arial"/>
            </a:endParaRPr>
          </a:p>
        </p:txBody>
      </p:sp>
      <p:sp>
        <p:nvSpPr>
          <p:cNvPr id="355" name="Rectangle 3"/>
          <p:cNvSpPr/>
          <p:nvPr/>
        </p:nvSpPr>
        <p:spPr>
          <a:xfrm>
            <a:off x="8027280" y="1288848"/>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356" name="Пряма сполучна лінія 8"/>
          <p:cNvSpPr/>
          <p:nvPr/>
        </p:nvSpPr>
        <p:spPr>
          <a:xfrm flipV="1">
            <a:off x="203400" y="568800"/>
            <a:ext cx="11836080" cy="2448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359" name="TextBox 14"/>
          <p:cNvSpPr/>
          <p:nvPr/>
        </p:nvSpPr>
        <p:spPr>
          <a:xfrm>
            <a:off x="11334960" y="3096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5</a:t>
            </a:r>
            <a:endParaRPr lang="uk-UA" sz="2800" b="0" strike="noStrike" spc="-1" dirty="0">
              <a:latin typeface="Arial"/>
            </a:endParaRPr>
          </a:p>
        </p:txBody>
      </p:sp>
      <p:sp>
        <p:nvSpPr>
          <p:cNvPr id="3" name="TextBox 2">
            <a:extLst>
              <a:ext uri="{FF2B5EF4-FFF2-40B4-BE49-F238E27FC236}">
                <a16:creationId xmlns:a16="http://schemas.microsoft.com/office/drawing/2014/main" id="{48DB6D70-B8B6-966E-67F7-7EFF6D0BD084}"/>
              </a:ext>
            </a:extLst>
          </p:cNvPr>
          <p:cNvSpPr txBox="1"/>
          <p:nvPr/>
        </p:nvSpPr>
        <p:spPr>
          <a:xfrm>
            <a:off x="7174523" y="1248294"/>
            <a:ext cx="5019065" cy="369332"/>
          </a:xfrm>
          <a:prstGeom prst="rect">
            <a:avLst/>
          </a:prstGeom>
          <a:noFill/>
        </p:spPr>
        <p:txBody>
          <a:bodyPr wrap="square">
            <a:spAutoFit/>
          </a:bodyPr>
          <a:lstStyle/>
          <a:p>
            <a:pPr indent="457200"/>
            <a:endParaRPr lang="ru-RU" sz="1800" b="1" dirty="0">
              <a:solidFill>
                <a:schemeClr val="bg1"/>
              </a:solidFill>
              <a:latin typeface="Calibri" panose="020F0502020204030204" pitchFamily="34" charset="0"/>
              <a:cs typeface="Calibri" panose="020F0502020204030204" pitchFamily="34" charset="0"/>
            </a:endParaRPr>
          </a:p>
        </p:txBody>
      </p:sp>
      <p:pic>
        <p:nvPicPr>
          <p:cNvPr id="5" name="Рисунок 4">
            <a:extLst>
              <a:ext uri="{FF2B5EF4-FFF2-40B4-BE49-F238E27FC236}">
                <a16:creationId xmlns:a16="http://schemas.microsoft.com/office/drawing/2014/main" id="{06E52B96-5F7B-8CE0-A84D-A641A2EB30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0" t="3974" r="3802" b="9633"/>
          <a:stretch/>
        </p:blipFill>
        <p:spPr>
          <a:xfrm>
            <a:off x="58866" y="751577"/>
            <a:ext cx="4100912" cy="2475805"/>
          </a:xfrm>
          <a:prstGeom prst="rect">
            <a:avLst/>
          </a:prstGeom>
        </p:spPr>
      </p:pic>
      <p:sp>
        <p:nvSpPr>
          <p:cNvPr id="4" name="TextBox 3">
            <a:extLst>
              <a:ext uri="{FF2B5EF4-FFF2-40B4-BE49-F238E27FC236}">
                <a16:creationId xmlns:a16="http://schemas.microsoft.com/office/drawing/2014/main" id="{8015F8EA-65F9-5663-F9A8-8ACC4ABFA239}"/>
              </a:ext>
            </a:extLst>
          </p:cNvPr>
          <p:cNvSpPr txBox="1"/>
          <p:nvPr/>
        </p:nvSpPr>
        <p:spPr>
          <a:xfrm>
            <a:off x="4298867" y="544348"/>
            <a:ext cx="7761007" cy="4016484"/>
          </a:xfrm>
          <a:prstGeom prst="rect">
            <a:avLst/>
          </a:prstGeom>
          <a:noFill/>
        </p:spPr>
        <p:txBody>
          <a:bodyPr wrap="square">
            <a:spAutoFit/>
          </a:bodyPr>
          <a:lstStyle/>
          <a:p>
            <a:pPr algn="just" defTabSz="720000"/>
            <a:r>
              <a:rPr lang="uk-UA" sz="17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На території громади функціонує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Варварівська</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гімназія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Славутської</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міської ради, до складу якої входить дошкільний заклад — дитячий садочок. У гімназії навчається 62 здобувачі освіти та 22 дитини відвідує дошкільну різновікову групу.</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У навчальному закладі працює колектив із 17 вчителів, з них 2 вихователі дошкільної групи і 3 асистенти вчителів в інклюзивних класах, де є діти з особливими освітніми потребами, та 6 технічних працівників.</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Через воєнний стан та постійні відключення електроенергії наразі заклад освіти працює </a:t>
            </a:r>
            <a:r>
              <a:rPr lang="uk-UA" sz="17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у</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непростих умовах. Проте, попри труднощі, у пріоритеті освітян залишається надання якісних освітніх послуг та збереження комфортних умов для здобувачів освіти.</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Учні гімназії та вихованці дитячого садочку працюють в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оффлайн</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режимі, оскільки в межах дозволеної доступності облаштовано укриття, завдячуючи спонсорській допомозі підприємців та натхненній роботі колективу.</a:t>
            </a:r>
          </a:p>
        </p:txBody>
      </p:sp>
      <p:pic>
        <p:nvPicPr>
          <p:cNvPr id="7" name="Рисунок 6">
            <a:extLst>
              <a:ext uri="{FF2B5EF4-FFF2-40B4-BE49-F238E27FC236}">
                <a16:creationId xmlns:a16="http://schemas.microsoft.com/office/drawing/2014/main" id="{942A53F4-6871-A5FB-6893-815B7D1AEA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5850" y="4482173"/>
            <a:ext cx="3069776" cy="2304251"/>
          </a:xfrm>
          <a:prstGeom prst="rect">
            <a:avLst/>
          </a:prstGeom>
        </p:spPr>
      </p:pic>
      <p:pic>
        <p:nvPicPr>
          <p:cNvPr id="10" name="Рисунок 9">
            <a:extLst>
              <a:ext uri="{FF2B5EF4-FFF2-40B4-BE49-F238E27FC236}">
                <a16:creationId xmlns:a16="http://schemas.microsoft.com/office/drawing/2014/main" id="{4581AD64-219B-14AA-8E8E-7068D2F12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8464" y="4482173"/>
            <a:ext cx="3522988" cy="2348658"/>
          </a:xfrm>
          <a:prstGeom prst="rect">
            <a:avLst/>
          </a:prstGeom>
        </p:spPr>
      </p:pic>
      <p:pic>
        <p:nvPicPr>
          <p:cNvPr id="17" name="Picture 2" descr="Немає опису світлини.">
            <a:extLst>
              <a:ext uri="{FF2B5EF4-FFF2-40B4-BE49-F238E27FC236}">
                <a16:creationId xmlns:a16="http://schemas.microsoft.com/office/drawing/2014/main" id="{89E8C8BD-EF4F-6AAE-77C4-A5AC2E98CFB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9095"/>
          <a:stretch/>
        </p:blipFill>
        <p:spPr bwMode="auto">
          <a:xfrm>
            <a:off x="72996" y="3429000"/>
            <a:ext cx="4045942" cy="333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77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extBox 6"/>
          <p:cNvSpPr/>
          <p:nvPr/>
        </p:nvSpPr>
        <p:spPr>
          <a:xfrm>
            <a:off x="2028960" y="-29520"/>
            <a:ext cx="8388000" cy="638280"/>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trike="noStrike" spc="267">
                <a:solidFill>
                  <a:srgbClr val="FFFFFF"/>
                </a:solidFill>
                <a:latin typeface="Calibri"/>
                <a:ea typeface="DejaVu Sans"/>
              </a:rPr>
              <a:t>ОСВІТА</a:t>
            </a:r>
            <a:endParaRPr lang="uk-UA" sz="3600" b="0" strike="noStrike" spc="-1">
              <a:latin typeface="Arial"/>
            </a:endParaRPr>
          </a:p>
        </p:txBody>
      </p:sp>
      <p:sp>
        <p:nvSpPr>
          <p:cNvPr id="355" name="Rectangle 3"/>
          <p:cNvSpPr/>
          <p:nvPr/>
        </p:nvSpPr>
        <p:spPr>
          <a:xfrm>
            <a:off x="8027280" y="1288848"/>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356" name="Пряма сполучна лінія 8"/>
          <p:cNvSpPr/>
          <p:nvPr/>
        </p:nvSpPr>
        <p:spPr>
          <a:xfrm flipV="1">
            <a:off x="203400" y="568800"/>
            <a:ext cx="11836080" cy="2448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359" name="TextBox 14"/>
          <p:cNvSpPr/>
          <p:nvPr/>
        </p:nvSpPr>
        <p:spPr>
          <a:xfrm>
            <a:off x="11334960" y="3096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6</a:t>
            </a:r>
            <a:endParaRPr lang="uk-UA" sz="2800" b="0" strike="noStrike" spc="-1" dirty="0">
              <a:latin typeface="Arial"/>
            </a:endParaRPr>
          </a:p>
        </p:txBody>
      </p:sp>
      <p:sp>
        <p:nvSpPr>
          <p:cNvPr id="3" name="TextBox 2">
            <a:extLst>
              <a:ext uri="{FF2B5EF4-FFF2-40B4-BE49-F238E27FC236}">
                <a16:creationId xmlns:a16="http://schemas.microsoft.com/office/drawing/2014/main" id="{48DB6D70-B8B6-966E-67F7-7EFF6D0BD084}"/>
              </a:ext>
            </a:extLst>
          </p:cNvPr>
          <p:cNvSpPr txBox="1"/>
          <p:nvPr/>
        </p:nvSpPr>
        <p:spPr>
          <a:xfrm>
            <a:off x="7174523" y="1248294"/>
            <a:ext cx="5019065" cy="369332"/>
          </a:xfrm>
          <a:prstGeom prst="rect">
            <a:avLst/>
          </a:prstGeom>
          <a:noFill/>
        </p:spPr>
        <p:txBody>
          <a:bodyPr wrap="square">
            <a:spAutoFit/>
          </a:bodyPr>
          <a:lstStyle/>
          <a:p>
            <a:pPr indent="457200"/>
            <a:endParaRPr lang="ru-RU" sz="1800" b="1" dirty="0">
              <a:solidFill>
                <a:schemeClr val="bg1"/>
              </a:solidFill>
              <a:latin typeface="Calibri" panose="020F0502020204030204" pitchFamily="34" charset="0"/>
              <a:cs typeface="Calibri" panose="020F0502020204030204" pitchFamily="34" charset="0"/>
            </a:endParaRPr>
          </a:p>
        </p:txBody>
      </p:sp>
      <p:pic>
        <p:nvPicPr>
          <p:cNvPr id="9" name="Рисунок 8">
            <a:extLst>
              <a:ext uri="{FF2B5EF4-FFF2-40B4-BE49-F238E27FC236}">
                <a16:creationId xmlns:a16="http://schemas.microsoft.com/office/drawing/2014/main" id="{D2CB2665-5CF1-E25E-4A5F-847003ABC015}"/>
              </a:ext>
            </a:extLst>
          </p:cNvPr>
          <p:cNvPicPr/>
          <p:nvPr/>
        </p:nvPicPr>
        <p:blipFill rotWithShape="1">
          <a:blip r:embed="rId2"/>
          <a:srcRect l="-1" t="7946" r="13260"/>
          <a:stretch/>
        </p:blipFill>
        <p:spPr>
          <a:xfrm>
            <a:off x="222196" y="4424928"/>
            <a:ext cx="3455184" cy="2348658"/>
          </a:xfrm>
          <a:prstGeom prst="rect">
            <a:avLst/>
          </a:prstGeom>
          <a:ln w="0">
            <a:noFill/>
          </a:ln>
        </p:spPr>
      </p:pic>
      <p:pic>
        <p:nvPicPr>
          <p:cNvPr id="2" name="Рисунок 1">
            <a:extLst>
              <a:ext uri="{FF2B5EF4-FFF2-40B4-BE49-F238E27FC236}">
                <a16:creationId xmlns:a16="http://schemas.microsoft.com/office/drawing/2014/main" id="{B80A01DC-120F-0939-C12B-9076009792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50" r="2916"/>
          <a:stretch/>
        </p:blipFill>
        <p:spPr>
          <a:xfrm>
            <a:off x="4047515" y="4424928"/>
            <a:ext cx="2049279" cy="2348658"/>
          </a:xfrm>
          <a:prstGeom prst="rect">
            <a:avLst/>
          </a:prstGeom>
        </p:spPr>
      </p:pic>
      <p:sp>
        <p:nvSpPr>
          <p:cNvPr id="7" name="TextBox 6">
            <a:extLst>
              <a:ext uri="{FF2B5EF4-FFF2-40B4-BE49-F238E27FC236}">
                <a16:creationId xmlns:a16="http://schemas.microsoft.com/office/drawing/2014/main" id="{8AFCDFCB-9B69-146B-61EF-5A5BB4B44887}"/>
              </a:ext>
            </a:extLst>
          </p:cNvPr>
          <p:cNvSpPr txBox="1"/>
          <p:nvPr/>
        </p:nvSpPr>
        <p:spPr>
          <a:xfrm>
            <a:off x="6224954" y="737778"/>
            <a:ext cx="5671368" cy="5847755"/>
          </a:xfrm>
          <a:prstGeom prst="rect">
            <a:avLst/>
          </a:prstGeom>
          <a:noFill/>
        </p:spPr>
        <p:txBody>
          <a:bodyPr wrap="square">
            <a:spAutoFit/>
          </a:bodyPr>
          <a:lstStyle/>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Освітній заклад став ще й прикладом незламності. На  його базі розгорнуто відповідний пункт.</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Педагогічні працівники брали активну участь у різних конкурсах. Зокрема в обласному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кокурсі</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«Освіта Хмельниччини на шляхах реформування»: І  місце — 1 вчитель, ІІ місце — 1 вчитель, ІІІ місце —  1 вчитель. </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Здобувачі освіти є також активними учасниками різних конкурсів та змагань. Учні здобули перемоги в обласних конкурсах: І  місце — 2 учні, ІІ місце — 2 учні, ІІІ  місце — також 2 учні; у міських конкурсах: І місце — 2 учні, ІІ місце — 2 учні, ІІІ  місце — 5 учнів. </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Важливо наголосити, що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Варварівські</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освітяни, крім виконання професійних обов’язків, мають свою громадянську позицію, активно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волонтерять</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допомагають ЗСУ та наближають перемогу, а саме: плетуть сітки, готують випічку,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смаколики</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виготовляють окопні свічки, передають теплі речі та консервовані продукти, долучаються до благодійних акцій і збору коштів для ЗСУ.</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Біля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Варварівської</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гімназії закладено та доглядається плодовий сад «Перемоги». Всього висаджено 50 дерев: 20 саджанців груші та 30 - яблунь.</a:t>
            </a:r>
          </a:p>
        </p:txBody>
      </p:sp>
      <p:pic>
        <p:nvPicPr>
          <p:cNvPr id="12" name="Picture 2" descr="На зображенні може бути: 3 людини та люди стоять">
            <a:extLst>
              <a:ext uri="{FF2B5EF4-FFF2-40B4-BE49-F238E27FC236}">
                <a16:creationId xmlns:a16="http://schemas.microsoft.com/office/drawing/2014/main" id="{C76C90EE-D022-CD7D-C7A2-CA247BA38D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683" y="794604"/>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DB6D70-B8B6-966E-67F7-7EFF6D0BD084}"/>
              </a:ext>
            </a:extLst>
          </p:cNvPr>
          <p:cNvSpPr txBox="1"/>
          <p:nvPr/>
        </p:nvSpPr>
        <p:spPr>
          <a:xfrm>
            <a:off x="7174523" y="1248294"/>
            <a:ext cx="5019065" cy="369332"/>
          </a:xfrm>
          <a:prstGeom prst="rect">
            <a:avLst/>
          </a:prstGeom>
          <a:noFill/>
        </p:spPr>
        <p:txBody>
          <a:bodyPr wrap="square">
            <a:spAutoFit/>
          </a:bodyPr>
          <a:lstStyle/>
          <a:p>
            <a:pPr indent="457200"/>
            <a:endParaRPr lang="ru-RU" sz="1800" b="1" dirty="0">
              <a:solidFill>
                <a:schemeClr val="bg1"/>
              </a:solidFill>
              <a:latin typeface="Calibri" panose="020F0502020204030204" pitchFamily="34" charset="0"/>
              <a:cs typeface="Calibri" panose="020F0502020204030204" pitchFamily="34" charset="0"/>
            </a:endParaRPr>
          </a:p>
        </p:txBody>
      </p:sp>
      <p:pic>
        <p:nvPicPr>
          <p:cNvPr id="5" name="Рисунок 4">
            <a:extLst>
              <a:ext uri="{FF2B5EF4-FFF2-40B4-BE49-F238E27FC236}">
                <a16:creationId xmlns:a16="http://schemas.microsoft.com/office/drawing/2014/main" id="{1E8279DE-BF34-84B3-B7B7-BCD16ACA6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53"/>
          <a:stretch/>
        </p:blipFill>
        <p:spPr>
          <a:xfrm>
            <a:off x="7279478" y="720607"/>
            <a:ext cx="4485262" cy="2534108"/>
          </a:xfrm>
          <a:prstGeom prst="rect">
            <a:avLst/>
          </a:prstGeom>
        </p:spPr>
      </p:pic>
      <p:sp>
        <p:nvSpPr>
          <p:cNvPr id="354" name="TextBox 6"/>
          <p:cNvSpPr/>
          <p:nvPr/>
        </p:nvSpPr>
        <p:spPr>
          <a:xfrm>
            <a:off x="2028960" y="-29520"/>
            <a:ext cx="8388000" cy="638280"/>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trike="noStrike" spc="267">
                <a:solidFill>
                  <a:srgbClr val="FFFFFF"/>
                </a:solidFill>
                <a:latin typeface="Calibri"/>
                <a:ea typeface="DejaVu Sans"/>
              </a:rPr>
              <a:t>ОСВІТА</a:t>
            </a:r>
            <a:endParaRPr lang="uk-UA" sz="3600" b="0" strike="noStrike" spc="-1">
              <a:latin typeface="Arial"/>
            </a:endParaRPr>
          </a:p>
        </p:txBody>
      </p:sp>
      <p:sp>
        <p:nvSpPr>
          <p:cNvPr id="355" name="Rectangle 3"/>
          <p:cNvSpPr/>
          <p:nvPr/>
        </p:nvSpPr>
        <p:spPr>
          <a:xfrm>
            <a:off x="8027280" y="1288848"/>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356" name="Пряма сполучна лінія 8"/>
          <p:cNvSpPr/>
          <p:nvPr/>
        </p:nvSpPr>
        <p:spPr>
          <a:xfrm flipV="1">
            <a:off x="203400" y="568800"/>
            <a:ext cx="11836080" cy="2448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359" name="TextBox 14"/>
          <p:cNvSpPr/>
          <p:nvPr/>
        </p:nvSpPr>
        <p:spPr>
          <a:xfrm>
            <a:off x="11334960" y="3096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7</a:t>
            </a:r>
            <a:endParaRPr lang="uk-UA" sz="2800" b="0" strike="noStrike" spc="-1" dirty="0">
              <a:latin typeface="Arial"/>
            </a:endParaRPr>
          </a:p>
        </p:txBody>
      </p:sp>
      <p:sp>
        <p:nvSpPr>
          <p:cNvPr id="7" name="TextBox 6">
            <a:extLst>
              <a:ext uri="{FF2B5EF4-FFF2-40B4-BE49-F238E27FC236}">
                <a16:creationId xmlns:a16="http://schemas.microsoft.com/office/drawing/2014/main" id="{8AFCDFCB-9B69-146B-61EF-5A5BB4B44887}"/>
              </a:ext>
            </a:extLst>
          </p:cNvPr>
          <p:cNvSpPr txBox="1"/>
          <p:nvPr/>
        </p:nvSpPr>
        <p:spPr>
          <a:xfrm>
            <a:off x="203400" y="857590"/>
            <a:ext cx="6866746" cy="5755422"/>
          </a:xfrm>
          <a:prstGeom prst="rect">
            <a:avLst/>
          </a:prstGeom>
          <a:noFill/>
        </p:spPr>
        <p:txBody>
          <a:bodyPr wrap="square">
            <a:spAutoFit/>
          </a:bodyPr>
          <a:lstStyle/>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У 2021 році придбано:</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металопластикові вікна на суму 139900,00 грн.</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електрообігрівачі на дитячий садочок — 3000,00 грн.</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шкільні меблі — 13750,00 грн.</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зроблено поточний ремонт їдальні — 49952,00 грн.</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У 2022 році придбано:</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принтер на суму 16892,00 грн.</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металопластикові вікна в їдальню — 10600,00 грн.</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одяг дітям сиротам — 3000,00 грн.</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До спеціального фонду бюджету надійшло та</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використано кошти на харчування дітей:</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2021 рік — 76,6 тис. грн.</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2022 рік — 52,7 тис. грн.</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У 2022 році завершились роботи із капітального ремонту </a:t>
            </a:r>
            <a:r>
              <a:rPr lang="uk-UA" sz="16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Варварівської</a:t>
            </a:r>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гімназії (заміна покрівлі, утеплення зовнішніх стін) відповідно до </a:t>
            </a:r>
            <a:r>
              <a:rPr lang="uk-UA" sz="16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проєктної</a:t>
            </a:r>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документації, яку розробила сертифікована організація.</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Всього освоєно коштів на проведення капітального ремонту – 1343784 грн.</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Видатки на галузь «Освіта» у 2021 році становили 5401,5 тис. грн, у 2022 році — 4895,1 тис. грн. На 2023 рік планові видатки становлять 4968,0 тис. грн. </a:t>
            </a:r>
          </a:p>
          <a:p>
            <a:pPr algn="just"/>
            <a:r>
              <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Всього за даний період видатки становлять 15264,6 тис. грн.</a:t>
            </a:r>
            <a:r>
              <a:rPr lang="uk-UA" sz="1600" b="1" dirty="0">
                <a:effectLst/>
                <a:latin typeface="Calibri" panose="020F0502020204030204" pitchFamily="34" charset="0"/>
                <a:ea typeface="Times New Roman" panose="02020603050405020304" pitchFamily="18" charset="0"/>
                <a:cs typeface="Calibri" panose="020F0502020204030204" pitchFamily="34" charset="0"/>
              </a:rPr>
              <a:t>	</a:t>
            </a:r>
            <a:endParaRPr lang="uk-UA" sz="16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8" name="Рисунок 7">
            <a:extLst>
              <a:ext uri="{FF2B5EF4-FFF2-40B4-BE49-F238E27FC236}">
                <a16:creationId xmlns:a16="http://schemas.microsoft.com/office/drawing/2014/main" id="{9DFA409E-73B7-4B47-D6E9-B56A0B2F97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27"/>
          <a:stretch/>
        </p:blipFill>
        <p:spPr>
          <a:xfrm>
            <a:off x="7262446" y="3603285"/>
            <a:ext cx="4520400" cy="2865358"/>
          </a:xfrm>
          <a:prstGeom prst="rect">
            <a:avLst/>
          </a:prstGeom>
        </p:spPr>
      </p:pic>
    </p:spTree>
    <p:extLst>
      <p:ext uri="{BB962C8B-B14F-4D97-AF65-F5344CB8AC3E}">
        <p14:creationId xmlns:p14="http://schemas.microsoft.com/office/powerpoint/2010/main" val="2994300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Box 6"/>
          <p:cNvSpPr/>
          <p:nvPr/>
        </p:nvSpPr>
        <p:spPr>
          <a:xfrm>
            <a:off x="2028960" y="176040"/>
            <a:ext cx="838800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pc="267" dirty="0">
                <a:solidFill>
                  <a:srgbClr val="FFFFFF"/>
                </a:solidFill>
                <a:latin typeface="Calibri"/>
                <a:ea typeface="DejaVu Sans"/>
              </a:rPr>
              <a:t>КУЛЬТУРА</a:t>
            </a:r>
            <a:endParaRPr lang="uk-UA" sz="3600" b="0" strike="noStrike" spc="-1" dirty="0">
              <a:latin typeface="Arial"/>
            </a:endParaRPr>
          </a:p>
        </p:txBody>
      </p:sp>
      <p:sp>
        <p:nvSpPr>
          <p:cNvPr id="368" name="Rectangle 3"/>
          <p:cNvSpPr/>
          <p:nvPr/>
        </p:nvSpPr>
        <p:spPr>
          <a:xfrm>
            <a:off x="8010720" y="1285920"/>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369" name="Пряма сполучна лінія 8"/>
          <p:cNvSpPr/>
          <p:nvPr/>
        </p:nvSpPr>
        <p:spPr>
          <a:xfrm>
            <a:off x="252360" y="911520"/>
            <a:ext cx="1178712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371" name="TextBox 13"/>
          <p:cNvSpPr/>
          <p:nvPr/>
        </p:nvSpPr>
        <p:spPr>
          <a:xfrm>
            <a:off x="11338560" y="25560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8</a:t>
            </a:r>
            <a:endParaRPr lang="uk-UA" sz="2800" b="0" strike="noStrike" spc="-1" dirty="0">
              <a:latin typeface="Arial"/>
            </a:endParaRPr>
          </a:p>
        </p:txBody>
      </p:sp>
      <p:pic>
        <p:nvPicPr>
          <p:cNvPr id="3" name="Рисунок 2">
            <a:extLst>
              <a:ext uri="{FF2B5EF4-FFF2-40B4-BE49-F238E27FC236}">
                <a16:creationId xmlns:a16="http://schemas.microsoft.com/office/drawing/2014/main" id="{AB1701C9-3A79-DBC8-0C3E-A3012D6E39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468" y="963228"/>
            <a:ext cx="3886663" cy="2591108"/>
          </a:xfrm>
          <a:prstGeom prst="rect">
            <a:avLst/>
          </a:prstGeom>
        </p:spPr>
      </p:pic>
      <p:sp>
        <p:nvSpPr>
          <p:cNvPr id="5" name="TextBox 4">
            <a:extLst>
              <a:ext uri="{FF2B5EF4-FFF2-40B4-BE49-F238E27FC236}">
                <a16:creationId xmlns:a16="http://schemas.microsoft.com/office/drawing/2014/main" id="{3FB98B54-7B69-9046-153E-0C97EC12061E}"/>
              </a:ext>
            </a:extLst>
          </p:cNvPr>
          <p:cNvSpPr txBox="1"/>
          <p:nvPr/>
        </p:nvSpPr>
        <p:spPr>
          <a:xfrm>
            <a:off x="4897315" y="1227331"/>
            <a:ext cx="6699740" cy="5078313"/>
          </a:xfrm>
          <a:prstGeom prst="rect">
            <a:avLst/>
          </a:prstGeom>
          <a:noFill/>
        </p:spPr>
        <p:txBody>
          <a:bodyPr wrap="square">
            <a:spAutoFit/>
          </a:bodyPr>
          <a:lstStyle/>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На території </a:t>
            </a:r>
            <a:r>
              <a:rPr lang="uk-UA"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старостинського</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округу в селі Голики функціонують сільський клуб та бібліотека.</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Після проведення якісного капітального внутрішнього ремонту, придбання необхідного музичного обладнання та призначення професійних керівників на посади завідувача клубом та </a:t>
            </a:r>
            <a:r>
              <a:rPr lang="uk-UA"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бібліотекаря</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життя в галузі культури відродилося.</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Серед актуальних проблем розвитку громади важливе місце посідає культура як галузь соціальної інфраструктури, яка покликана задовольнити духовні запити населення, формувати, розвивати здібності та високі естетичні смаки, забезпечувати умови для поширення самодіяльної народної творчості.</a:t>
            </a:r>
          </a:p>
          <a:p>
            <a:pPr algn="just" defTabSz="720000"/>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Галузь культури та мистецтва, як і весь український народ, переживають дуже складні часи. Протягом 2022 року в умовах воєнного стану, повітряних </a:t>
            </a:r>
            <a:r>
              <a:rPr lang="uk-UA"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тривог</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та відключень електроенергії проводились різні заходи та концерти патріотичного напрямку, в яких активну участь беруть працівники клубу, вчительський колектив, учні </a:t>
            </a:r>
            <a:r>
              <a:rPr lang="uk-UA" sz="18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Варварівської</a:t>
            </a:r>
            <a:r>
              <a:rPr lang="uk-UA" sz="18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гімназії та жителі громади.</a:t>
            </a:r>
          </a:p>
        </p:txBody>
      </p:sp>
      <p:pic>
        <p:nvPicPr>
          <p:cNvPr id="7" name="Рисунок 6">
            <a:extLst>
              <a:ext uri="{FF2B5EF4-FFF2-40B4-BE49-F238E27FC236}">
                <a16:creationId xmlns:a16="http://schemas.microsoft.com/office/drawing/2014/main" id="{B266DECB-9639-A3C7-D01E-361FAD240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468" y="3729162"/>
            <a:ext cx="3886663" cy="29149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051C77B-94B1-BDF8-8668-6A2DE28110EE}"/>
              </a:ext>
            </a:extLst>
          </p:cNvPr>
          <p:cNvPicPr>
            <a:picLocks noChangeAspect="1"/>
          </p:cNvPicPr>
          <p:nvPr/>
        </p:nvPicPr>
        <p:blipFill rotWithShape="1">
          <a:blip r:embed="rId3"/>
          <a:srcRect t="25507" b="5908"/>
          <a:stretch/>
        </p:blipFill>
        <p:spPr>
          <a:xfrm>
            <a:off x="5844959" y="4463916"/>
            <a:ext cx="4572001" cy="2347879"/>
          </a:xfrm>
          <a:prstGeom prst="rect">
            <a:avLst/>
          </a:prstGeom>
        </p:spPr>
      </p:pic>
      <p:sp>
        <p:nvSpPr>
          <p:cNvPr id="367" name="TextBox 6"/>
          <p:cNvSpPr/>
          <p:nvPr/>
        </p:nvSpPr>
        <p:spPr>
          <a:xfrm>
            <a:off x="2028960" y="176040"/>
            <a:ext cx="8388000" cy="644877"/>
          </a:xfrm>
          <a:prstGeom prst="rect">
            <a:avLst/>
          </a:prstGeom>
          <a:noFill/>
          <a:ln w="0">
            <a:noFill/>
          </a:ln>
          <a:effectLst>
            <a:outerShdw blurRad="50760"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uk-UA" sz="3600" b="1" spc="267" dirty="0">
                <a:solidFill>
                  <a:srgbClr val="FFFFFF"/>
                </a:solidFill>
                <a:latin typeface="Calibri"/>
                <a:ea typeface="DejaVu Sans"/>
              </a:rPr>
              <a:t>КУЛЬТУРА</a:t>
            </a:r>
            <a:endParaRPr lang="uk-UA" sz="3600" b="0" strike="noStrike" spc="-1" dirty="0">
              <a:latin typeface="Arial"/>
            </a:endParaRPr>
          </a:p>
        </p:txBody>
      </p:sp>
      <p:sp>
        <p:nvSpPr>
          <p:cNvPr id="368" name="Rectangle 3"/>
          <p:cNvSpPr/>
          <p:nvPr/>
        </p:nvSpPr>
        <p:spPr>
          <a:xfrm>
            <a:off x="8010720" y="1285920"/>
            <a:ext cx="3929760" cy="5358240"/>
          </a:xfrm>
          <a:prstGeom prst="rect">
            <a:avLst/>
          </a:prstGeom>
          <a:noFill/>
          <a:ln w="0">
            <a:noFill/>
          </a:ln>
        </p:spPr>
        <p:style>
          <a:lnRef idx="0">
            <a:scrgbClr r="0" g="0" b="0"/>
          </a:lnRef>
          <a:fillRef idx="0">
            <a:scrgbClr r="0" g="0" b="0"/>
          </a:fillRef>
          <a:effectRef idx="0">
            <a:scrgbClr r="0" g="0" b="0"/>
          </a:effectRef>
          <a:fontRef idx="minor"/>
        </p:style>
      </p:sp>
      <p:sp>
        <p:nvSpPr>
          <p:cNvPr id="369" name="Пряма сполучна лінія 8"/>
          <p:cNvSpPr/>
          <p:nvPr/>
        </p:nvSpPr>
        <p:spPr>
          <a:xfrm>
            <a:off x="252360" y="911520"/>
            <a:ext cx="11787120" cy="360"/>
          </a:xfrm>
          <a:prstGeom prst="line">
            <a:avLst/>
          </a:prstGeom>
          <a:ln w="38160">
            <a:solidFill>
              <a:srgbClr val="468A1A"/>
            </a:solidFill>
            <a:miter/>
          </a:ln>
        </p:spPr>
        <p:style>
          <a:lnRef idx="0">
            <a:scrgbClr r="0" g="0" b="0"/>
          </a:lnRef>
          <a:fillRef idx="0">
            <a:scrgbClr r="0" g="0" b="0"/>
          </a:fillRef>
          <a:effectRef idx="0">
            <a:scrgbClr r="0" g="0" b="0"/>
          </a:effectRef>
          <a:fontRef idx="minor"/>
        </p:style>
      </p:sp>
      <p:sp>
        <p:nvSpPr>
          <p:cNvPr id="371" name="TextBox 13"/>
          <p:cNvSpPr/>
          <p:nvPr/>
        </p:nvSpPr>
        <p:spPr>
          <a:xfrm>
            <a:off x="11338560" y="255600"/>
            <a:ext cx="6220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uk-UA" sz="2800" b="1" strike="noStrike" spc="-1" dirty="0">
                <a:solidFill>
                  <a:srgbClr val="FFFFFF"/>
                </a:solidFill>
                <a:latin typeface="Calibri"/>
                <a:ea typeface="DejaVu Sans"/>
              </a:rPr>
              <a:t>9</a:t>
            </a:r>
            <a:endParaRPr lang="uk-UA" sz="2800" b="0" strike="noStrike" spc="-1" dirty="0">
              <a:latin typeface="Arial"/>
            </a:endParaRPr>
          </a:p>
        </p:txBody>
      </p:sp>
      <p:pic>
        <p:nvPicPr>
          <p:cNvPr id="8" name="Picture 4" descr="На зображенні може бути: 5 людей та люди усміхаються">
            <a:extLst>
              <a:ext uri="{FF2B5EF4-FFF2-40B4-BE49-F238E27FC236}">
                <a16:creationId xmlns:a16="http://schemas.microsoft.com/office/drawing/2014/main" id="{8CFD7920-DCE0-5202-74A8-1DC11F82B4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84" t="18874" r="5226" b="9109"/>
          <a:stretch/>
        </p:blipFill>
        <p:spPr bwMode="auto">
          <a:xfrm>
            <a:off x="236374" y="1409012"/>
            <a:ext cx="3991708" cy="228176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Немає опису світлини.">
            <a:extLst>
              <a:ext uri="{FF2B5EF4-FFF2-40B4-BE49-F238E27FC236}">
                <a16:creationId xmlns:a16="http://schemas.microsoft.com/office/drawing/2014/main" id="{3D0ED60F-6EA6-9CB9-CA07-7776E0D368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89" t="16058" r="12637" b="4888"/>
          <a:stretch/>
        </p:blipFill>
        <p:spPr bwMode="auto">
          <a:xfrm>
            <a:off x="236374" y="3890288"/>
            <a:ext cx="3991708" cy="2502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EAFBCEB-FE7A-10E7-D724-184170C8E528}"/>
              </a:ext>
            </a:extLst>
          </p:cNvPr>
          <p:cNvSpPr txBox="1"/>
          <p:nvPr/>
        </p:nvSpPr>
        <p:spPr>
          <a:xfrm>
            <a:off x="4437152" y="994287"/>
            <a:ext cx="7570703" cy="3754874"/>
          </a:xfrm>
          <a:prstGeom prst="rect">
            <a:avLst/>
          </a:prstGeom>
          <a:noFill/>
        </p:spPr>
        <p:txBody>
          <a:bodyPr wrap="square">
            <a:spAutoFit/>
          </a:bodyPr>
          <a:lstStyle/>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Всього було проведено 42 заходи, з них дитячих - 18. Кількість відвідувань - 1271 особа, з них дітей - 370.</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У клубі працюють гуртки: вокальний, танцювальний та декоративно-прикладного мистецтва. А також 3 самодіяльні колективи: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Голичаночка</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«Струмочок» та танцювальний колектив для молоді і дітей.</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Із початком повномасштабного вторгнення у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Голицькому</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сільському клубі розпочалася волонтерська діяльність: виготовлення маскувальних сіток та збір волонтерської допомоги для потреб ЗСУ і вимушено переміщених осіб, які проживають у селах Варварівка та Голики.</a:t>
            </a:r>
          </a:p>
          <a:p>
            <a:pPr algn="just" defTabSz="720000"/>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З березня по грудень 2022 року було сплетено та відправлено для ЗСУ 23 маскувальні сітки. Працівники клубу активно співпрацюють із волонтерським центром </a:t>
            </a:r>
            <a:r>
              <a:rPr lang="uk-UA" sz="17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у </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селі Варварівка, допомагають у виготовленні 	тушонок, </a:t>
            </a:r>
            <a:r>
              <a:rPr lang="uk-UA" sz="1700" b="1"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сухпайків</a:t>
            </a:r>
            <a:r>
              <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окопних свічок для потреб наших воїнів.</a:t>
            </a:r>
          </a:p>
          <a:p>
            <a:pPr algn="just" defTabSz="720000"/>
            <a:endParaRPr lang="uk-UA" sz="17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732757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6029</TotalTime>
  <Words>2289</Words>
  <Application>Microsoft Office PowerPoint</Application>
  <PresentationFormat>Довільний</PresentationFormat>
  <Paragraphs>159</Paragraphs>
  <Slides>22</Slides>
  <Notes>8</Notes>
  <HiddenSlides>0</HiddenSlides>
  <MMClips>0</MMClips>
  <ScaleCrop>false</ScaleCrop>
  <HeadingPairs>
    <vt:vector size="6" baseType="variant">
      <vt:variant>
        <vt:lpstr>Використані шрифти</vt:lpstr>
      </vt:variant>
      <vt:variant>
        <vt:i4>5</vt:i4>
      </vt:variant>
      <vt:variant>
        <vt:lpstr>Тема</vt:lpstr>
      </vt:variant>
      <vt:variant>
        <vt:i4>2</vt:i4>
      </vt:variant>
      <vt:variant>
        <vt:lpstr>Заголовки слайдів</vt:lpstr>
      </vt:variant>
      <vt:variant>
        <vt:i4>22</vt:i4>
      </vt:variant>
    </vt:vector>
  </HeadingPairs>
  <TitlesOfParts>
    <vt:vector size="29" baseType="lpstr">
      <vt:lpstr>Arial</vt:lpstr>
      <vt:lpstr>Calibri</vt:lpstr>
      <vt:lpstr>Symbol</vt:lpstr>
      <vt:lpstr>Times New Roman</vt:lpstr>
      <vt:lpstr>Wingdings</vt:lpstr>
      <vt:lpstr>Office Theme</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subject/>
  <dc:creator>Людмила Чумак</dc:creator>
  <dc:description/>
  <cp:lastModifiedBy>Pavlo</cp:lastModifiedBy>
  <cp:revision>991</cp:revision>
  <cp:lastPrinted>2022-11-01T14:33:58Z</cp:lastPrinted>
  <dcterms:created xsi:type="dcterms:W3CDTF">2021-09-21T06:54:41Z</dcterms:created>
  <dcterms:modified xsi:type="dcterms:W3CDTF">2023-01-25T08:22:37Z</dcterms:modified>
  <dc:language>uk-UA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17</vt:r8>
  </property>
  <property fmtid="{D5CDD505-2E9C-101B-9397-08002B2CF9AE}" pid="3" name="PresentationFormat">
    <vt:lpwstr>Широкий екран</vt:lpwstr>
  </property>
  <property fmtid="{D5CDD505-2E9C-101B-9397-08002B2CF9AE}" pid="4" name="Slides">
    <vt:r8>67</vt:r8>
  </property>
</Properties>
</file>