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70"/>
  </p:notesMasterIdLst>
  <p:sldIdLst>
    <p:sldId id="256" r:id="rId2"/>
    <p:sldId id="258" r:id="rId3"/>
    <p:sldId id="326" r:id="rId4"/>
    <p:sldId id="289" r:id="rId5"/>
    <p:sldId id="327" r:id="rId6"/>
    <p:sldId id="267" r:id="rId7"/>
    <p:sldId id="269" r:id="rId8"/>
    <p:sldId id="268" r:id="rId9"/>
    <p:sldId id="294" r:id="rId10"/>
    <p:sldId id="277" r:id="rId11"/>
    <p:sldId id="278" r:id="rId12"/>
    <p:sldId id="279" r:id="rId13"/>
    <p:sldId id="296" r:id="rId14"/>
    <p:sldId id="297" r:id="rId15"/>
    <p:sldId id="298" r:id="rId16"/>
    <p:sldId id="330" r:id="rId17"/>
    <p:sldId id="280" r:id="rId18"/>
    <p:sldId id="316" r:id="rId19"/>
    <p:sldId id="314" r:id="rId20"/>
    <p:sldId id="315" r:id="rId21"/>
    <p:sldId id="281" r:id="rId22"/>
    <p:sldId id="282" r:id="rId23"/>
    <p:sldId id="283" r:id="rId24"/>
    <p:sldId id="284" r:id="rId25"/>
    <p:sldId id="285" r:id="rId26"/>
    <p:sldId id="286" r:id="rId27"/>
    <p:sldId id="287" r:id="rId28"/>
    <p:sldId id="304" r:id="rId29"/>
    <p:sldId id="305" r:id="rId30"/>
    <p:sldId id="306" r:id="rId31"/>
    <p:sldId id="318" r:id="rId32"/>
    <p:sldId id="308" r:id="rId33"/>
    <p:sldId id="309" r:id="rId34"/>
    <p:sldId id="310" r:id="rId35"/>
    <p:sldId id="288" r:id="rId36"/>
    <p:sldId id="290" r:id="rId37"/>
    <p:sldId id="291" r:id="rId38"/>
    <p:sldId id="292" r:id="rId39"/>
    <p:sldId id="337" r:id="rId40"/>
    <p:sldId id="319" r:id="rId41"/>
    <p:sldId id="320" r:id="rId42"/>
    <p:sldId id="329" r:id="rId43"/>
    <p:sldId id="339" r:id="rId44"/>
    <p:sldId id="300" r:id="rId45"/>
    <p:sldId id="273" r:id="rId46"/>
    <p:sldId id="307" r:id="rId47"/>
    <p:sldId id="275" r:id="rId48"/>
    <p:sldId id="293" r:id="rId49"/>
    <p:sldId id="332" r:id="rId50"/>
    <p:sldId id="271" r:id="rId51"/>
    <p:sldId id="323" r:id="rId52"/>
    <p:sldId id="331" r:id="rId53"/>
    <p:sldId id="334" r:id="rId54"/>
    <p:sldId id="333" r:id="rId55"/>
    <p:sldId id="312" r:id="rId56"/>
    <p:sldId id="313" r:id="rId57"/>
    <p:sldId id="260" r:id="rId58"/>
    <p:sldId id="259" r:id="rId59"/>
    <p:sldId id="265" r:id="rId60"/>
    <p:sldId id="335" r:id="rId61"/>
    <p:sldId id="322" r:id="rId62"/>
    <p:sldId id="336" r:id="rId63"/>
    <p:sldId id="340" r:id="rId64"/>
    <p:sldId id="262" r:id="rId65"/>
    <p:sldId id="263" r:id="rId66"/>
    <p:sldId id="295" r:id="rId67"/>
    <p:sldId id="338" r:id="rId68"/>
    <p:sldId id="324" r:id="rId6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Помір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076" autoAdjust="0"/>
    <p:restoredTop sz="92749" autoAdjust="0"/>
  </p:normalViewPr>
  <p:slideViewPr>
    <p:cSldViewPr snapToGrid="0">
      <p:cViewPr varScale="1">
        <p:scale>
          <a:sx n="106" d="100"/>
          <a:sy n="106" d="100"/>
        </p:scale>
        <p:origin x="1014" y="11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Місце для верхнього колонтитула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Місце для дати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BCB225-CE50-400C-BA87-893FE9FBE201}" type="datetimeFigureOut">
              <a:rPr lang="uk-UA" smtClean="0"/>
              <a:t>08.02.2022</a:t>
            </a:fld>
            <a:endParaRPr lang="uk-UA"/>
          </a:p>
        </p:txBody>
      </p:sp>
      <p:sp>
        <p:nvSpPr>
          <p:cNvPr id="4" name="Місце для зображення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Місце для нотаток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p>
        </p:txBody>
      </p:sp>
      <p:sp>
        <p:nvSpPr>
          <p:cNvPr id="6" name="Місце для нижнього колонтитула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Місце для номера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05F617-9625-4BF1-81A4-DDF03387CDE4}" type="slidenum">
              <a:rPr lang="uk-UA" smtClean="0"/>
              <a:t>‹№›</a:t>
            </a:fld>
            <a:endParaRPr lang="uk-UA"/>
          </a:p>
        </p:txBody>
      </p:sp>
    </p:spTree>
    <p:extLst>
      <p:ext uri="{BB962C8B-B14F-4D97-AF65-F5344CB8AC3E}">
        <p14:creationId xmlns:p14="http://schemas.microsoft.com/office/powerpoint/2010/main" val="211340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2</a:t>
            </a:fld>
            <a:endParaRPr lang="uk-UA"/>
          </a:p>
        </p:txBody>
      </p:sp>
    </p:spTree>
    <p:extLst>
      <p:ext uri="{BB962C8B-B14F-4D97-AF65-F5344CB8AC3E}">
        <p14:creationId xmlns:p14="http://schemas.microsoft.com/office/powerpoint/2010/main" val="1062636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51</a:t>
            </a:fld>
            <a:endParaRPr lang="uk-UA"/>
          </a:p>
        </p:txBody>
      </p:sp>
    </p:spTree>
    <p:extLst>
      <p:ext uri="{BB962C8B-B14F-4D97-AF65-F5344CB8AC3E}">
        <p14:creationId xmlns:p14="http://schemas.microsoft.com/office/powerpoint/2010/main" val="1702093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57</a:t>
            </a:fld>
            <a:endParaRPr lang="uk-UA"/>
          </a:p>
        </p:txBody>
      </p:sp>
    </p:spTree>
    <p:extLst>
      <p:ext uri="{BB962C8B-B14F-4D97-AF65-F5344CB8AC3E}">
        <p14:creationId xmlns:p14="http://schemas.microsoft.com/office/powerpoint/2010/main" val="4142014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59</a:t>
            </a:fld>
            <a:endParaRPr lang="uk-UA"/>
          </a:p>
        </p:txBody>
      </p:sp>
    </p:spTree>
    <p:extLst>
      <p:ext uri="{BB962C8B-B14F-4D97-AF65-F5344CB8AC3E}">
        <p14:creationId xmlns:p14="http://schemas.microsoft.com/office/powerpoint/2010/main" val="500158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60</a:t>
            </a:fld>
            <a:endParaRPr lang="uk-UA"/>
          </a:p>
        </p:txBody>
      </p:sp>
    </p:spTree>
    <p:extLst>
      <p:ext uri="{BB962C8B-B14F-4D97-AF65-F5344CB8AC3E}">
        <p14:creationId xmlns:p14="http://schemas.microsoft.com/office/powerpoint/2010/main" val="1605988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61</a:t>
            </a:fld>
            <a:endParaRPr lang="uk-UA"/>
          </a:p>
        </p:txBody>
      </p:sp>
    </p:spTree>
    <p:extLst>
      <p:ext uri="{BB962C8B-B14F-4D97-AF65-F5344CB8AC3E}">
        <p14:creationId xmlns:p14="http://schemas.microsoft.com/office/powerpoint/2010/main" val="254596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64</a:t>
            </a:fld>
            <a:endParaRPr lang="uk-UA"/>
          </a:p>
        </p:txBody>
      </p:sp>
    </p:spTree>
    <p:extLst>
      <p:ext uri="{BB962C8B-B14F-4D97-AF65-F5344CB8AC3E}">
        <p14:creationId xmlns:p14="http://schemas.microsoft.com/office/powerpoint/2010/main" val="3240010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65</a:t>
            </a:fld>
            <a:endParaRPr lang="uk-UA"/>
          </a:p>
        </p:txBody>
      </p:sp>
    </p:spTree>
    <p:extLst>
      <p:ext uri="{BB962C8B-B14F-4D97-AF65-F5344CB8AC3E}">
        <p14:creationId xmlns:p14="http://schemas.microsoft.com/office/powerpoint/2010/main" val="23812588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67</a:t>
            </a:fld>
            <a:endParaRPr lang="uk-UA"/>
          </a:p>
        </p:txBody>
      </p:sp>
    </p:spTree>
    <p:extLst>
      <p:ext uri="{BB962C8B-B14F-4D97-AF65-F5344CB8AC3E}">
        <p14:creationId xmlns:p14="http://schemas.microsoft.com/office/powerpoint/2010/main" val="264928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3</a:t>
            </a:fld>
            <a:endParaRPr lang="uk-UA"/>
          </a:p>
        </p:txBody>
      </p:sp>
    </p:spTree>
    <p:extLst>
      <p:ext uri="{BB962C8B-B14F-4D97-AF65-F5344CB8AC3E}">
        <p14:creationId xmlns:p14="http://schemas.microsoft.com/office/powerpoint/2010/main" val="1150956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32</a:t>
            </a:fld>
            <a:endParaRPr lang="uk-UA"/>
          </a:p>
        </p:txBody>
      </p:sp>
    </p:spTree>
    <p:extLst>
      <p:ext uri="{BB962C8B-B14F-4D97-AF65-F5344CB8AC3E}">
        <p14:creationId xmlns:p14="http://schemas.microsoft.com/office/powerpoint/2010/main" val="2568884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33</a:t>
            </a:fld>
            <a:endParaRPr lang="uk-UA"/>
          </a:p>
        </p:txBody>
      </p:sp>
    </p:spTree>
    <p:extLst>
      <p:ext uri="{BB962C8B-B14F-4D97-AF65-F5344CB8AC3E}">
        <p14:creationId xmlns:p14="http://schemas.microsoft.com/office/powerpoint/2010/main" val="129152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34</a:t>
            </a:fld>
            <a:endParaRPr lang="uk-UA"/>
          </a:p>
        </p:txBody>
      </p:sp>
    </p:spTree>
    <p:extLst>
      <p:ext uri="{BB962C8B-B14F-4D97-AF65-F5344CB8AC3E}">
        <p14:creationId xmlns:p14="http://schemas.microsoft.com/office/powerpoint/2010/main" val="1033669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36</a:t>
            </a:fld>
            <a:endParaRPr lang="uk-UA"/>
          </a:p>
        </p:txBody>
      </p:sp>
    </p:spTree>
    <p:extLst>
      <p:ext uri="{BB962C8B-B14F-4D97-AF65-F5344CB8AC3E}">
        <p14:creationId xmlns:p14="http://schemas.microsoft.com/office/powerpoint/2010/main" val="3044505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41</a:t>
            </a:fld>
            <a:endParaRPr lang="uk-UA"/>
          </a:p>
        </p:txBody>
      </p:sp>
    </p:spTree>
    <p:extLst>
      <p:ext uri="{BB962C8B-B14F-4D97-AF65-F5344CB8AC3E}">
        <p14:creationId xmlns:p14="http://schemas.microsoft.com/office/powerpoint/2010/main" val="1658444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42</a:t>
            </a:fld>
            <a:endParaRPr lang="uk-UA"/>
          </a:p>
        </p:txBody>
      </p:sp>
    </p:spTree>
    <p:extLst>
      <p:ext uri="{BB962C8B-B14F-4D97-AF65-F5344CB8AC3E}">
        <p14:creationId xmlns:p14="http://schemas.microsoft.com/office/powerpoint/2010/main" val="3666396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endParaRPr lang="uk-UA" dirty="0"/>
          </a:p>
        </p:txBody>
      </p:sp>
      <p:sp>
        <p:nvSpPr>
          <p:cNvPr id="4" name="Місце для номера слайда 3"/>
          <p:cNvSpPr>
            <a:spLocks noGrp="1"/>
          </p:cNvSpPr>
          <p:nvPr>
            <p:ph type="sldNum" sz="quarter" idx="5"/>
          </p:nvPr>
        </p:nvSpPr>
        <p:spPr/>
        <p:txBody>
          <a:bodyPr/>
          <a:lstStyle/>
          <a:p>
            <a:fld id="{4B05F617-9625-4BF1-81A4-DDF03387CDE4}" type="slidenum">
              <a:rPr lang="uk-UA" smtClean="0"/>
              <a:t>50</a:t>
            </a:fld>
            <a:endParaRPr lang="uk-UA"/>
          </a:p>
        </p:txBody>
      </p:sp>
    </p:spTree>
    <p:extLst>
      <p:ext uri="{BB962C8B-B14F-4D97-AF65-F5344CB8AC3E}">
        <p14:creationId xmlns:p14="http://schemas.microsoft.com/office/powerpoint/2010/main" val="265614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uk-UA"/>
              <a:t>Клацніть, щоб редагувати стиль зразка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uk-UA"/>
              <a:t>Клацніть, щоб редагувати стиль зразка підзаголовка</a:t>
            </a:r>
            <a:endParaRPr lang="en-US" dirty="0"/>
          </a:p>
        </p:txBody>
      </p:sp>
      <p:sp>
        <p:nvSpPr>
          <p:cNvPr id="4" name="Date Placeholder 3"/>
          <p:cNvSpPr>
            <a:spLocks noGrp="1"/>
          </p:cNvSpPr>
          <p:nvPr>
            <p:ph type="dt" sz="half" idx="10"/>
          </p:nvPr>
        </p:nvSpPr>
        <p:spPr/>
        <p:txBody>
          <a:bodyPr/>
          <a:lstStyle/>
          <a:p>
            <a:fld id="{C5535EBD-2059-46E2-8F4C-DC29F6B16EA3}" type="datetimeFigureOut">
              <a:rPr lang="uk-UA" smtClean="0"/>
              <a:t>08.02.2022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286869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5535EBD-2059-46E2-8F4C-DC29F6B16EA3}" type="datetimeFigureOut">
              <a:rPr lang="uk-UA" smtClean="0"/>
              <a:t>08.02.2022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3710276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uk-UA"/>
              <a:t>Клацніть, щоб редагувати стиль зразка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5535EBD-2059-46E2-8F4C-DC29F6B16EA3}" type="datetimeFigureOut">
              <a:rPr lang="uk-UA" smtClean="0"/>
              <a:t>08.02.2022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3128666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Назва та вмі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10"/>
          </p:nvPr>
        </p:nvSpPr>
        <p:spPr/>
        <p:txBody>
          <a:bodyPr/>
          <a:lstStyle/>
          <a:p>
            <a:fld id="{C5535EBD-2059-46E2-8F4C-DC29F6B16EA3}" type="datetimeFigureOut">
              <a:rPr lang="uk-UA" smtClean="0"/>
              <a:t>08.02.2022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415498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Назва розділу">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uk-UA"/>
              <a:t>Клацніть, щоб відредагувати стилі зразків тексту</a:t>
            </a:r>
          </a:p>
        </p:txBody>
      </p:sp>
      <p:sp>
        <p:nvSpPr>
          <p:cNvPr id="4" name="Date Placeholder 3"/>
          <p:cNvSpPr>
            <a:spLocks noGrp="1"/>
          </p:cNvSpPr>
          <p:nvPr>
            <p:ph type="dt" sz="half" idx="10"/>
          </p:nvPr>
        </p:nvSpPr>
        <p:spPr/>
        <p:txBody>
          <a:bodyPr/>
          <a:lstStyle/>
          <a:p>
            <a:fld id="{C5535EBD-2059-46E2-8F4C-DC29F6B16EA3}" type="datetimeFigureOut">
              <a:rPr lang="uk-UA" smtClean="0"/>
              <a:t>08.02.2022</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568025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Date Placeholder 4"/>
          <p:cNvSpPr>
            <a:spLocks noGrp="1"/>
          </p:cNvSpPr>
          <p:nvPr>
            <p:ph type="dt" sz="half" idx="10"/>
          </p:nvPr>
        </p:nvSpPr>
        <p:spPr/>
        <p:txBody>
          <a:bodyPr/>
          <a:lstStyle/>
          <a:p>
            <a:fld id="{C5535EBD-2059-46E2-8F4C-DC29F6B16EA3}" type="datetimeFigureOut">
              <a:rPr lang="uk-UA" smtClean="0"/>
              <a:t>08.02.2022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2971980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4" name="Content Placeholder 3"/>
          <p:cNvSpPr>
            <a:spLocks noGrp="1"/>
          </p:cNvSpPr>
          <p:nvPr>
            <p:ph sz="half" idx="2"/>
          </p:nvPr>
        </p:nvSpPr>
        <p:spPr>
          <a:xfrm>
            <a:off x="839788" y="2505075"/>
            <a:ext cx="5157787"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uk-UA"/>
              <a:t>Клацніть, щоб відредагувати стилі зразків тексту</a:t>
            </a:r>
          </a:p>
        </p:txBody>
      </p:sp>
      <p:sp>
        <p:nvSpPr>
          <p:cNvPr id="6" name="Content Placeholder 5"/>
          <p:cNvSpPr>
            <a:spLocks noGrp="1"/>
          </p:cNvSpPr>
          <p:nvPr>
            <p:ph sz="quarter" idx="4"/>
          </p:nvPr>
        </p:nvSpPr>
        <p:spPr>
          <a:xfrm>
            <a:off x="6172200" y="2505075"/>
            <a:ext cx="5183188" cy="3684588"/>
          </a:xfrm>
        </p:spPr>
        <p:txBody>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7" name="Date Placeholder 6"/>
          <p:cNvSpPr>
            <a:spLocks noGrp="1"/>
          </p:cNvSpPr>
          <p:nvPr>
            <p:ph type="dt" sz="half" idx="10"/>
          </p:nvPr>
        </p:nvSpPr>
        <p:spPr/>
        <p:txBody>
          <a:bodyPr/>
          <a:lstStyle/>
          <a:p>
            <a:fld id="{C5535EBD-2059-46E2-8F4C-DC29F6B16EA3}" type="datetimeFigureOut">
              <a:rPr lang="uk-UA" smtClean="0"/>
              <a:t>08.02.2022</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1102934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uk-UA"/>
              <a:t>Клацніть, щоб редагувати стиль зразка заголовка</a:t>
            </a:r>
            <a:endParaRPr lang="en-US" dirty="0"/>
          </a:p>
        </p:txBody>
      </p:sp>
      <p:sp>
        <p:nvSpPr>
          <p:cNvPr id="3" name="Date Placeholder 2"/>
          <p:cNvSpPr>
            <a:spLocks noGrp="1"/>
          </p:cNvSpPr>
          <p:nvPr>
            <p:ph type="dt" sz="half" idx="10"/>
          </p:nvPr>
        </p:nvSpPr>
        <p:spPr/>
        <p:txBody>
          <a:bodyPr/>
          <a:lstStyle/>
          <a:p>
            <a:fld id="{C5535EBD-2059-46E2-8F4C-DC29F6B16EA3}" type="datetimeFigureOut">
              <a:rPr lang="uk-UA" smtClean="0"/>
              <a:t>08.02.2022</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13675822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535EBD-2059-46E2-8F4C-DC29F6B16EA3}" type="datetimeFigureOut">
              <a:rPr lang="uk-UA" smtClean="0"/>
              <a:t>08.02.2022</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1263561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C5535EBD-2059-46E2-8F4C-DC29F6B16EA3}" type="datetimeFigureOut">
              <a:rPr lang="uk-UA" smtClean="0"/>
              <a:t>08.02.2022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1993629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і підпис">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uk-UA"/>
              <a:t>Клацніть, щоб редагувати стиль зразка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uk-UA"/>
              <a:t>Клацніть піктограму, щоб додати зображення</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uk-UA"/>
              <a:t>Клацніть, щоб відредагувати стилі зразків тексту</a:t>
            </a:r>
          </a:p>
        </p:txBody>
      </p:sp>
      <p:sp>
        <p:nvSpPr>
          <p:cNvPr id="5" name="Date Placeholder 4"/>
          <p:cNvSpPr>
            <a:spLocks noGrp="1"/>
          </p:cNvSpPr>
          <p:nvPr>
            <p:ph type="dt" sz="half" idx="10"/>
          </p:nvPr>
        </p:nvSpPr>
        <p:spPr/>
        <p:txBody>
          <a:bodyPr/>
          <a:lstStyle/>
          <a:p>
            <a:fld id="{C5535EBD-2059-46E2-8F4C-DC29F6B16EA3}" type="datetimeFigureOut">
              <a:rPr lang="uk-UA" smtClean="0"/>
              <a:t>08.02.2022</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21849AB5-9983-457E-83D3-8C77DAAC35D9}" type="slidenum">
              <a:rPr lang="uk-UA" smtClean="0"/>
              <a:t>‹№›</a:t>
            </a:fld>
            <a:endParaRPr lang="uk-UA"/>
          </a:p>
        </p:txBody>
      </p:sp>
    </p:spTree>
    <p:extLst>
      <p:ext uri="{BB962C8B-B14F-4D97-AF65-F5344CB8AC3E}">
        <p14:creationId xmlns:p14="http://schemas.microsoft.com/office/powerpoint/2010/main" val="2726134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uk-UA"/>
              <a:t>Клацніть, щоб редагувати стиль зразка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uk-UA"/>
              <a:t>Клацніть, щоб відредагувати стилі зразків тексту</a:t>
            </a:r>
          </a:p>
          <a:p>
            <a:pPr lvl="1"/>
            <a:r>
              <a:rPr lang="uk-UA"/>
              <a:t>Другий рівень</a:t>
            </a:r>
          </a:p>
          <a:p>
            <a:pPr lvl="2"/>
            <a:r>
              <a:rPr lang="uk-UA"/>
              <a:t>Третій рівень</a:t>
            </a:r>
          </a:p>
          <a:p>
            <a:pPr lvl="3"/>
            <a:r>
              <a:rPr lang="uk-UA"/>
              <a:t>Четвертий рівень</a:t>
            </a:r>
          </a:p>
          <a:p>
            <a:pPr lvl="4"/>
            <a:r>
              <a:rPr lang="uk-UA"/>
              <a:t>П’ятий рівень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535EBD-2059-46E2-8F4C-DC29F6B16EA3}" type="datetimeFigureOut">
              <a:rPr lang="uk-UA" smtClean="0"/>
              <a:t>08.02.2022</a:t>
            </a:fld>
            <a:endParaRPr lang="uk-U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uk-U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849AB5-9983-457E-83D3-8C77DAAC35D9}" type="slidenum">
              <a:rPr lang="uk-UA" smtClean="0"/>
              <a:t>‹№›</a:t>
            </a:fld>
            <a:endParaRPr lang="uk-UA"/>
          </a:p>
        </p:txBody>
      </p:sp>
    </p:spTree>
    <p:extLst>
      <p:ext uri="{BB962C8B-B14F-4D97-AF65-F5344CB8AC3E}">
        <p14:creationId xmlns:p14="http://schemas.microsoft.com/office/powerpoint/2010/main" val="230957917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3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3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hyperlink" Target="http://www.slavuta-mvk.gov.ua/" TargetMode="External"/><Relationship Id="rId1" Type="http://schemas.openxmlformats.org/officeDocument/2006/relationships/slideLayout" Target="../slideLayouts/slideLayout7.xml"/><Relationship Id="rId5" Type="http://schemas.openxmlformats.org/officeDocument/2006/relationships/image" Target="../media/image90.jpeg"/><Relationship Id="rId4" Type="http://schemas.openxmlformats.org/officeDocument/2006/relationships/image" Target="../media/image89.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hyperlink" Target="https://invest.slavuta-mvk.gov.ua/" TargetMode="External"/><Relationship Id="rId7" Type="http://schemas.openxmlformats.org/officeDocument/2006/relationships/image" Target="../media/image99.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 Id="rId9" Type="http://schemas.openxmlformats.org/officeDocument/2006/relationships/image" Target="../media/image101.jpeg"/></Relationships>
</file>

<file path=ppt/slides/_rels/slide43.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112.emf"/><Relationship Id="rId3" Type="http://schemas.openxmlformats.org/officeDocument/2006/relationships/image" Target="../media/image108.png"/><Relationship Id="rId7" Type="http://schemas.openxmlformats.org/officeDocument/2006/relationships/image" Target="../media/image111.jpeg"/><Relationship Id="rId2" Type="http://schemas.openxmlformats.org/officeDocument/2006/relationships/image" Target="../media/image107.jpe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7.png"/><Relationship Id="rId1" Type="http://schemas.openxmlformats.org/officeDocument/2006/relationships/slideLayout" Target="../slideLayouts/slideLayout7.xml"/><Relationship Id="rId4" Type="http://schemas.openxmlformats.org/officeDocument/2006/relationships/image" Target="../media/image118.jpeg"/></Relationships>
</file>

<file path=ppt/slides/_rels/slide4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12" Type="http://schemas.openxmlformats.org/officeDocument/2006/relationships/image" Target="../media/image1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6.jpeg"/><Relationship Id="rId11" Type="http://schemas.openxmlformats.org/officeDocument/2006/relationships/image" Target="../media/image131.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124.jpeg"/><Relationship Id="rId9" Type="http://schemas.openxmlformats.org/officeDocument/2006/relationships/image" Target="../media/image129.jpeg"/></Relationships>
</file>

<file path=ppt/slides/_rels/slide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56.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7.xml"/><Relationship Id="rId4" Type="http://schemas.openxmlformats.org/officeDocument/2006/relationships/image" Target="../media/image142.jpeg"/></Relationships>
</file>

<file path=ppt/slides/_rels/slide5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45.jpeg"/><Relationship Id="rId4" Type="http://schemas.openxmlformats.org/officeDocument/2006/relationships/image" Target="../media/image144.jpeg"/></Relationships>
</file>

<file path=ppt/slides/_rels/slide5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50.jpeg"/><Relationship Id="rId4" Type="http://schemas.openxmlformats.org/officeDocument/2006/relationships/image" Target="../media/image149.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62.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59.jpeg"/><Relationship Id="rId7" Type="http://schemas.openxmlformats.org/officeDocument/2006/relationships/image" Target="../media/image163.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160.jpeg"/></Relationships>
</file>

<file path=ppt/slides/_rels/slide65.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66.jpeg"/><Relationship Id="rId4" Type="http://schemas.openxmlformats.org/officeDocument/2006/relationships/image" Target="../media/image165.jpeg"/></Relationships>
</file>

<file path=ppt/slides/_rels/slide66.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1.jpeg"/><Relationship Id="rId4" Type="http://schemas.openxmlformats.org/officeDocument/2006/relationships/image" Target="../media/image170.jpeg"/></Relationships>
</file>

<file path=ppt/slides/_rels/slide6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6671C8-3D1D-454B-9D08-911BD4E6AE03}"/>
              </a:ext>
            </a:extLst>
          </p:cNvPr>
          <p:cNvSpPr>
            <a:spLocks noGrp="1"/>
          </p:cNvSpPr>
          <p:nvPr>
            <p:ph type="ctrTitle"/>
          </p:nvPr>
        </p:nvSpPr>
        <p:spPr/>
        <p:txBody>
          <a:bodyPr/>
          <a:lstStyle/>
          <a:p>
            <a:endParaRPr lang="uk-UA"/>
          </a:p>
        </p:txBody>
      </p:sp>
      <p:sp>
        <p:nvSpPr>
          <p:cNvPr id="3" name="Підзаголовок 2">
            <a:extLst>
              <a:ext uri="{FF2B5EF4-FFF2-40B4-BE49-F238E27FC236}">
                <a16:creationId xmlns:a16="http://schemas.microsoft.com/office/drawing/2014/main" id="{A6366DDD-78F6-4A0A-8CFE-42F0A42ED033}"/>
              </a:ext>
            </a:extLst>
          </p:cNvPr>
          <p:cNvSpPr>
            <a:spLocks noGrp="1"/>
          </p:cNvSpPr>
          <p:nvPr>
            <p:ph type="subTitle" idx="1"/>
          </p:nvPr>
        </p:nvSpPr>
        <p:spPr/>
        <p:txBody>
          <a:bodyPr/>
          <a:lstStyle/>
          <a:p>
            <a:endParaRPr lang="uk-UA"/>
          </a:p>
        </p:txBody>
      </p:sp>
      <p:pic>
        <p:nvPicPr>
          <p:cNvPr id="5" name="Рисунок 4">
            <a:extLst>
              <a:ext uri="{FF2B5EF4-FFF2-40B4-BE49-F238E27FC236}">
                <a16:creationId xmlns:a16="http://schemas.microsoft.com/office/drawing/2014/main" id="{290901B6-B263-4EFD-9865-8CBF66020A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73004"/>
          </a:xfrm>
          <a:prstGeom prst="rect">
            <a:avLst/>
          </a:prstGeom>
        </p:spPr>
      </p:pic>
      <p:pic>
        <p:nvPicPr>
          <p:cNvPr id="6" name="Рисунок 5">
            <a:extLst>
              <a:ext uri="{FF2B5EF4-FFF2-40B4-BE49-F238E27FC236}">
                <a16:creationId xmlns:a16="http://schemas.microsoft.com/office/drawing/2014/main" id="{CF41CAA5-C5AF-4094-BCB7-BE33B7D925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18447"/>
            <a:ext cx="12192000" cy="4954557"/>
          </a:xfrm>
          <a:prstGeom prst="rect">
            <a:avLst/>
          </a:prstGeom>
        </p:spPr>
      </p:pic>
      <p:sp>
        <p:nvSpPr>
          <p:cNvPr id="7" name="TextBox 6">
            <a:extLst>
              <a:ext uri="{FF2B5EF4-FFF2-40B4-BE49-F238E27FC236}">
                <a16:creationId xmlns:a16="http://schemas.microsoft.com/office/drawing/2014/main" id="{2DA308A8-C36D-4B62-A083-1FAC7002CBFA}"/>
              </a:ext>
            </a:extLst>
          </p:cNvPr>
          <p:cNvSpPr txBox="1"/>
          <p:nvPr/>
        </p:nvSpPr>
        <p:spPr>
          <a:xfrm>
            <a:off x="76200" y="59163"/>
            <a:ext cx="12077700" cy="1938992"/>
          </a:xfrm>
          <a:prstGeom prst="rect">
            <a:avLst/>
          </a:prstGeom>
          <a:noFill/>
        </p:spPr>
        <p:txBody>
          <a:bodyPr wrap="square" rtlCol="0">
            <a:spAutoFit/>
          </a:bodyPr>
          <a:lstStyle/>
          <a:p>
            <a:pPr algn="ctr"/>
            <a:r>
              <a:rPr lang="ru-RU" sz="4000" b="1" dirty="0">
                <a:solidFill>
                  <a:schemeClr val="bg1"/>
                </a:solidFill>
              </a:rPr>
              <a:t>СОЦІАЛЬНО-ЕКОНОМІЧНИЙ ТА КУЛЬТУРНИЙ РОЗВИТОК СЛАВУТСЬКОЇ МІСЬКОЇ ТЕРИТОРІАЛЬНОЇ ГРОМАДИ У 2021 РОЦІ</a:t>
            </a:r>
            <a:endParaRPr lang="uk-UA" sz="4000" b="1" dirty="0">
              <a:solidFill>
                <a:schemeClr val="bg1"/>
              </a:solidFill>
            </a:endParaRPr>
          </a:p>
        </p:txBody>
      </p:sp>
    </p:spTree>
    <p:extLst>
      <p:ext uri="{BB962C8B-B14F-4D97-AF65-F5344CB8AC3E}">
        <p14:creationId xmlns:p14="http://schemas.microsoft.com/office/powerpoint/2010/main" val="1587841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46700"/>
            <a:ext cx="8391764"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600" b="1" kern="1800" spc="300" dirty="0">
                <a:solidFill>
                  <a:schemeClr val="bg1"/>
                </a:solidFill>
                <a:effectLst>
                  <a:outerShdw blurRad="50800" dist="50800" dir="5400000" algn="ctr" rotWithShape="0">
                    <a:srgbClr val="000000">
                      <a:alpha val="96000"/>
                    </a:srgbClr>
                  </a:outerShdw>
                </a:effectLst>
              </a:rPr>
              <a:t>КП «Славутський центр ПМСД»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47650" y="1276506"/>
            <a:ext cx="11791030"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5017374" y="1396705"/>
            <a:ext cx="7301808" cy="4785926"/>
          </a:xfrm>
          <a:prstGeom prst="rect">
            <a:avLst/>
          </a:prstGeom>
          <a:noFill/>
        </p:spPr>
        <p:txBody>
          <a:bodyPr wrap="square">
            <a:spAutoFit/>
          </a:bodyPr>
          <a:lstStyle/>
          <a:p>
            <a:r>
              <a:rPr lang="uk-UA" sz="2000" b="1" dirty="0">
                <a:solidFill>
                  <a:schemeClr val="bg1"/>
                </a:solidFill>
              </a:rPr>
              <a:t>    </a:t>
            </a:r>
            <a:r>
              <a:rPr lang="uk-UA" sz="1900" b="1" dirty="0">
                <a:solidFill>
                  <a:schemeClr val="bg1"/>
                </a:solidFill>
              </a:rPr>
              <a:t>Структура підприємства - це 14 амбулаторій загальної практики сімейної медицини (в тому числі 5 - розташовані в м. Славута), 5 фельдшерсько-акушерських пунктів (в тому числі 1 - розташований у с. Варварівка </a:t>
            </a:r>
            <a:r>
              <a:rPr lang="uk-UA" sz="1900" b="1" dirty="0" err="1">
                <a:solidFill>
                  <a:schemeClr val="bg1"/>
                </a:solidFill>
              </a:rPr>
              <a:t>Славутської</a:t>
            </a:r>
            <a:r>
              <a:rPr lang="uk-UA" sz="1900" b="1" dirty="0">
                <a:solidFill>
                  <a:schemeClr val="bg1"/>
                </a:solidFill>
              </a:rPr>
              <a:t> міської ТГ), 26 фельдшерських та 23 медичні пункти тимчасового базування. </a:t>
            </a:r>
          </a:p>
          <a:p>
            <a:endParaRPr lang="uk-UA" sz="1900" b="1" dirty="0">
              <a:solidFill>
                <a:schemeClr val="bg1"/>
              </a:solidFill>
            </a:endParaRPr>
          </a:p>
          <a:p>
            <a:r>
              <a:rPr lang="uk-UA" sz="1900" b="1" dirty="0">
                <a:solidFill>
                  <a:schemeClr val="bg1"/>
                </a:solidFill>
              </a:rPr>
              <a:t>    Кількість працівників КП «</a:t>
            </a:r>
            <a:r>
              <a:rPr lang="uk-UA" sz="1900" b="1" dirty="0" err="1">
                <a:solidFill>
                  <a:schemeClr val="bg1"/>
                </a:solidFill>
              </a:rPr>
              <a:t>Славутський</a:t>
            </a:r>
            <a:r>
              <a:rPr lang="uk-UA" sz="1900" b="1" dirty="0">
                <a:solidFill>
                  <a:schemeClr val="bg1"/>
                </a:solidFill>
              </a:rPr>
              <a:t> ЦПМСД» – 214 осіб, з них: 41 лікар, 124 – середній медичний персонал, 13 – молодший медичний персонал, 36 – інший персонал.</a:t>
            </a:r>
          </a:p>
          <a:p>
            <a:endParaRPr lang="uk-UA" sz="1900" b="1" dirty="0">
              <a:solidFill>
                <a:schemeClr val="bg1"/>
              </a:solidFill>
            </a:endParaRPr>
          </a:p>
          <a:p>
            <a:r>
              <a:rPr lang="uk-UA" sz="1900" b="1" dirty="0">
                <a:solidFill>
                  <a:schemeClr val="bg1"/>
                </a:solidFill>
              </a:rPr>
              <a:t>     </a:t>
            </a:r>
            <a:r>
              <a:rPr lang="ru-RU" sz="1900" b="1" dirty="0" err="1">
                <a:solidFill>
                  <a:schemeClr val="bg1"/>
                </a:solidFill>
              </a:rPr>
              <a:t>Укладено</a:t>
            </a:r>
            <a:r>
              <a:rPr lang="ru-RU" sz="1900" b="1" dirty="0">
                <a:solidFill>
                  <a:schemeClr val="bg1"/>
                </a:solidFill>
              </a:rPr>
              <a:t> 35811 </a:t>
            </a:r>
            <a:r>
              <a:rPr lang="ru-RU" sz="1900" b="1" dirty="0" err="1">
                <a:solidFill>
                  <a:schemeClr val="bg1"/>
                </a:solidFill>
              </a:rPr>
              <a:t>декларацій</a:t>
            </a:r>
            <a:r>
              <a:rPr lang="ru-RU" sz="1900" b="1" dirty="0">
                <a:solidFill>
                  <a:schemeClr val="bg1"/>
                </a:solidFill>
              </a:rPr>
              <a:t> з </a:t>
            </a:r>
            <a:r>
              <a:rPr lang="ru-RU" sz="1900" b="1" dirty="0" err="1">
                <a:solidFill>
                  <a:schemeClr val="bg1"/>
                </a:solidFill>
              </a:rPr>
              <a:t>пацієнтами</a:t>
            </a:r>
            <a:r>
              <a:rPr lang="ru-RU" sz="1900" b="1" dirty="0">
                <a:solidFill>
                  <a:schemeClr val="bg1"/>
                </a:solidFill>
              </a:rPr>
              <a:t> </a:t>
            </a:r>
            <a:r>
              <a:rPr lang="ru-RU" sz="1900" b="1" dirty="0" err="1">
                <a:solidFill>
                  <a:schemeClr val="bg1"/>
                </a:solidFill>
              </a:rPr>
              <a:t>Славутської</a:t>
            </a:r>
            <a:r>
              <a:rPr lang="ru-RU" sz="1900" b="1" dirty="0">
                <a:solidFill>
                  <a:schemeClr val="bg1"/>
                </a:solidFill>
              </a:rPr>
              <a:t> </a:t>
            </a:r>
            <a:r>
              <a:rPr lang="ru-RU" sz="1900" b="1" dirty="0" err="1">
                <a:solidFill>
                  <a:schemeClr val="bg1"/>
                </a:solidFill>
              </a:rPr>
              <a:t>міської</a:t>
            </a:r>
            <a:r>
              <a:rPr lang="ru-RU" sz="1900" b="1" dirty="0">
                <a:solidFill>
                  <a:schemeClr val="bg1"/>
                </a:solidFill>
              </a:rPr>
              <a:t> </a:t>
            </a:r>
            <a:r>
              <a:rPr lang="ru-RU" sz="1900" b="1" dirty="0" err="1">
                <a:solidFill>
                  <a:schemeClr val="bg1"/>
                </a:solidFill>
              </a:rPr>
              <a:t>територіальної</a:t>
            </a:r>
            <a:r>
              <a:rPr lang="ru-RU" sz="1900" b="1" dirty="0">
                <a:solidFill>
                  <a:schemeClr val="bg1"/>
                </a:solidFill>
              </a:rPr>
              <a:t> </a:t>
            </a:r>
            <a:r>
              <a:rPr lang="ru-RU" sz="1900" b="1" dirty="0" err="1">
                <a:solidFill>
                  <a:schemeClr val="bg1"/>
                </a:solidFill>
              </a:rPr>
              <a:t>громади</a:t>
            </a:r>
            <a:r>
              <a:rPr lang="ru-RU" sz="1900" b="1" dirty="0">
                <a:solidFill>
                  <a:schemeClr val="bg1"/>
                </a:solidFill>
              </a:rPr>
              <a:t>.</a:t>
            </a:r>
          </a:p>
          <a:p>
            <a:endParaRPr lang="uk-UA" sz="1900" b="1" dirty="0">
              <a:solidFill>
                <a:schemeClr val="bg1"/>
              </a:solidFill>
            </a:endParaRPr>
          </a:p>
          <a:p>
            <a:r>
              <a:rPr lang="uk-UA" sz="1900" b="1" dirty="0">
                <a:solidFill>
                  <a:schemeClr val="bg1"/>
                </a:solidFill>
              </a:rPr>
              <a:t>    Кількість відвідувань в амбулаторіях загальної практики  сімейної медицини жителями громади склала – </a:t>
            </a:r>
            <a:r>
              <a:rPr lang="uk-UA" sz="1900" b="1" u="sng" dirty="0">
                <a:solidFill>
                  <a:schemeClr val="bg1"/>
                </a:solidFill>
              </a:rPr>
              <a:t>113907</a:t>
            </a:r>
            <a:r>
              <a:rPr lang="uk-UA" sz="1900" b="1" dirty="0">
                <a:solidFill>
                  <a:schemeClr val="bg1"/>
                </a:solidFill>
              </a:rPr>
              <a:t>. </a:t>
            </a:r>
            <a:r>
              <a:rPr lang="ru-RU" sz="1900" b="1" dirty="0" err="1">
                <a:solidFill>
                  <a:schemeClr val="bg1"/>
                </a:solidFill>
              </a:rPr>
              <a:t>Проліковано</a:t>
            </a:r>
            <a:r>
              <a:rPr lang="ru-RU" sz="1900" b="1" dirty="0">
                <a:solidFill>
                  <a:schemeClr val="bg1"/>
                </a:solidFill>
              </a:rPr>
              <a:t> на денному </a:t>
            </a:r>
            <a:r>
              <a:rPr lang="ru-RU" sz="1900" b="1" dirty="0" err="1">
                <a:solidFill>
                  <a:schemeClr val="bg1"/>
                </a:solidFill>
              </a:rPr>
              <a:t>стаціонарі</a:t>
            </a:r>
            <a:r>
              <a:rPr lang="ru-RU" sz="1900" b="1" dirty="0">
                <a:solidFill>
                  <a:schemeClr val="bg1"/>
                </a:solidFill>
              </a:rPr>
              <a:t> – 2174 </a:t>
            </a:r>
            <a:r>
              <a:rPr lang="ru-RU" sz="1900" b="1" dirty="0" err="1">
                <a:solidFill>
                  <a:schemeClr val="bg1"/>
                </a:solidFill>
              </a:rPr>
              <a:t>чоловік</a:t>
            </a:r>
            <a:r>
              <a:rPr lang="ru-RU" sz="1900" b="1" dirty="0">
                <a:solidFill>
                  <a:schemeClr val="bg1"/>
                </a:solidFill>
              </a:rPr>
              <a:t>, на дому – 952. </a:t>
            </a:r>
            <a:endParaRPr lang="uk-UA" sz="2000" b="1" dirty="0">
              <a:solidFill>
                <a:schemeClr val="bg1"/>
              </a:solidFill>
            </a:endParaRPr>
          </a:p>
        </p:txBody>
      </p:sp>
      <p:sp>
        <p:nvSpPr>
          <p:cNvPr id="21" name="Блок-схема: рішення 20">
            <a:extLst>
              <a:ext uri="{FF2B5EF4-FFF2-40B4-BE49-F238E27FC236}">
                <a16:creationId xmlns:a16="http://schemas.microsoft.com/office/drawing/2014/main" id="{DAF40C20-1215-4F5E-8291-EF00E73D1521}"/>
              </a:ext>
            </a:extLst>
          </p:cNvPr>
          <p:cNvSpPr/>
          <p:nvPr/>
        </p:nvSpPr>
        <p:spPr>
          <a:xfrm>
            <a:off x="4992905" y="158118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2" name="Блок-схема: рішення 21">
            <a:extLst>
              <a:ext uri="{FF2B5EF4-FFF2-40B4-BE49-F238E27FC236}">
                <a16:creationId xmlns:a16="http://schemas.microsoft.com/office/drawing/2014/main" id="{FD379E0F-8E00-4B4F-9E1B-08DC7C3F4D43}"/>
              </a:ext>
            </a:extLst>
          </p:cNvPr>
          <p:cNvSpPr/>
          <p:nvPr/>
        </p:nvSpPr>
        <p:spPr>
          <a:xfrm>
            <a:off x="4992905" y="329563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3" name="Блок-схема: рішення 22">
            <a:extLst>
              <a:ext uri="{FF2B5EF4-FFF2-40B4-BE49-F238E27FC236}">
                <a16:creationId xmlns:a16="http://schemas.microsoft.com/office/drawing/2014/main" id="{4F1DB0A1-0601-4782-B55D-6AD57017E3FE}"/>
              </a:ext>
            </a:extLst>
          </p:cNvPr>
          <p:cNvSpPr/>
          <p:nvPr/>
        </p:nvSpPr>
        <p:spPr>
          <a:xfrm>
            <a:off x="4976195" y="445684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24" name="Рисунок 23">
            <a:extLst>
              <a:ext uri="{FF2B5EF4-FFF2-40B4-BE49-F238E27FC236}">
                <a16:creationId xmlns:a16="http://schemas.microsoft.com/office/drawing/2014/main" id="{C5D71081-AC46-488D-988B-F9083D517C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368" y="4089383"/>
            <a:ext cx="4857826" cy="2721917"/>
          </a:xfrm>
          <a:prstGeom prst="rect">
            <a:avLst/>
          </a:prstGeom>
        </p:spPr>
      </p:pic>
      <p:pic>
        <p:nvPicPr>
          <p:cNvPr id="26" name="Рисунок 25">
            <a:extLst>
              <a:ext uri="{FF2B5EF4-FFF2-40B4-BE49-F238E27FC236}">
                <a16:creationId xmlns:a16="http://schemas.microsoft.com/office/drawing/2014/main" id="{350E6743-5A64-4873-B239-64B31B7D0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1206734" y="344221"/>
            <a:ext cx="2509091" cy="4857825"/>
          </a:xfrm>
          <a:prstGeom prst="rect">
            <a:avLst/>
          </a:prstGeom>
        </p:spPr>
      </p:pic>
      <p:sp>
        <p:nvSpPr>
          <p:cNvPr id="13" name="TextBox 12">
            <a:extLst>
              <a:ext uri="{FF2B5EF4-FFF2-40B4-BE49-F238E27FC236}">
                <a16:creationId xmlns:a16="http://schemas.microsoft.com/office/drawing/2014/main" id="{0E0AFA67-2D03-4976-8541-054F8BD28AAB}"/>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10</a:t>
            </a:r>
          </a:p>
        </p:txBody>
      </p:sp>
      <p:sp>
        <p:nvSpPr>
          <p:cNvPr id="15" name="Блок-схема: рішення 14">
            <a:extLst>
              <a:ext uri="{FF2B5EF4-FFF2-40B4-BE49-F238E27FC236}">
                <a16:creationId xmlns:a16="http://schemas.microsoft.com/office/drawing/2014/main" id="{6DE575F9-7B6B-4438-9FC4-8629029D2CA6}"/>
              </a:ext>
            </a:extLst>
          </p:cNvPr>
          <p:cNvSpPr/>
          <p:nvPr/>
        </p:nvSpPr>
        <p:spPr>
          <a:xfrm>
            <a:off x="4976195" y="5366871"/>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32189758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46700"/>
            <a:ext cx="8391764"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600" b="1" kern="1800" spc="300" dirty="0">
                <a:solidFill>
                  <a:schemeClr val="bg1"/>
                </a:solidFill>
                <a:effectLst>
                  <a:outerShdw blurRad="50800" dist="50800" dir="5400000" algn="ctr" rotWithShape="0">
                    <a:srgbClr val="000000">
                      <a:alpha val="96000"/>
                    </a:srgbClr>
                  </a:outerShdw>
                </a:effectLst>
              </a:rPr>
              <a:t>КП «Славутський центр ПМСД»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23315" y="1285875"/>
            <a:ext cx="11791030"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3" name="Рисунок 2">
            <a:extLst>
              <a:ext uri="{FF2B5EF4-FFF2-40B4-BE49-F238E27FC236}">
                <a16:creationId xmlns:a16="http://schemas.microsoft.com/office/drawing/2014/main" id="{C5585AB1-FE1F-494F-ADC1-402C9B057C4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15" y="1477294"/>
            <a:ext cx="5849328" cy="2715824"/>
          </a:xfrm>
          <a:prstGeom prst="rect">
            <a:avLst/>
          </a:prstGeom>
        </p:spPr>
      </p:pic>
      <p:pic>
        <p:nvPicPr>
          <p:cNvPr id="6" name="Рисунок 5">
            <a:extLst>
              <a:ext uri="{FF2B5EF4-FFF2-40B4-BE49-F238E27FC236}">
                <a16:creationId xmlns:a16="http://schemas.microsoft.com/office/drawing/2014/main" id="{A3AD1F06-2D18-4EC7-8AC5-1DD3413DE7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0534" y="4287339"/>
            <a:ext cx="5862109" cy="2523961"/>
          </a:xfrm>
          <a:prstGeom prst="rect">
            <a:avLst/>
          </a:prstGeom>
        </p:spPr>
      </p:pic>
      <p:sp>
        <p:nvSpPr>
          <p:cNvPr id="11" name="TextBox 10">
            <a:extLst>
              <a:ext uri="{FF2B5EF4-FFF2-40B4-BE49-F238E27FC236}">
                <a16:creationId xmlns:a16="http://schemas.microsoft.com/office/drawing/2014/main" id="{8E4AAAA8-0667-4527-B82D-3A9790A324D8}"/>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11</a:t>
            </a:r>
          </a:p>
        </p:txBody>
      </p:sp>
      <p:graphicFrame>
        <p:nvGraphicFramePr>
          <p:cNvPr id="12" name="Таблиця 11">
            <a:extLst>
              <a:ext uri="{FF2B5EF4-FFF2-40B4-BE49-F238E27FC236}">
                <a16:creationId xmlns:a16="http://schemas.microsoft.com/office/drawing/2014/main" id="{16B2F489-8614-4C72-B940-574FC4648FBF}"/>
              </a:ext>
            </a:extLst>
          </p:cNvPr>
          <p:cNvGraphicFramePr>
            <a:graphicFrameLocks noGrp="1"/>
          </p:cNvGraphicFramePr>
          <p:nvPr>
            <p:extLst>
              <p:ext uri="{D42A27DB-BD31-4B8C-83A1-F6EECF244321}">
                <p14:modId xmlns:p14="http://schemas.microsoft.com/office/powerpoint/2010/main" val="41026281"/>
              </p:ext>
            </p:extLst>
          </p:nvPr>
        </p:nvGraphicFramePr>
        <p:xfrm>
          <a:off x="6219359" y="1570152"/>
          <a:ext cx="5421857" cy="5113062"/>
        </p:xfrm>
        <a:graphic>
          <a:graphicData uri="http://schemas.openxmlformats.org/drawingml/2006/table">
            <a:tbl>
              <a:tblPr firstRow="1" firstCol="1" bandRow="1">
                <a:tableStyleId>{5C22544A-7EE6-4342-B048-85BDC9FD1C3A}</a:tableStyleId>
              </a:tblPr>
              <a:tblGrid>
                <a:gridCol w="3803182">
                  <a:extLst>
                    <a:ext uri="{9D8B030D-6E8A-4147-A177-3AD203B41FA5}">
                      <a16:colId xmlns:a16="http://schemas.microsoft.com/office/drawing/2014/main" val="3287717616"/>
                    </a:ext>
                  </a:extLst>
                </a:gridCol>
                <a:gridCol w="1618675">
                  <a:extLst>
                    <a:ext uri="{9D8B030D-6E8A-4147-A177-3AD203B41FA5}">
                      <a16:colId xmlns:a16="http://schemas.microsoft.com/office/drawing/2014/main" val="2559407725"/>
                    </a:ext>
                  </a:extLst>
                </a:gridCol>
              </a:tblGrid>
              <a:tr h="834571">
                <a:tc gridSpan="2">
                  <a:txBody>
                    <a:bodyPr/>
                    <a:lstStyle/>
                    <a:p>
                      <a:r>
                        <a:rPr lang="uk-UA" sz="1800" b="1" kern="1200" dirty="0">
                          <a:solidFill>
                            <a:schemeClr val="lt1"/>
                          </a:solidFill>
                          <a:effectLst/>
                          <a:latin typeface="+mn-lt"/>
                          <a:ea typeface="+mn-ea"/>
                          <a:cs typeface="+mn-cs"/>
                        </a:rPr>
                        <a:t>На забезпечення функціонування закладу у 2021 році з бюджету </a:t>
                      </a:r>
                      <a:r>
                        <a:rPr lang="uk-UA" sz="1800" b="1" kern="1200" dirty="0" err="1">
                          <a:solidFill>
                            <a:schemeClr val="lt1"/>
                          </a:solidFill>
                          <a:effectLst/>
                          <a:latin typeface="+mn-lt"/>
                          <a:ea typeface="+mn-ea"/>
                          <a:cs typeface="+mn-cs"/>
                        </a:rPr>
                        <a:t>Славутської</a:t>
                      </a:r>
                      <a:r>
                        <a:rPr lang="uk-UA" sz="1800" b="1" kern="1200" dirty="0">
                          <a:solidFill>
                            <a:schemeClr val="lt1"/>
                          </a:solidFill>
                          <a:effectLst/>
                          <a:latin typeface="+mn-lt"/>
                          <a:ea typeface="+mn-ea"/>
                          <a:cs typeface="+mn-cs"/>
                        </a:rPr>
                        <a:t> міської територіальної громади виділено –  1 005,9 тис. грн, а саме:</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990566">
                <a:tc>
                  <a:txBody>
                    <a:bodyPr/>
                    <a:lstStyle/>
                    <a:p>
                      <a:pPr>
                        <a:lnSpc>
                          <a:spcPct val="107000"/>
                        </a:lnSpc>
                        <a:spcAft>
                          <a:spcPts val="800"/>
                        </a:spcAft>
                      </a:pP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відшкодування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вартості</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медикаментів</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для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пільгових</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категорій</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населення</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262,8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552206">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на оплату енергоносіїв </a:t>
                      </a: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743, 1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284253">
                <a:tc gridSpan="2">
                  <a:txBody>
                    <a:bodyPr/>
                    <a:lstStyle/>
                    <a:p>
                      <a:pPr>
                        <a:lnSpc>
                          <a:spcPct val="107000"/>
                        </a:lnSpc>
                        <a:spcAft>
                          <a:spcPts val="800"/>
                        </a:spcAft>
                      </a:pPr>
                      <a:r>
                        <a:rPr lang="uk-UA" sz="1800" b="1" noProof="0" dirty="0">
                          <a:effectLst/>
                          <a:latin typeface="Calibri" panose="020F0502020204030204" pitchFamily="34" charset="0"/>
                          <a:ea typeface="Calibri" panose="020F0502020204030204" pitchFamily="34" charset="0"/>
                          <a:cs typeface="Times New Roman" panose="02020603050405020304" pitchFamily="18" charset="0"/>
                        </a:rPr>
                        <a:t>Благодійна допомога:</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3944214"/>
                  </a:ext>
                </a:extLst>
              </a:tr>
              <a:tr h="892668">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сантехніка</a:t>
                      </a:r>
                      <a:r>
                        <a:rPr lang="ru-RU" sz="1800" b="0" noProof="0" dirty="0">
                          <a:effectLst/>
                          <a:latin typeface="+mn-lt"/>
                          <a:ea typeface="Times New Roman" panose="02020603050405020304" pitchFamily="18" charset="0"/>
                          <a:cs typeface="Times New Roman" panose="02020603050405020304" pitchFamily="18" charset="0"/>
                        </a:rPr>
                        <a:t>  (ПАТ «</a:t>
                      </a:r>
                      <a:r>
                        <a:rPr lang="ru-RU" sz="1800" b="0" noProof="0" dirty="0" err="1">
                          <a:effectLst/>
                          <a:latin typeface="+mn-lt"/>
                          <a:ea typeface="Times New Roman" panose="02020603050405020304" pitchFamily="18" charset="0"/>
                          <a:cs typeface="Times New Roman" panose="02020603050405020304" pitchFamily="18" charset="0"/>
                        </a:rPr>
                        <a:t>Геберіт</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Керамік</a:t>
                      </a:r>
                      <a:r>
                        <a:rPr lang="ru-RU" sz="1800" b="0" noProof="0" dirty="0">
                          <a:effectLst/>
                          <a:latin typeface="+mn-lt"/>
                          <a:ea typeface="Times New Roman" panose="02020603050405020304" pitchFamily="18" charset="0"/>
                          <a:cs typeface="Times New Roman" panose="02020603050405020304" pitchFamily="18" charset="0"/>
                        </a:rPr>
                        <a:t> Продакшн»)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5,9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1346375"/>
                  </a:ext>
                </a:extLst>
              </a:tr>
              <a:tr h="1042681">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17 </a:t>
                      </a:r>
                      <a:r>
                        <a:rPr lang="ru-RU" sz="1800" b="0" noProof="0" dirty="0" err="1">
                          <a:effectLst/>
                          <a:latin typeface="+mn-lt"/>
                          <a:ea typeface="Times New Roman" panose="02020603050405020304" pitchFamily="18" charset="0"/>
                          <a:cs typeface="Times New Roman" panose="02020603050405020304" pitchFamily="18" charset="0"/>
                        </a:rPr>
                        <a:t>кисневих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концентраторів</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вакцини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експрес</a:t>
                      </a:r>
                      <a:r>
                        <a:rPr lang="ru-RU" sz="1800" b="0" noProof="0" dirty="0">
                          <a:effectLst/>
                          <a:latin typeface="+mn-lt"/>
                          <a:ea typeface="Times New Roman" panose="02020603050405020304" pitchFamily="18" charset="0"/>
                          <a:cs typeface="Times New Roman" panose="02020603050405020304" pitchFamily="18" charset="0"/>
                        </a:rPr>
                        <a:t>-тести, </a:t>
                      </a:r>
                      <a:r>
                        <a:rPr lang="ru-RU" sz="1800" b="0" noProof="0" dirty="0" err="1">
                          <a:effectLst/>
                          <a:latin typeface="+mn-lt"/>
                          <a:ea typeface="Times New Roman" panose="02020603050405020304" pitchFamily="18" charset="0"/>
                          <a:cs typeface="Times New Roman" panose="02020603050405020304" pitchFamily="18" charset="0"/>
                        </a:rPr>
                        <a:t>лікарські</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засоби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тощо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Хмельницька</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обласна</a:t>
                      </a:r>
                      <a:r>
                        <a:rPr lang="ru-RU" sz="1800" b="0" noProof="0" dirty="0">
                          <a:effectLst/>
                          <a:latin typeface="+mn-lt"/>
                          <a:ea typeface="Times New Roman" panose="02020603050405020304" pitchFamily="18" charset="0"/>
                          <a:cs typeface="Times New Roman" panose="02020603050405020304" pitchFamily="18" charset="0"/>
                        </a:rPr>
                        <a:t> база </a:t>
                      </a:r>
                      <a:r>
                        <a:rPr lang="ru-RU" sz="1800" b="0" noProof="0" dirty="0" err="1">
                          <a:effectLst/>
                          <a:latin typeface="+mn-lt"/>
                          <a:ea typeface="Times New Roman" panose="02020603050405020304" pitchFamily="18" charset="0"/>
                          <a:cs typeface="Times New Roman" panose="02020603050405020304" pitchFamily="18" charset="0"/>
                        </a:rPr>
                        <a:t>спеціалізованого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медичного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постачання</a:t>
                      </a:r>
                      <a:r>
                        <a:rPr lang="ru-RU" sz="1800" b="0" noProof="0" dirty="0">
                          <a:effectLst/>
                          <a:latin typeface="+mn-lt"/>
                          <a:ea typeface="Times New Roman" panose="02020603050405020304" pitchFamily="18" charset="0"/>
                          <a:cs typeface="Times New Roman" panose="02020603050405020304" pitchFamily="18" charset="0"/>
                        </a:rPr>
                        <a:t>)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6982,6 тис. грн</a:t>
                      </a:r>
                    </a:p>
                  </a:txBody>
                  <a:tcPr marL="68580" marR="68580" marT="0" marB="0"/>
                </a:tc>
                <a:extLst>
                  <a:ext uri="{0D108BD9-81ED-4DB2-BD59-A6C34878D82A}">
                    <a16:rowId xmlns:a16="http://schemas.microsoft.com/office/drawing/2014/main" val="2328006296"/>
                  </a:ext>
                </a:extLst>
              </a:tr>
            </a:tbl>
          </a:graphicData>
        </a:graphic>
      </p:graphicFrame>
    </p:spTree>
    <p:extLst>
      <p:ext uri="{BB962C8B-B14F-4D97-AF65-F5344CB8AC3E}">
        <p14:creationId xmlns:p14="http://schemas.microsoft.com/office/powerpoint/2010/main" val="141978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46700"/>
            <a:ext cx="8391764"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600" b="1" kern="1800" spc="300" dirty="0">
                <a:solidFill>
                  <a:schemeClr val="bg1"/>
                </a:solidFill>
                <a:effectLst>
                  <a:outerShdw blurRad="50800" dist="50800" dir="5400000" algn="ctr" rotWithShape="0">
                    <a:srgbClr val="000000">
                      <a:alpha val="96000"/>
                    </a:srgbClr>
                  </a:outerShdw>
                </a:effectLst>
              </a:rPr>
              <a:t>КП «Славутський центр ПМСД»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56411" y="1276506"/>
            <a:ext cx="11882269"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7820221" y="1892871"/>
            <a:ext cx="4344138" cy="4093428"/>
          </a:xfrm>
          <a:prstGeom prst="rect">
            <a:avLst/>
          </a:prstGeom>
          <a:noFill/>
        </p:spPr>
        <p:txBody>
          <a:bodyPr wrap="square">
            <a:spAutoFit/>
          </a:bodyPr>
          <a:lstStyle/>
          <a:p>
            <a:r>
              <a:rPr lang="uk-UA" sz="2000" b="1" dirty="0">
                <a:solidFill>
                  <a:schemeClr val="bg1"/>
                </a:solidFill>
              </a:rPr>
              <a:t>     </a:t>
            </a:r>
            <a:r>
              <a:rPr lang="ru-RU" sz="2000" b="1" dirty="0" err="1">
                <a:solidFill>
                  <a:schemeClr val="bg1"/>
                </a:solidFill>
              </a:rPr>
              <a:t>Підприємство</a:t>
            </a:r>
            <a:r>
              <a:rPr lang="ru-RU" sz="2000" b="1" dirty="0">
                <a:solidFill>
                  <a:schemeClr val="bg1"/>
                </a:solidFill>
              </a:rPr>
              <a:t> </a:t>
            </a:r>
            <a:r>
              <a:rPr lang="ru-RU" sz="2000" b="1" dirty="0" err="1">
                <a:solidFill>
                  <a:schemeClr val="bg1"/>
                </a:solidFill>
              </a:rPr>
              <a:t>бере</a:t>
            </a:r>
            <a:r>
              <a:rPr lang="ru-RU" sz="2000" b="1" dirty="0">
                <a:solidFill>
                  <a:schemeClr val="bg1"/>
                </a:solidFill>
              </a:rPr>
              <a:t> </a:t>
            </a:r>
            <a:r>
              <a:rPr lang="ru-RU" sz="2000" b="1" dirty="0" err="1">
                <a:solidFill>
                  <a:schemeClr val="bg1"/>
                </a:solidFill>
              </a:rPr>
              <a:t>активну</a:t>
            </a:r>
            <a:r>
              <a:rPr lang="ru-RU" sz="2000" b="1" dirty="0">
                <a:solidFill>
                  <a:schemeClr val="bg1"/>
                </a:solidFill>
              </a:rPr>
              <a:t> участь у </a:t>
            </a:r>
            <a:r>
              <a:rPr lang="ru-RU" sz="2000" b="1" dirty="0" err="1">
                <a:solidFill>
                  <a:schemeClr val="bg1"/>
                </a:solidFill>
              </a:rPr>
              <a:t>вакцинації</a:t>
            </a:r>
            <a:r>
              <a:rPr lang="ru-RU" sz="2000" b="1" dirty="0">
                <a:solidFill>
                  <a:schemeClr val="bg1"/>
                </a:solidFill>
              </a:rPr>
              <a:t> </a:t>
            </a:r>
            <a:r>
              <a:rPr lang="ru-RU" sz="2000" b="1" dirty="0" err="1">
                <a:solidFill>
                  <a:schemeClr val="bg1"/>
                </a:solidFill>
              </a:rPr>
              <a:t>від</a:t>
            </a:r>
            <a:r>
              <a:rPr lang="ru-RU" sz="2000" b="1" dirty="0">
                <a:solidFill>
                  <a:schemeClr val="bg1"/>
                </a:solidFill>
              </a:rPr>
              <a:t> COVID-19. </a:t>
            </a:r>
          </a:p>
          <a:p>
            <a:endParaRPr lang="ru-RU" sz="2000" b="1" dirty="0">
              <a:solidFill>
                <a:schemeClr val="bg1"/>
              </a:solidFill>
            </a:endParaRPr>
          </a:p>
          <a:p>
            <a:r>
              <a:rPr lang="ru-RU" sz="2000" b="1" dirty="0">
                <a:solidFill>
                  <a:schemeClr val="bg1"/>
                </a:solidFill>
              </a:rPr>
              <a:t>    </a:t>
            </a:r>
            <a:r>
              <a:rPr lang="ru-RU" sz="2000" b="1" dirty="0" err="1">
                <a:solidFill>
                  <a:schemeClr val="bg1"/>
                </a:solidFill>
              </a:rPr>
              <a:t>Підготовлено</a:t>
            </a:r>
            <a:r>
              <a:rPr lang="ru-RU" sz="2000" b="1" dirty="0">
                <a:solidFill>
                  <a:schemeClr val="bg1"/>
                </a:solidFill>
              </a:rPr>
              <a:t> 4 </a:t>
            </a:r>
            <a:r>
              <a:rPr lang="ru-RU" sz="2000" b="1" dirty="0" err="1">
                <a:solidFill>
                  <a:schemeClr val="bg1"/>
                </a:solidFill>
              </a:rPr>
              <a:t>мобільні</a:t>
            </a:r>
            <a:r>
              <a:rPr lang="ru-RU" sz="2000" b="1" dirty="0">
                <a:solidFill>
                  <a:schemeClr val="bg1"/>
                </a:solidFill>
              </a:rPr>
              <a:t> </a:t>
            </a:r>
            <a:r>
              <a:rPr lang="ru-RU" sz="2000" b="1" dirty="0" err="1">
                <a:solidFill>
                  <a:schemeClr val="bg1"/>
                </a:solidFill>
              </a:rPr>
              <a:t>бригади</a:t>
            </a:r>
            <a:r>
              <a:rPr lang="ru-RU" sz="2000" b="1" dirty="0">
                <a:solidFill>
                  <a:schemeClr val="bg1"/>
                </a:solidFill>
              </a:rPr>
              <a:t>, </a:t>
            </a:r>
            <a:r>
              <a:rPr lang="ru-RU" sz="2000" b="1" dirty="0" err="1">
                <a:solidFill>
                  <a:schemeClr val="bg1"/>
                </a:solidFill>
              </a:rPr>
              <a:t>які</a:t>
            </a:r>
            <a:r>
              <a:rPr lang="ru-RU" sz="2000" b="1" dirty="0">
                <a:solidFill>
                  <a:schemeClr val="bg1"/>
                </a:solidFill>
              </a:rPr>
              <a:t> </a:t>
            </a:r>
            <a:r>
              <a:rPr lang="ru-RU" sz="2000" b="1" dirty="0" err="1">
                <a:solidFill>
                  <a:schemeClr val="bg1"/>
                </a:solidFill>
              </a:rPr>
              <a:t>вакцинують</a:t>
            </a:r>
            <a:r>
              <a:rPr lang="ru-RU" sz="2000" b="1" dirty="0">
                <a:solidFill>
                  <a:schemeClr val="bg1"/>
                </a:solidFill>
              </a:rPr>
              <a:t> </a:t>
            </a:r>
            <a:r>
              <a:rPr lang="ru-RU" sz="2000" b="1" dirty="0" err="1">
                <a:solidFill>
                  <a:schemeClr val="bg1"/>
                </a:solidFill>
              </a:rPr>
              <a:t>різними</a:t>
            </a:r>
            <a:r>
              <a:rPr lang="ru-RU" sz="2000" b="1" dirty="0">
                <a:solidFill>
                  <a:schemeClr val="bg1"/>
                </a:solidFill>
              </a:rPr>
              <a:t> видами вакцин </a:t>
            </a:r>
            <a:r>
              <a:rPr lang="ru-RU" sz="2000" b="1" dirty="0" err="1">
                <a:solidFill>
                  <a:schemeClr val="bg1"/>
                </a:solidFill>
              </a:rPr>
              <a:t>населення</a:t>
            </a:r>
            <a:r>
              <a:rPr lang="ru-RU" sz="2000" b="1" dirty="0">
                <a:solidFill>
                  <a:schemeClr val="bg1"/>
                </a:solidFill>
              </a:rPr>
              <a:t>, </a:t>
            </a:r>
            <a:r>
              <a:rPr lang="ru-RU" sz="2000" b="1" dirty="0" err="1">
                <a:solidFill>
                  <a:schemeClr val="bg1"/>
                </a:solidFill>
              </a:rPr>
              <a:t>розгорнуто</a:t>
            </a:r>
            <a:r>
              <a:rPr lang="ru-RU" sz="2000" b="1" dirty="0">
                <a:solidFill>
                  <a:schemeClr val="bg1"/>
                </a:solidFill>
              </a:rPr>
              <a:t> 8 </a:t>
            </a:r>
            <a:r>
              <a:rPr lang="ru-RU" sz="2000" b="1" dirty="0" err="1">
                <a:solidFill>
                  <a:schemeClr val="bg1"/>
                </a:solidFill>
              </a:rPr>
              <a:t>пунктів</a:t>
            </a:r>
            <a:r>
              <a:rPr lang="ru-RU" sz="2000" b="1" dirty="0">
                <a:solidFill>
                  <a:schemeClr val="bg1"/>
                </a:solidFill>
              </a:rPr>
              <a:t> </a:t>
            </a:r>
            <a:r>
              <a:rPr lang="ru-RU" sz="2000" b="1" dirty="0" err="1">
                <a:solidFill>
                  <a:schemeClr val="bg1"/>
                </a:solidFill>
              </a:rPr>
              <a:t>щеплень</a:t>
            </a:r>
            <a:r>
              <a:rPr lang="ru-RU" sz="2000" b="1" dirty="0">
                <a:solidFill>
                  <a:schemeClr val="bg1"/>
                </a:solidFill>
              </a:rPr>
              <a:t>, у </a:t>
            </a:r>
            <a:r>
              <a:rPr lang="ru-RU" sz="2000" b="1" dirty="0" err="1">
                <a:solidFill>
                  <a:schemeClr val="bg1"/>
                </a:solidFill>
              </a:rPr>
              <a:t>яких</a:t>
            </a:r>
            <a:r>
              <a:rPr lang="ru-RU" sz="2000" b="1" dirty="0">
                <a:solidFill>
                  <a:schemeClr val="bg1"/>
                </a:solidFill>
              </a:rPr>
              <a:t> </a:t>
            </a:r>
            <a:r>
              <a:rPr lang="ru-RU" sz="2000" b="1" dirty="0" err="1">
                <a:solidFill>
                  <a:schemeClr val="bg1"/>
                </a:solidFill>
              </a:rPr>
              <a:t>працює</a:t>
            </a:r>
            <a:r>
              <a:rPr lang="ru-RU" sz="2000" b="1" dirty="0">
                <a:solidFill>
                  <a:schemeClr val="bg1"/>
                </a:solidFill>
              </a:rPr>
              <a:t> </a:t>
            </a:r>
            <a:r>
              <a:rPr lang="ru-RU" sz="2000" b="1" dirty="0" err="1">
                <a:solidFill>
                  <a:schemeClr val="bg1"/>
                </a:solidFill>
              </a:rPr>
              <a:t>підготовлений</a:t>
            </a:r>
            <a:r>
              <a:rPr lang="ru-RU" sz="2000" b="1" dirty="0">
                <a:solidFill>
                  <a:schemeClr val="bg1"/>
                </a:solidFill>
              </a:rPr>
              <a:t> та </a:t>
            </a:r>
            <a:r>
              <a:rPr lang="ru-RU" sz="2000" b="1" dirty="0" err="1">
                <a:solidFill>
                  <a:schemeClr val="bg1"/>
                </a:solidFill>
              </a:rPr>
              <a:t>забезпечений</a:t>
            </a:r>
            <a:r>
              <a:rPr lang="ru-RU" sz="2000" b="1" dirty="0">
                <a:solidFill>
                  <a:schemeClr val="bg1"/>
                </a:solidFill>
              </a:rPr>
              <a:t> </a:t>
            </a:r>
            <a:r>
              <a:rPr lang="ru-RU" sz="2000" b="1" dirty="0" err="1">
                <a:solidFill>
                  <a:schemeClr val="bg1"/>
                </a:solidFill>
              </a:rPr>
              <a:t>всім</a:t>
            </a:r>
            <a:r>
              <a:rPr lang="ru-RU" sz="2000" b="1" dirty="0">
                <a:solidFill>
                  <a:schemeClr val="bg1"/>
                </a:solidFill>
              </a:rPr>
              <a:t> </a:t>
            </a:r>
            <a:r>
              <a:rPr lang="ru-RU" sz="2000" b="1" dirty="0" err="1">
                <a:solidFill>
                  <a:schemeClr val="bg1"/>
                </a:solidFill>
              </a:rPr>
              <a:t>необхідним</a:t>
            </a:r>
            <a:r>
              <a:rPr lang="ru-RU" sz="2000" b="1" dirty="0">
                <a:solidFill>
                  <a:schemeClr val="bg1"/>
                </a:solidFill>
              </a:rPr>
              <a:t> персонал.</a:t>
            </a:r>
          </a:p>
          <a:p>
            <a:endParaRPr lang="ru-RU" sz="2000" b="1" dirty="0">
              <a:solidFill>
                <a:schemeClr val="bg1"/>
              </a:solidFill>
            </a:endParaRPr>
          </a:p>
          <a:p>
            <a:pPr algn="just"/>
            <a:r>
              <a:rPr lang="ru-RU" sz="2000" b="1" dirty="0">
                <a:solidFill>
                  <a:schemeClr val="bg1"/>
                </a:solidFill>
              </a:rPr>
              <a:t>     У 2021 </a:t>
            </a:r>
            <a:r>
              <a:rPr lang="ru-RU" sz="2000" b="1" dirty="0" err="1">
                <a:solidFill>
                  <a:schemeClr val="bg1"/>
                </a:solidFill>
              </a:rPr>
              <a:t>році</a:t>
            </a:r>
            <a:r>
              <a:rPr lang="ru-RU" sz="2000" b="1" dirty="0">
                <a:solidFill>
                  <a:schemeClr val="bg1"/>
                </a:solidFill>
              </a:rPr>
              <a:t> </a:t>
            </a:r>
            <a:r>
              <a:rPr lang="ru-RU" sz="2000" b="1" dirty="0" err="1">
                <a:solidFill>
                  <a:schemeClr val="bg1"/>
                </a:solidFill>
              </a:rPr>
              <a:t>вакциновано</a:t>
            </a:r>
            <a:r>
              <a:rPr lang="ru-RU" sz="2000" b="1" dirty="0">
                <a:solidFill>
                  <a:schemeClr val="bg1"/>
                </a:solidFill>
              </a:rPr>
              <a:t> </a:t>
            </a:r>
            <a:r>
              <a:rPr lang="ru-RU" sz="2000" b="1" dirty="0" err="1">
                <a:solidFill>
                  <a:schemeClr val="bg1"/>
                </a:solidFill>
              </a:rPr>
              <a:t>від</a:t>
            </a:r>
            <a:r>
              <a:rPr lang="ru-RU" sz="2000" b="1" dirty="0">
                <a:solidFill>
                  <a:schemeClr val="bg1"/>
                </a:solidFill>
              </a:rPr>
              <a:t> </a:t>
            </a:r>
            <a:r>
              <a:rPr lang="ru-RU" sz="2000" b="1" dirty="0" err="1">
                <a:solidFill>
                  <a:schemeClr val="bg1"/>
                </a:solidFill>
              </a:rPr>
              <a:t>коронавірусної</a:t>
            </a:r>
            <a:r>
              <a:rPr lang="ru-RU" sz="2000" b="1" dirty="0">
                <a:solidFill>
                  <a:schemeClr val="bg1"/>
                </a:solidFill>
              </a:rPr>
              <a:t> </a:t>
            </a:r>
            <a:r>
              <a:rPr lang="ru-RU" sz="2000" b="1" dirty="0" err="1">
                <a:solidFill>
                  <a:schemeClr val="bg1"/>
                </a:solidFill>
              </a:rPr>
              <a:t>хвороби</a:t>
            </a:r>
            <a:r>
              <a:rPr lang="ru-RU" sz="2000" b="1" dirty="0">
                <a:solidFill>
                  <a:schemeClr val="bg1"/>
                </a:solidFill>
              </a:rPr>
              <a:t> 14943 </a:t>
            </a:r>
            <a:r>
              <a:rPr lang="ru-RU" sz="2000" b="1" dirty="0" err="1">
                <a:solidFill>
                  <a:schemeClr val="bg1"/>
                </a:solidFill>
              </a:rPr>
              <a:t>жителів</a:t>
            </a:r>
            <a:r>
              <a:rPr lang="ru-RU" sz="2000" b="1" dirty="0">
                <a:solidFill>
                  <a:schemeClr val="bg1"/>
                </a:solidFill>
              </a:rPr>
              <a:t> </a:t>
            </a:r>
            <a:r>
              <a:rPr lang="ru-RU" sz="2000" b="1" dirty="0" err="1">
                <a:solidFill>
                  <a:schemeClr val="bg1"/>
                </a:solidFill>
              </a:rPr>
              <a:t>громади</a:t>
            </a:r>
            <a:r>
              <a:rPr lang="ru-RU" sz="2000" b="1" dirty="0">
                <a:solidFill>
                  <a:schemeClr val="bg1"/>
                </a:solidFill>
              </a:rPr>
              <a:t>.</a:t>
            </a:r>
            <a:endParaRPr lang="uk-UA" sz="2000" b="1" dirty="0">
              <a:solidFill>
                <a:schemeClr val="bg1"/>
              </a:solidFill>
            </a:endParaRPr>
          </a:p>
        </p:txBody>
      </p:sp>
      <p:sp>
        <p:nvSpPr>
          <p:cNvPr id="11" name="Блок-схема: рішення 10">
            <a:extLst>
              <a:ext uri="{FF2B5EF4-FFF2-40B4-BE49-F238E27FC236}">
                <a16:creationId xmlns:a16="http://schemas.microsoft.com/office/drawing/2014/main" id="{D337B91B-8561-47CF-A548-66B4068D3F5D}"/>
              </a:ext>
            </a:extLst>
          </p:cNvPr>
          <p:cNvSpPr/>
          <p:nvPr/>
        </p:nvSpPr>
        <p:spPr>
          <a:xfrm>
            <a:off x="7819204" y="2060137"/>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Блок-схема: рішення 11">
            <a:extLst>
              <a:ext uri="{FF2B5EF4-FFF2-40B4-BE49-F238E27FC236}">
                <a16:creationId xmlns:a16="http://schemas.microsoft.com/office/drawing/2014/main" id="{8DF6BFCA-8792-4084-BE8B-992757B20DD6}"/>
              </a:ext>
            </a:extLst>
          </p:cNvPr>
          <p:cNvSpPr/>
          <p:nvPr/>
        </p:nvSpPr>
        <p:spPr>
          <a:xfrm>
            <a:off x="7814696" y="2941303"/>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DAF68410-1543-4980-9C17-3B261B8AE457}"/>
              </a:ext>
            </a:extLst>
          </p:cNvPr>
          <p:cNvSpPr/>
          <p:nvPr/>
        </p:nvSpPr>
        <p:spPr>
          <a:xfrm>
            <a:off x="7801265" y="5074059"/>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4" name="Рисунок 3">
            <a:extLst>
              <a:ext uri="{FF2B5EF4-FFF2-40B4-BE49-F238E27FC236}">
                <a16:creationId xmlns:a16="http://schemas.microsoft.com/office/drawing/2014/main" id="{3EA6A8B8-BDEE-4861-AC5F-BA25B054939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2222" y="1525011"/>
            <a:ext cx="3866939" cy="3164854"/>
          </a:xfrm>
          <a:prstGeom prst="rect">
            <a:avLst/>
          </a:prstGeom>
        </p:spPr>
      </p:pic>
      <p:pic>
        <p:nvPicPr>
          <p:cNvPr id="17" name="Рисунок 16">
            <a:extLst>
              <a:ext uri="{FF2B5EF4-FFF2-40B4-BE49-F238E27FC236}">
                <a16:creationId xmlns:a16="http://schemas.microsoft.com/office/drawing/2014/main" id="{2E8B3A5E-1C63-4319-9C81-6AE408FCD7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45041" y="1525011"/>
            <a:ext cx="3866939" cy="3152388"/>
          </a:xfrm>
          <a:prstGeom prst="rect">
            <a:avLst/>
          </a:prstGeom>
        </p:spPr>
      </p:pic>
      <p:pic>
        <p:nvPicPr>
          <p:cNvPr id="4100" name="Picture 4" descr="Немає опису світлини.">
            <a:extLst>
              <a:ext uri="{FF2B5EF4-FFF2-40B4-BE49-F238E27FC236}">
                <a16:creationId xmlns:a16="http://schemas.microsoft.com/office/drawing/2014/main" id="{CA890012-1CBD-4FA7-9AAA-B7D976513BD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6773" y="4706851"/>
            <a:ext cx="3814835" cy="210336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На зображенні може бути: стоїть та у приміщенні">
            <a:extLst>
              <a:ext uri="{FF2B5EF4-FFF2-40B4-BE49-F238E27FC236}">
                <a16:creationId xmlns:a16="http://schemas.microsoft.com/office/drawing/2014/main" id="{EA8B9C03-ADEA-4F41-AB05-B2707E47094C}"/>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899549" y="4716483"/>
            <a:ext cx="3863326" cy="210336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9E410BA-5C8A-46ED-8B73-A10F04BCDB84}"/>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12</a:t>
            </a:r>
          </a:p>
        </p:txBody>
      </p:sp>
    </p:spTree>
    <p:extLst>
      <p:ext uri="{BB962C8B-B14F-4D97-AF65-F5344CB8AC3E}">
        <p14:creationId xmlns:p14="http://schemas.microsoft.com/office/powerpoint/2010/main" val="13123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79899" y="65172"/>
            <a:ext cx="12682579"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600" b="1" kern="1800" spc="300" dirty="0">
                <a:solidFill>
                  <a:schemeClr val="bg1"/>
                </a:solidFill>
                <a:effectLst>
                  <a:outerShdw blurRad="50800" dist="50800" dir="5400000" algn="ctr" rotWithShape="0">
                    <a:srgbClr val="000000">
                      <a:alpha val="96000"/>
                    </a:srgbClr>
                  </a:outerShdw>
                </a:effectLst>
              </a:rPr>
              <a:t>КП «</a:t>
            </a:r>
            <a:r>
              <a:rPr lang="uk-UA" sz="3600" b="1" kern="1800" spc="300" dirty="0" err="1">
                <a:solidFill>
                  <a:schemeClr val="bg1"/>
                </a:solidFill>
                <a:effectLst>
                  <a:outerShdw blurRad="50800" dist="50800" dir="5400000" algn="ctr" rotWithShape="0">
                    <a:srgbClr val="000000">
                      <a:alpha val="96000"/>
                    </a:srgbClr>
                  </a:outerShdw>
                </a:effectLst>
              </a:rPr>
              <a:t>Славутська</a:t>
            </a:r>
            <a:r>
              <a:rPr lang="uk-UA" sz="3600" b="1" kern="1800" spc="300" dirty="0">
                <a:solidFill>
                  <a:schemeClr val="bg1"/>
                </a:solidFill>
                <a:effectLst>
                  <a:outerShdw blurRad="50800" dist="50800" dir="5400000" algn="ctr" rotWithShape="0">
                    <a:srgbClr val="000000">
                      <a:alpha val="96000"/>
                    </a:srgbClr>
                  </a:outerShdw>
                </a:effectLst>
              </a:rPr>
              <a:t> МЛ»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47650" y="1276506"/>
            <a:ext cx="11791030" cy="9369"/>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6400799" y="1297157"/>
            <a:ext cx="5832323" cy="5524589"/>
          </a:xfrm>
          <a:prstGeom prst="rect">
            <a:avLst/>
          </a:prstGeom>
          <a:noFill/>
        </p:spPr>
        <p:txBody>
          <a:bodyPr wrap="square">
            <a:spAutoFit/>
          </a:bodyPr>
          <a:lstStyle/>
          <a:p>
            <a:r>
              <a:rPr lang="uk-UA" sz="2000" b="1" dirty="0">
                <a:solidFill>
                  <a:schemeClr val="bg1"/>
                </a:solidFill>
              </a:rPr>
              <a:t> </a:t>
            </a:r>
            <a:r>
              <a:rPr lang="ru-RU" sz="2000" b="1" dirty="0">
                <a:solidFill>
                  <a:schemeClr val="bg1"/>
                </a:solidFill>
                <a:cs typeface="Times New Roman" pitchFamily="18" charset="0"/>
              </a:rPr>
              <a:t>● </a:t>
            </a:r>
            <a:r>
              <a:rPr lang="ru-RU" sz="1850" b="1" dirty="0">
                <a:solidFill>
                  <a:schemeClr val="bg1"/>
                </a:solidFill>
              </a:rPr>
              <a:t>До складу </a:t>
            </a:r>
            <a:r>
              <a:rPr lang="ru-RU" sz="1850" b="1" dirty="0" err="1">
                <a:solidFill>
                  <a:schemeClr val="bg1"/>
                </a:solidFill>
              </a:rPr>
              <a:t>лікарні</a:t>
            </a:r>
            <a:r>
              <a:rPr lang="ru-RU" sz="1850" b="1" dirty="0">
                <a:solidFill>
                  <a:schemeClr val="bg1"/>
                </a:solidFill>
              </a:rPr>
              <a:t> входить </a:t>
            </a:r>
            <a:r>
              <a:rPr lang="ru-RU" sz="1850" b="1" dirty="0" err="1">
                <a:solidFill>
                  <a:schemeClr val="bg1"/>
                </a:solidFill>
              </a:rPr>
              <a:t>міський</a:t>
            </a:r>
            <a:r>
              <a:rPr lang="ru-RU" sz="1850" b="1" dirty="0">
                <a:solidFill>
                  <a:schemeClr val="bg1"/>
                </a:solidFill>
              </a:rPr>
              <a:t> </a:t>
            </a:r>
            <a:r>
              <a:rPr lang="ru-RU" sz="1850" b="1" dirty="0" err="1">
                <a:solidFill>
                  <a:schemeClr val="bg1"/>
                </a:solidFill>
              </a:rPr>
              <a:t>лікарняний</a:t>
            </a:r>
            <a:r>
              <a:rPr lang="ru-RU" sz="1850" b="1" dirty="0">
                <a:solidFill>
                  <a:schemeClr val="bg1"/>
                </a:solidFill>
              </a:rPr>
              <a:t> комплекс на 265  </a:t>
            </a:r>
            <a:r>
              <a:rPr lang="ru-RU" sz="1850" b="1" dirty="0" err="1">
                <a:solidFill>
                  <a:schemeClr val="bg1"/>
                </a:solidFill>
              </a:rPr>
              <a:t>ліжок</a:t>
            </a:r>
            <a:r>
              <a:rPr lang="ru-RU" sz="1850" b="1" dirty="0">
                <a:solidFill>
                  <a:schemeClr val="bg1"/>
                </a:solidFill>
              </a:rPr>
              <a:t> </a:t>
            </a:r>
            <a:r>
              <a:rPr lang="ru-RU" sz="1850" b="1" dirty="0" err="1">
                <a:solidFill>
                  <a:schemeClr val="bg1"/>
                </a:solidFill>
              </a:rPr>
              <a:t>цілодобового</a:t>
            </a:r>
            <a:r>
              <a:rPr lang="ru-RU" sz="1850" b="1" dirty="0">
                <a:solidFill>
                  <a:schemeClr val="bg1"/>
                </a:solidFill>
              </a:rPr>
              <a:t> </a:t>
            </a:r>
            <a:r>
              <a:rPr lang="ru-RU" sz="1850" b="1" dirty="0" err="1">
                <a:solidFill>
                  <a:schemeClr val="bg1"/>
                </a:solidFill>
              </a:rPr>
              <a:t>стаціонару</a:t>
            </a:r>
            <a:r>
              <a:rPr lang="ru-RU" sz="1850" b="1" dirty="0">
                <a:solidFill>
                  <a:schemeClr val="bg1"/>
                </a:solidFill>
              </a:rPr>
              <a:t>.</a:t>
            </a:r>
          </a:p>
          <a:p>
            <a:endParaRPr lang="ru-RU" sz="1850" b="1" dirty="0">
              <a:solidFill>
                <a:schemeClr val="bg1"/>
              </a:solidFill>
            </a:endParaRPr>
          </a:p>
          <a:p>
            <a:r>
              <a:rPr lang="ru-RU" sz="1850" b="1" dirty="0">
                <a:solidFill>
                  <a:schemeClr val="bg1"/>
                </a:solidFill>
              </a:rPr>
              <a:t> </a:t>
            </a:r>
            <a:r>
              <a:rPr lang="ru-RU" sz="1800" b="1" dirty="0">
                <a:solidFill>
                  <a:schemeClr val="bg1"/>
                </a:solidFill>
                <a:cs typeface="Times New Roman" pitchFamily="18" charset="0"/>
              </a:rPr>
              <a:t>● </a:t>
            </a:r>
            <a:r>
              <a:rPr lang="ru-RU" sz="1850" b="1" dirty="0">
                <a:solidFill>
                  <a:schemeClr val="bg1"/>
                </a:solidFill>
              </a:rPr>
              <a:t>У </a:t>
            </a:r>
            <a:r>
              <a:rPr lang="ru-RU" sz="1850" b="1" dirty="0" err="1">
                <a:solidFill>
                  <a:schemeClr val="bg1"/>
                </a:solidFill>
              </a:rPr>
              <a:t>Славутській</a:t>
            </a:r>
            <a:r>
              <a:rPr lang="ru-RU" sz="1850" b="1" dirty="0">
                <a:solidFill>
                  <a:schemeClr val="bg1"/>
                </a:solidFill>
              </a:rPr>
              <a:t> МЛ 489 </a:t>
            </a:r>
            <a:r>
              <a:rPr lang="ru-RU" sz="1850" b="1" dirty="0" err="1">
                <a:solidFill>
                  <a:schemeClr val="bg1"/>
                </a:solidFill>
              </a:rPr>
              <a:t>працівників</a:t>
            </a:r>
            <a:r>
              <a:rPr lang="ru-RU" sz="1850" b="1" dirty="0">
                <a:solidFill>
                  <a:schemeClr val="bg1"/>
                </a:solidFill>
              </a:rPr>
              <a:t>, з них: </a:t>
            </a:r>
          </a:p>
          <a:p>
            <a:r>
              <a:rPr lang="ru-RU" sz="1850" b="1" dirty="0">
                <a:solidFill>
                  <a:schemeClr val="bg1"/>
                </a:solidFill>
              </a:rPr>
              <a:t>106 - </a:t>
            </a:r>
            <a:r>
              <a:rPr lang="ru-RU" sz="1850" b="1" dirty="0" err="1">
                <a:solidFill>
                  <a:schemeClr val="bg1"/>
                </a:solidFill>
              </a:rPr>
              <a:t>лікарі</a:t>
            </a:r>
            <a:r>
              <a:rPr lang="ru-RU" sz="1850" b="1" dirty="0">
                <a:solidFill>
                  <a:schemeClr val="bg1"/>
                </a:solidFill>
              </a:rPr>
              <a:t>, 206 - </a:t>
            </a:r>
            <a:r>
              <a:rPr lang="ru-RU" sz="1850" b="1" dirty="0" err="1">
                <a:solidFill>
                  <a:schemeClr val="bg1"/>
                </a:solidFill>
              </a:rPr>
              <a:t>середній</a:t>
            </a:r>
            <a:r>
              <a:rPr lang="ru-RU" sz="1850" b="1" dirty="0">
                <a:solidFill>
                  <a:schemeClr val="bg1"/>
                </a:solidFill>
              </a:rPr>
              <a:t> медперсонал, 101 - </a:t>
            </a:r>
            <a:r>
              <a:rPr lang="ru-RU" sz="1850" b="1" dirty="0" err="1">
                <a:solidFill>
                  <a:schemeClr val="bg1"/>
                </a:solidFill>
              </a:rPr>
              <a:t>молодший</a:t>
            </a:r>
            <a:r>
              <a:rPr lang="ru-RU" sz="1850" b="1" dirty="0">
                <a:solidFill>
                  <a:schemeClr val="bg1"/>
                </a:solidFill>
              </a:rPr>
              <a:t> медперсонал, 76 – </a:t>
            </a:r>
            <a:r>
              <a:rPr lang="ru-RU" sz="1850" b="1" dirty="0" err="1">
                <a:solidFill>
                  <a:schemeClr val="bg1"/>
                </a:solidFill>
              </a:rPr>
              <a:t>інший</a:t>
            </a:r>
            <a:r>
              <a:rPr lang="ru-RU" sz="1850" b="1" dirty="0">
                <a:solidFill>
                  <a:schemeClr val="bg1"/>
                </a:solidFill>
              </a:rPr>
              <a:t> персонал. </a:t>
            </a:r>
          </a:p>
          <a:p>
            <a:r>
              <a:rPr lang="ru-RU" sz="1850" b="1" dirty="0">
                <a:solidFill>
                  <a:schemeClr val="bg1"/>
                </a:solidFill>
              </a:rPr>
              <a:t> У 2021 </a:t>
            </a:r>
            <a:r>
              <a:rPr lang="ru-RU" sz="1850" b="1" dirty="0" err="1">
                <a:solidFill>
                  <a:schemeClr val="bg1"/>
                </a:solidFill>
              </a:rPr>
              <a:t>році</a:t>
            </a:r>
            <a:r>
              <a:rPr lang="ru-RU" sz="1850" b="1" dirty="0">
                <a:solidFill>
                  <a:schemeClr val="bg1"/>
                </a:solidFill>
              </a:rPr>
              <a:t> </a:t>
            </a:r>
            <a:r>
              <a:rPr lang="ru-RU" sz="1850" b="1" dirty="0" err="1">
                <a:solidFill>
                  <a:schemeClr val="bg1"/>
                </a:solidFill>
              </a:rPr>
              <a:t>підприємство</a:t>
            </a:r>
            <a:r>
              <a:rPr lang="ru-RU" sz="1850" b="1" dirty="0">
                <a:solidFill>
                  <a:schemeClr val="bg1"/>
                </a:solidFill>
              </a:rPr>
              <a:t> </a:t>
            </a:r>
            <a:r>
              <a:rPr lang="ru-RU" sz="1850" b="1" dirty="0" err="1">
                <a:solidFill>
                  <a:schemeClr val="bg1"/>
                </a:solidFill>
              </a:rPr>
              <a:t>поповнилось</a:t>
            </a:r>
            <a:r>
              <a:rPr lang="ru-RU" sz="1850" b="1" dirty="0">
                <a:solidFill>
                  <a:schemeClr val="bg1"/>
                </a:solidFill>
              </a:rPr>
              <a:t> </a:t>
            </a:r>
            <a:r>
              <a:rPr lang="ru-RU" sz="1850" b="1" dirty="0" err="1">
                <a:solidFill>
                  <a:schemeClr val="bg1"/>
                </a:solidFill>
              </a:rPr>
              <a:t>новими</a:t>
            </a:r>
            <a:r>
              <a:rPr lang="ru-RU" sz="1850" b="1" dirty="0">
                <a:solidFill>
                  <a:schemeClr val="bg1"/>
                </a:solidFill>
              </a:rPr>
              <a:t> </a:t>
            </a:r>
            <a:r>
              <a:rPr lang="ru-RU" sz="1850" b="1" dirty="0" err="1">
                <a:solidFill>
                  <a:schemeClr val="bg1"/>
                </a:solidFill>
              </a:rPr>
              <a:t>лікарськими</a:t>
            </a:r>
            <a:r>
              <a:rPr lang="ru-RU" sz="1850" b="1" dirty="0">
                <a:solidFill>
                  <a:schemeClr val="bg1"/>
                </a:solidFill>
              </a:rPr>
              <a:t> кадрами — приступили до </a:t>
            </a:r>
            <a:r>
              <a:rPr lang="ru-RU" sz="1850" b="1" dirty="0" err="1">
                <a:solidFill>
                  <a:schemeClr val="bg1"/>
                </a:solidFill>
              </a:rPr>
              <a:t>роботи</a:t>
            </a:r>
            <a:r>
              <a:rPr lang="ru-RU" sz="1850" b="1" dirty="0">
                <a:solidFill>
                  <a:schemeClr val="bg1"/>
                </a:solidFill>
              </a:rPr>
              <a:t> 6 </a:t>
            </a:r>
            <a:r>
              <a:rPr lang="ru-RU" sz="1850" b="1" dirty="0" err="1">
                <a:solidFill>
                  <a:schemeClr val="bg1"/>
                </a:solidFill>
              </a:rPr>
              <a:t>лікарів</a:t>
            </a:r>
            <a:r>
              <a:rPr lang="ru-RU" sz="1850" b="1" dirty="0">
                <a:solidFill>
                  <a:schemeClr val="bg1"/>
                </a:solidFill>
              </a:rPr>
              <a:t>, а </a:t>
            </a:r>
            <a:r>
              <a:rPr lang="ru-RU" sz="1850" b="1" dirty="0" err="1">
                <a:solidFill>
                  <a:schemeClr val="bg1"/>
                </a:solidFill>
              </a:rPr>
              <a:t>саме</a:t>
            </a:r>
            <a:r>
              <a:rPr lang="ru-RU" sz="1850" b="1" dirty="0">
                <a:solidFill>
                  <a:schemeClr val="bg1"/>
                </a:solidFill>
              </a:rPr>
              <a:t>: 3 </a:t>
            </a:r>
            <a:r>
              <a:rPr lang="ru-RU" sz="1850" b="1" dirty="0" err="1">
                <a:solidFill>
                  <a:schemeClr val="bg1"/>
                </a:solidFill>
              </a:rPr>
              <a:t>лікаря</a:t>
            </a:r>
            <a:r>
              <a:rPr lang="ru-RU" sz="1850" b="1" dirty="0">
                <a:solidFill>
                  <a:schemeClr val="bg1"/>
                </a:solidFill>
              </a:rPr>
              <a:t>-акушер-</a:t>
            </a:r>
            <a:r>
              <a:rPr lang="ru-RU" sz="1850" b="1" dirty="0" err="1">
                <a:solidFill>
                  <a:schemeClr val="bg1"/>
                </a:solidFill>
              </a:rPr>
              <a:t>гінеколога</a:t>
            </a:r>
            <a:r>
              <a:rPr lang="ru-RU" sz="1850" b="1" dirty="0">
                <a:solidFill>
                  <a:schemeClr val="bg1"/>
                </a:solidFill>
              </a:rPr>
              <a:t>, </a:t>
            </a:r>
            <a:r>
              <a:rPr lang="ru-RU" sz="1850" b="1" dirty="0" err="1">
                <a:solidFill>
                  <a:schemeClr val="bg1"/>
                </a:solidFill>
              </a:rPr>
              <a:t>лікар-хірург</a:t>
            </a:r>
            <a:r>
              <a:rPr lang="ru-RU" sz="1850" b="1" dirty="0">
                <a:solidFill>
                  <a:schemeClr val="bg1"/>
                </a:solidFill>
              </a:rPr>
              <a:t>, </a:t>
            </a:r>
            <a:r>
              <a:rPr lang="ru-RU" sz="1850" b="1" dirty="0" err="1">
                <a:solidFill>
                  <a:schemeClr val="bg1"/>
                </a:solidFill>
              </a:rPr>
              <a:t>лікар</a:t>
            </a:r>
            <a:r>
              <a:rPr lang="ru-RU" sz="1850" b="1" dirty="0">
                <a:solidFill>
                  <a:schemeClr val="bg1"/>
                </a:solidFill>
              </a:rPr>
              <a:t>-ортопед-травматолог.  </a:t>
            </a:r>
            <a:r>
              <a:rPr lang="ru-RU" sz="1850" b="1" dirty="0" err="1">
                <a:solidFill>
                  <a:schemeClr val="bg1"/>
                </a:solidFill>
              </a:rPr>
              <a:t>Проходять</a:t>
            </a:r>
            <a:r>
              <a:rPr lang="ru-RU" sz="1850" b="1" dirty="0">
                <a:solidFill>
                  <a:schemeClr val="bg1"/>
                </a:solidFill>
              </a:rPr>
              <a:t> </a:t>
            </a:r>
            <a:r>
              <a:rPr lang="ru-RU" sz="1850" b="1" dirty="0" err="1">
                <a:solidFill>
                  <a:schemeClr val="bg1"/>
                </a:solidFill>
              </a:rPr>
              <a:t>навчання</a:t>
            </a:r>
            <a:r>
              <a:rPr lang="ru-RU" sz="1850" b="1" dirty="0">
                <a:solidFill>
                  <a:schemeClr val="bg1"/>
                </a:solidFill>
              </a:rPr>
              <a:t> на </a:t>
            </a:r>
            <a:r>
              <a:rPr lang="ru-RU" sz="1850" b="1" dirty="0" err="1">
                <a:solidFill>
                  <a:schemeClr val="bg1"/>
                </a:solidFill>
              </a:rPr>
              <a:t>інтернатурі</a:t>
            </a:r>
            <a:r>
              <a:rPr lang="ru-RU" sz="1850" b="1" dirty="0">
                <a:solidFill>
                  <a:schemeClr val="bg1"/>
                </a:solidFill>
              </a:rPr>
              <a:t> 14 </a:t>
            </a:r>
            <a:r>
              <a:rPr lang="ru-RU" sz="1850" b="1" dirty="0" err="1">
                <a:solidFill>
                  <a:schemeClr val="bg1"/>
                </a:solidFill>
              </a:rPr>
              <a:t>лікарів-інтернів</a:t>
            </a:r>
            <a:r>
              <a:rPr lang="ru-RU" sz="1850" b="1" dirty="0">
                <a:solidFill>
                  <a:schemeClr val="bg1"/>
                </a:solidFill>
              </a:rPr>
              <a:t>.</a:t>
            </a:r>
          </a:p>
          <a:p>
            <a:endParaRPr lang="ru-RU" sz="1850" b="1" dirty="0">
              <a:solidFill>
                <a:schemeClr val="bg1"/>
              </a:solidFill>
            </a:endParaRPr>
          </a:p>
          <a:p>
            <a:r>
              <a:rPr lang="ru-RU" sz="1850" b="1" dirty="0">
                <a:solidFill>
                  <a:schemeClr val="bg1"/>
                </a:solidFill>
              </a:rPr>
              <a:t> </a:t>
            </a:r>
            <a:r>
              <a:rPr lang="ru-RU" sz="1800" b="1" dirty="0">
                <a:solidFill>
                  <a:schemeClr val="bg1"/>
                </a:solidFill>
                <a:cs typeface="Times New Roman" pitchFamily="18" charset="0"/>
              </a:rPr>
              <a:t>● </a:t>
            </a:r>
            <a:r>
              <a:rPr lang="ru-RU" sz="1850" b="1" dirty="0">
                <a:solidFill>
                  <a:schemeClr val="bg1"/>
                </a:solidFill>
              </a:rPr>
              <a:t>У </a:t>
            </a:r>
            <a:r>
              <a:rPr lang="ru-RU" sz="1850" b="1" dirty="0" err="1">
                <a:solidFill>
                  <a:schemeClr val="bg1"/>
                </a:solidFill>
              </a:rPr>
              <a:t>лікарні</a:t>
            </a:r>
            <a:r>
              <a:rPr lang="ru-RU" sz="1850" b="1" dirty="0">
                <a:solidFill>
                  <a:schemeClr val="bg1"/>
                </a:solidFill>
              </a:rPr>
              <a:t> </a:t>
            </a:r>
            <a:r>
              <a:rPr lang="ru-RU" sz="1850" b="1" dirty="0" err="1">
                <a:solidFill>
                  <a:schemeClr val="bg1"/>
                </a:solidFill>
              </a:rPr>
              <a:t>розгорнуто</a:t>
            </a:r>
            <a:r>
              <a:rPr lang="ru-RU" sz="1850" b="1" dirty="0">
                <a:solidFill>
                  <a:schemeClr val="bg1"/>
                </a:solidFill>
              </a:rPr>
              <a:t> 130 </a:t>
            </a:r>
            <a:r>
              <a:rPr lang="ru-RU" sz="1850" b="1" dirty="0" err="1">
                <a:solidFill>
                  <a:schemeClr val="bg1"/>
                </a:solidFill>
              </a:rPr>
              <a:t>ліжок</a:t>
            </a:r>
            <a:r>
              <a:rPr lang="ru-RU" sz="1850" b="1" dirty="0">
                <a:solidFill>
                  <a:schemeClr val="bg1"/>
                </a:solidFill>
              </a:rPr>
              <a:t>  для </a:t>
            </a:r>
            <a:r>
              <a:rPr lang="ru-RU" sz="1850" b="1" dirty="0" err="1">
                <a:solidFill>
                  <a:schemeClr val="bg1"/>
                </a:solidFill>
              </a:rPr>
              <a:t>лікування</a:t>
            </a:r>
            <a:r>
              <a:rPr lang="ru-RU" sz="1850" b="1" dirty="0">
                <a:solidFill>
                  <a:schemeClr val="bg1"/>
                </a:solidFill>
              </a:rPr>
              <a:t> </a:t>
            </a:r>
            <a:r>
              <a:rPr lang="ru-RU" sz="1850" b="1" dirty="0" err="1">
                <a:solidFill>
                  <a:schemeClr val="bg1"/>
                </a:solidFill>
              </a:rPr>
              <a:t>хворих</a:t>
            </a:r>
            <a:r>
              <a:rPr lang="ru-RU" sz="1850" b="1" dirty="0">
                <a:solidFill>
                  <a:schemeClr val="bg1"/>
                </a:solidFill>
              </a:rPr>
              <a:t> на СО</a:t>
            </a:r>
            <a:r>
              <a:rPr lang="en-US" sz="1850" b="1" dirty="0">
                <a:solidFill>
                  <a:schemeClr val="bg1"/>
                </a:solidFill>
              </a:rPr>
              <a:t>VID-19</a:t>
            </a:r>
            <a:r>
              <a:rPr lang="ru-RU" sz="1850" b="1" dirty="0">
                <a:solidFill>
                  <a:schemeClr val="bg1"/>
                </a:solidFill>
              </a:rPr>
              <a:t>.   </a:t>
            </a:r>
          </a:p>
          <a:p>
            <a:r>
              <a:rPr lang="ru-RU" sz="1850" b="1" dirty="0">
                <a:solidFill>
                  <a:schemeClr val="bg1"/>
                </a:solidFill>
              </a:rPr>
              <a:t> </a:t>
            </a:r>
            <a:r>
              <a:rPr lang="ru-RU" sz="1800" b="1" dirty="0">
                <a:solidFill>
                  <a:schemeClr val="bg1"/>
                </a:solidFill>
                <a:cs typeface="Times New Roman" pitchFamily="18" charset="0"/>
              </a:rPr>
              <a:t>●</a:t>
            </a:r>
            <a:r>
              <a:rPr lang="ru-RU" sz="1850" b="1" dirty="0">
                <a:solidFill>
                  <a:schemeClr val="bg1"/>
                </a:solidFill>
              </a:rPr>
              <a:t> КП «</a:t>
            </a:r>
            <a:r>
              <a:rPr lang="ru-RU" sz="1850" b="1" dirty="0" err="1">
                <a:solidFill>
                  <a:schemeClr val="bg1"/>
                </a:solidFill>
              </a:rPr>
              <a:t>Славутська</a:t>
            </a:r>
            <a:r>
              <a:rPr lang="ru-RU" sz="1850" b="1" dirty="0">
                <a:solidFill>
                  <a:schemeClr val="bg1"/>
                </a:solidFill>
              </a:rPr>
              <a:t> МЛ» </a:t>
            </a:r>
            <a:r>
              <a:rPr lang="ru-RU" sz="1850" b="1" dirty="0" err="1">
                <a:solidFill>
                  <a:schemeClr val="bg1"/>
                </a:solidFill>
              </a:rPr>
              <a:t>отримує</a:t>
            </a:r>
            <a:r>
              <a:rPr lang="ru-RU" sz="1850" b="1" dirty="0">
                <a:solidFill>
                  <a:schemeClr val="bg1"/>
                </a:solidFill>
              </a:rPr>
              <a:t> </a:t>
            </a:r>
            <a:r>
              <a:rPr lang="ru-RU" sz="1850" b="1" dirty="0" err="1">
                <a:solidFill>
                  <a:schemeClr val="bg1"/>
                </a:solidFill>
              </a:rPr>
              <a:t>кошти</a:t>
            </a:r>
            <a:r>
              <a:rPr lang="ru-RU" sz="1850" b="1" dirty="0">
                <a:solidFill>
                  <a:schemeClr val="bg1"/>
                </a:solidFill>
              </a:rPr>
              <a:t>  </a:t>
            </a:r>
            <a:r>
              <a:rPr lang="ru-RU" sz="1850" b="1" dirty="0" err="1">
                <a:solidFill>
                  <a:schemeClr val="bg1"/>
                </a:solidFill>
              </a:rPr>
              <a:t>згідно</a:t>
            </a:r>
            <a:r>
              <a:rPr lang="ru-RU" sz="1850" b="1" dirty="0">
                <a:solidFill>
                  <a:schemeClr val="bg1"/>
                </a:solidFill>
              </a:rPr>
              <a:t> </a:t>
            </a:r>
            <a:r>
              <a:rPr lang="ru-RU" sz="1850" b="1" dirty="0" err="1">
                <a:solidFill>
                  <a:schemeClr val="bg1"/>
                </a:solidFill>
              </a:rPr>
              <a:t>із</a:t>
            </a:r>
            <a:r>
              <a:rPr lang="ru-RU" sz="1850" b="1" dirty="0">
                <a:solidFill>
                  <a:schemeClr val="bg1"/>
                </a:solidFill>
              </a:rPr>
              <a:t> </a:t>
            </a:r>
            <a:r>
              <a:rPr lang="ru-RU" sz="1850" b="1" dirty="0" err="1">
                <a:solidFill>
                  <a:schemeClr val="bg1"/>
                </a:solidFill>
              </a:rPr>
              <a:t>заключеними</a:t>
            </a:r>
            <a:r>
              <a:rPr lang="ru-RU" sz="1850" b="1" dirty="0">
                <a:solidFill>
                  <a:schemeClr val="bg1"/>
                </a:solidFill>
              </a:rPr>
              <a:t> договорами з НСЗУ на </a:t>
            </a:r>
            <a:r>
              <a:rPr lang="ru-RU" sz="1850" b="1" dirty="0" err="1">
                <a:solidFill>
                  <a:schemeClr val="bg1"/>
                </a:solidFill>
              </a:rPr>
              <a:t>фінансування</a:t>
            </a:r>
            <a:r>
              <a:rPr lang="ru-RU" sz="1850" b="1" dirty="0">
                <a:solidFill>
                  <a:schemeClr val="bg1"/>
                </a:solidFill>
              </a:rPr>
              <a:t> 16 </a:t>
            </a:r>
            <a:r>
              <a:rPr lang="ru-RU" sz="1850" b="1" dirty="0" err="1">
                <a:solidFill>
                  <a:schemeClr val="bg1"/>
                </a:solidFill>
              </a:rPr>
              <a:t>пакетів</a:t>
            </a:r>
            <a:r>
              <a:rPr lang="ru-RU" sz="1850" b="1" dirty="0">
                <a:solidFill>
                  <a:schemeClr val="bg1"/>
                </a:solidFill>
              </a:rPr>
              <a:t> </a:t>
            </a:r>
            <a:r>
              <a:rPr lang="ru-RU" sz="1850" b="1" dirty="0" err="1">
                <a:solidFill>
                  <a:schemeClr val="bg1"/>
                </a:solidFill>
              </a:rPr>
              <a:t>медичних</a:t>
            </a:r>
            <a:r>
              <a:rPr lang="ru-RU" sz="1850" b="1" dirty="0">
                <a:solidFill>
                  <a:schemeClr val="bg1"/>
                </a:solidFill>
              </a:rPr>
              <a:t> </a:t>
            </a:r>
            <a:r>
              <a:rPr lang="ru-RU" sz="1850" b="1" dirty="0" err="1">
                <a:solidFill>
                  <a:schemeClr val="bg1"/>
                </a:solidFill>
              </a:rPr>
              <a:t>послуг</a:t>
            </a:r>
            <a:r>
              <a:rPr lang="ru-RU" sz="1850" b="1" dirty="0">
                <a:solidFill>
                  <a:schemeClr val="bg1"/>
                </a:solidFill>
              </a:rPr>
              <a:t>, в т.ч. пакет </a:t>
            </a:r>
            <a:r>
              <a:rPr lang="ru-RU" sz="1850" b="1" dirty="0" err="1">
                <a:solidFill>
                  <a:schemeClr val="bg1"/>
                </a:solidFill>
              </a:rPr>
              <a:t>медичних</a:t>
            </a:r>
            <a:r>
              <a:rPr lang="ru-RU" sz="1850" b="1" dirty="0">
                <a:solidFill>
                  <a:schemeClr val="bg1"/>
                </a:solidFill>
              </a:rPr>
              <a:t> </a:t>
            </a:r>
            <a:r>
              <a:rPr lang="ru-RU" sz="1850" b="1" dirty="0" err="1">
                <a:solidFill>
                  <a:schemeClr val="bg1"/>
                </a:solidFill>
              </a:rPr>
              <a:t>послуг</a:t>
            </a:r>
            <a:r>
              <a:rPr lang="ru-RU" sz="1850" b="1" dirty="0">
                <a:solidFill>
                  <a:schemeClr val="bg1"/>
                </a:solidFill>
              </a:rPr>
              <a:t> на </a:t>
            </a:r>
            <a:r>
              <a:rPr lang="ru-RU" sz="1850" b="1" dirty="0" err="1">
                <a:solidFill>
                  <a:schemeClr val="bg1"/>
                </a:solidFill>
              </a:rPr>
              <a:t>стаціонарну</a:t>
            </a:r>
            <a:r>
              <a:rPr lang="ru-RU" sz="1850" b="1" dirty="0">
                <a:solidFill>
                  <a:schemeClr val="bg1"/>
                </a:solidFill>
              </a:rPr>
              <a:t> </a:t>
            </a:r>
            <a:r>
              <a:rPr lang="ru-RU" sz="1850" b="1" dirty="0" err="1">
                <a:solidFill>
                  <a:schemeClr val="bg1"/>
                </a:solidFill>
              </a:rPr>
              <a:t>допомогу</a:t>
            </a:r>
            <a:r>
              <a:rPr lang="ru-RU" sz="1850" b="1" dirty="0">
                <a:solidFill>
                  <a:schemeClr val="bg1"/>
                </a:solidFill>
              </a:rPr>
              <a:t> </a:t>
            </a:r>
            <a:r>
              <a:rPr lang="ru-RU" sz="1850" b="1" dirty="0" err="1">
                <a:solidFill>
                  <a:schemeClr val="bg1"/>
                </a:solidFill>
              </a:rPr>
              <a:t>пацієнтам</a:t>
            </a:r>
            <a:r>
              <a:rPr lang="ru-RU" sz="1850" b="1" dirty="0">
                <a:solidFill>
                  <a:schemeClr val="bg1"/>
                </a:solidFill>
              </a:rPr>
              <a:t> з </a:t>
            </a:r>
            <a:r>
              <a:rPr lang="ru-RU" sz="1850" b="1" dirty="0" err="1">
                <a:solidFill>
                  <a:schemeClr val="bg1"/>
                </a:solidFill>
              </a:rPr>
              <a:t>гострою</a:t>
            </a:r>
            <a:r>
              <a:rPr lang="ru-RU" sz="1850" b="1" dirty="0">
                <a:solidFill>
                  <a:schemeClr val="bg1"/>
                </a:solidFill>
              </a:rPr>
              <a:t> </a:t>
            </a:r>
            <a:r>
              <a:rPr lang="ru-RU" sz="1850" b="1" dirty="0" err="1">
                <a:solidFill>
                  <a:schemeClr val="bg1"/>
                </a:solidFill>
              </a:rPr>
              <a:t>респіраторною</a:t>
            </a:r>
            <a:r>
              <a:rPr lang="ru-RU" sz="1850" b="1" dirty="0">
                <a:solidFill>
                  <a:schemeClr val="bg1"/>
                </a:solidFill>
              </a:rPr>
              <a:t> хворобою СО</a:t>
            </a:r>
            <a:r>
              <a:rPr lang="en-US" sz="1850" b="1" dirty="0">
                <a:solidFill>
                  <a:schemeClr val="bg1"/>
                </a:solidFill>
              </a:rPr>
              <a:t>VID-19</a:t>
            </a:r>
            <a:r>
              <a:rPr lang="uk-UA" sz="1850" b="1" dirty="0">
                <a:solidFill>
                  <a:schemeClr val="bg1"/>
                </a:solidFill>
              </a:rPr>
              <a:t>.</a:t>
            </a:r>
            <a:endParaRPr lang="en-US" sz="1850" b="1" dirty="0">
              <a:solidFill>
                <a:schemeClr val="bg1"/>
              </a:solidFill>
            </a:endParaRPr>
          </a:p>
        </p:txBody>
      </p:sp>
      <p:pic>
        <p:nvPicPr>
          <p:cNvPr id="2050" name="Picture 2" descr="На зображенні може бути: у приміщенні та лікарня">
            <a:extLst>
              <a:ext uri="{FF2B5EF4-FFF2-40B4-BE49-F238E27FC236}">
                <a16:creationId xmlns:a16="http://schemas.microsoft.com/office/drawing/2014/main" id="{61F13F4B-BA07-43BD-A77A-0D3644C3384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169" y="4480684"/>
            <a:ext cx="3474559" cy="231565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На зображенні може бути: у приміщенні">
            <a:extLst>
              <a:ext uri="{FF2B5EF4-FFF2-40B4-BE49-F238E27FC236}">
                <a16:creationId xmlns:a16="http://schemas.microsoft.com/office/drawing/2014/main" id="{77FEBFBD-A3E3-4A09-A44B-70B48A30DD1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64851" y="4477222"/>
            <a:ext cx="2835950" cy="2322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На зображенні може бути: цегляна стіна та вулиця">
            <a:extLst>
              <a:ext uri="{FF2B5EF4-FFF2-40B4-BE49-F238E27FC236}">
                <a16:creationId xmlns:a16="http://schemas.microsoft.com/office/drawing/2014/main" id="{0A0BD587-0854-4029-B080-B6669BDF1CAB}"/>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9169" y="1460846"/>
            <a:ext cx="6351631" cy="294317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5022F66-07BE-4013-B2B7-E32EF0DA7833}"/>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13</a:t>
            </a:r>
          </a:p>
        </p:txBody>
      </p:sp>
    </p:spTree>
    <p:extLst>
      <p:ext uri="{BB962C8B-B14F-4D97-AF65-F5344CB8AC3E}">
        <p14:creationId xmlns:p14="http://schemas.microsoft.com/office/powerpoint/2010/main" val="3931641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0" y="-82988"/>
            <a:ext cx="12682579"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600" b="1" kern="1800" spc="300" dirty="0">
                <a:solidFill>
                  <a:schemeClr val="bg1"/>
                </a:solidFill>
                <a:effectLst>
                  <a:outerShdw blurRad="50800" dist="50800" dir="5400000" algn="ctr" rotWithShape="0">
                    <a:srgbClr val="000000">
                      <a:alpha val="96000"/>
                    </a:srgbClr>
                  </a:outerShdw>
                </a:effectLst>
              </a:rPr>
              <a:t>КП «</a:t>
            </a:r>
            <a:r>
              <a:rPr lang="uk-UA" sz="3600" b="1" kern="1800" spc="300" dirty="0" err="1">
                <a:solidFill>
                  <a:schemeClr val="bg1"/>
                </a:solidFill>
                <a:effectLst>
                  <a:outerShdw blurRad="50800" dist="50800" dir="5400000" algn="ctr" rotWithShape="0">
                    <a:srgbClr val="000000">
                      <a:alpha val="96000"/>
                    </a:srgbClr>
                  </a:outerShdw>
                </a:effectLst>
              </a:rPr>
              <a:t>Славутська</a:t>
            </a:r>
            <a:r>
              <a:rPr lang="uk-UA" sz="3600" b="1" kern="1800" spc="300" dirty="0">
                <a:solidFill>
                  <a:schemeClr val="bg1"/>
                </a:solidFill>
                <a:effectLst>
                  <a:outerShdw blurRad="50800" dist="50800" dir="5400000" algn="ctr" rotWithShape="0">
                    <a:srgbClr val="000000">
                      <a:alpha val="96000"/>
                    </a:srgbClr>
                  </a:outerShdw>
                </a:effectLst>
              </a:rPr>
              <a:t> МЛ»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18770" y="1019615"/>
            <a:ext cx="11954459" cy="29477"/>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graphicFrame>
        <p:nvGraphicFramePr>
          <p:cNvPr id="11" name="Таблиця 10">
            <a:extLst>
              <a:ext uri="{FF2B5EF4-FFF2-40B4-BE49-F238E27FC236}">
                <a16:creationId xmlns:a16="http://schemas.microsoft.com/office/drawing/2014/main" id="{29A712EC-2E3F-4FB2-8FC1-5C7ED49F6AC6}"/>
              </a:ext>
            </a:extLst>
          </p:cNvPr>
          <p:cNvGraphicFramePr>
            <a:graphicFrameLocks noGrp="1"/>
          </p:cNvGraphicFramePr>
          <p:nvPr>
            <p:extLst>
              <p:ext uri="{D42A27DB-BD31-4B8C-83A1-F6EECF244321}">
                <p14:modId xmlns:p14="http://schemas.microsoft.com/office/powerpoint/2010/main" val="2996022842"/>
              </p:ext>
            </p:extLst>
          </p:nvPr>
        </p:nvGraphicFramePr>
        <p:xfrm>
          <a:off x="4604776" y="1132093"/>
          <a:ext cx="7422069" cy="3939487"/>
        </p:xfrm>
        <a:graphic>
          <a:graphicData uri="http://schemas.openxmlformats.org/drawingml/2006/table">
            <a:tbl>
              <a:tblPr firstRow="1" firstCol="1" bandRow="1">
                <a:tableStyleId>{5C22544A-7EE6-4342-B048-85BDC9FD1C3A}</a:tableStyleId>
              </a:tblPr>
              <a:tblGrid>
                <a:gridCol w="4965469">
                  <a:extLst>
                    <a:ext uri="{9D8B030D-6E8A-4147-A177-3AD203B41FA5}">
                      <a16:colId xmlns:a16="http://schemas.microsoft.com/office/drawing/2014/main" val="3287717616"/>
                    </a:ext>
                  </a:extLst>
                </a:gridCol>
                <a:gridCol w="798238">
                  <a:extLst>
                    <a:ext uri="{9D8B030D-6E8A-4147-A177-3AD203B41FA5}">
                      <a16:colId xmlns:a16="http://schemas.microsoft.com/office/drawing/2014/main" val="2559407725"/>
                    </a:ext>
                  </a:extLst>
                </a:gridCol>
                <a:gridCol w="1658362">
                  <a:extLst>
                    <a:ext uri="{9D8B030D-6E8A-4147-A177-3AD203B41FA5}">
                      <a16:colId xmlns:a16="http://schemas.microsoft.com/office/drawing/2014/main" val="2857012216"/>
                    </a:ext>
                  </a:extLst>
                </a:gridCol>
              </a:tblGrid>
              <a:tr h="338119">
                <a:tc gridSpan="3">
                  <a:txBody>
                    <a:bodyPr/>
                    <a:lstStyle/>
                    <a:p>
                      <a:pPr>
                        <a:lnSpc>
                          <a:spcPct val="107000"/>
                        </a:lnSpc>
                        <a:spcAft>
                          <a:spcPts val="800"/>
                        </a:spcAft>
                      </a:pPr>
                      <a:r>
                        <a:rPr lang="uk-UA" sz="1800" b="1" kern="1200" dirty="0">
                          <a:solidFill>
                            <a:schemeClr val="tx1"/>
                          </a:solidFill>
                          <a:effectLst/>
                          <a:latin typeface="+mn-lt"/>
                          <a:ea typeface="+mn-ea"/>
                          <a:cs typeface="+mn-cs"/>
                        </a:rPr>
                        <a:t>Для оснащення відділень лікарні було придбано наступне обладнання:</a:t>
                      </a:r>
                      <a:endParaRPr lang="uk-UA" sz="1800" b="1" noProof="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tc hMerge="1">
                  <a:txBody>
                    <a:bodyPr/>
                    <a:lstStyle/>
                    <a:p>
                      <a:pPr>
                        <a:lnSpc>
                          <a:spcPct val="107000"/>
                        </a:lnSpc>
                        <a:spcAft>
                          <a:spcPts val="800"/>
                        </a:spcAft>
                      </a:pPr>
                      <a:endParaRPr lang="uk-UA" sz="1800" b="1"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3502456445"/>
                  </a:ext>
                </a:extLst>
              </a:tr>
              <a:tr h="305251">
                <a:tc>
                  <a:txBody>
                    <a:bodyPr/>
                    <a:lstStyle/>
                    <a:p>
                      <a:r>
                        <a:rPr lang="uk-UA" sz="1800" b="0" dirty="0">
                          <a:solidFill>
                            <a:schemeClr val="bg1"/>
                          </a:solidFill>
                          <a:effectLst/>
                          <a:latin typeface="+mn-lt"/>
                          <a:ea typeface="Times New Roman" panose="02020603050405020304" pitchFamily="18" charset="0"/>
                        </a:rPr>
                        <a:t>Апарат ШВЛ</a:t>
                      </a:r>
                    </a:p>
                  </a:txBody>
                  <a:tcPr marL="68580" marR="68580" marT="0" marB="0" anchor="b">
                    <a:solidFill>
                      <a:schemeClr val="accent1">
                        <a:lumMod val="75000"/>
                      </a:schemeClr>
                    </a:solidFill>
                  </a:tcPr>
                </a:tc>
                <a:tc>
                  <a:txBody>
                    <a:bodyPr/>
                    <a:lstStyle/>
                    <a:p>
                      <a:pPr algn="ctr"/>
                      <a:r>
                        <a:rPr lang="uk-UA" sz="1800" b="0">
                          <a:solidFill>
                            <a:srgbClr val="000000"/>
                          </a:solidFill>
                          <a:effectLst/>
                          <a:latin typeface="+mn-lt"/>
                          <a:ea typeface="Times New Roman" panose="02020603050405020304" pitchFamily="18" charset="0"/>
                        </a:rPr>
                        <a:t>1</a:t>
                      </a:r>
                      <a:endParaRPr lang="uk-UA" sz="1800" b="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1028000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2993048005"/>
                  </a:ext>
                </a:extLst>
              </a:tr>
              <a:tr h="267148">
                <a:tc>
                  <a:txBody>
                    <a:bodyPr/>
                    <a:lstStyle/>
                    <a:p>
                      <a:r>
                        <a:rPr lang="uk-UA" sz="1800" b="0" dirty="0">
                          <a:solidFill>
                            <a:schemeClr val="bg1"/>
                          </a:solidFill>
                          <a:effectLst/>
                          <a:latin typeface="+mn-lt"/>
                          <a:ea typeface="Times New Roman" panose="02020603050405020304" pitchFamily="18" charset="0"/>
                        </a:rPr>
                        <a:t>Кисневі концентратори</a:t>
                      </a:r>
                    </a:p>
                  </a:txBody>
                  <a:tcPr marL="68580" marR="68580" marT="0" marB="0" anchor="b">
                    <a:solidFill>
                      <a:schemeClr val="accent1">
                        <a:lumMod val="75000"/>
                      </a:schemeClr>
                    </a:solidFill>
                  </a:tcPr>
                </a:tc>
                <a:tc>
                  <a:txBody>
                    <a:bodyPr/>
                    <a:lstStyle/>
                    <a:p>
                      <a:pPr algn="ctr"/>
                      <a:r>
                        <a:rPr lang="uk-UA" sz="1800" b="0" dirty="0">
                          <a:solidFill>
                            <a:srgbClr val="000000"/>
                          </a:solidFill>
                          <a:effectLst/>
                          <a:latin typeface="+mn-lt"/>
                          <a:ea typeface="Times New Roman" panose="02020603050405020304" pitchFamily="18" charset="0"/>
                        </a:rPr>
                        <a:t>12</a:t>
                      </a:r>
                      <a:endParaRPr lang="uk-UA" sz="1800" b="0" dirty="0">
                        <a:effectLst/>
                        <a:latin typeface="+mn-lt"/>
                        <a:ea typeface="Times New Roman" panose="02020603050405020304" pitchFamily="18" charset="0"/>
                      </a:endParaRPr>
                    </a:p>
                  </a:txBody>
                  <a:tcPr marL="68580" marR="68580" marT="0" marB="0" anchor="b"/>
                </a:tc>
                <a:tc>
                  <a:txBody>
                    <a:bodyPr/>
                    <a:lstStyle/>
                    <a:p>
                      <a:pPr algn="ctr"/>
                      <a:r>
                        <a:rPr lang="uk-UA" sz="1800" kern="1200" dirty="0">
                          <a:solidFill>
                            <a:schemeClr val="dk1"/>
                          </a:solidFill>
                          <a:effectLst/>
                          <a:latin typeface="+mn-lt"/>
                          <a:ea typeface="+mn-ea"/>
                          <a:cs typeface="+mn-cs"/>
                        </a:rPr>
                        <a:t>523 000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4124038479"/>
                  </a:ext>
                </a:extLst>
              </a:tr>
              <a:tr h="267148">
                <a:tc>
                  <a:txBody>
                    <a:bodyPr/>
                    <a:lstStyle/>
                    <a:p>
                      <a:r>
                        <a:rPr lang="uk-UA" sz="1800" b="0" dirty="0">
                          <a:solidFill>
                            <a:schemeClr val="bg1"/>
                          </a:solidFill>
                          <a:effectLst/>
                          <a:latin typeface="+mn-lt"/>
                          <a:ea typeface="Times New Roman" panose="02020603050405020304" pitchFamily="18" charset="0"/>
                        </a:rPr>
                        <a:t>Система рентгенівська мобільна</a:t>
                      </a:r>
                    </a:p>
                  </a:txBody>
                  <a:tcPr marL="68580" marR="68580" marT="0" marB="0" anchor="b">
                    <a:solidFill>
                      <a:schemeClr val="accent1">
                        <a:lumMod val="75000"/>
                      </a:schemeClr>
                    </a:solidFill>
                  </a:tcPr>
                </a:tc>
                <a:tc>
                  <a:txBody>
                    <a:bodyPr/>
                    <a:lstStyle/>
                    <a:p>
                      <a:pPr algn="ctr"/>
                      <a:r>
                        <a:rPr lang="uk-UA" sz="1800" b="0">
                          <a:solidFill>
                            <a:srgbClr val="000000"/>
                          </a:solidFill>
                          <a:effectLst/>
                          <a:latin typeface="+mn-lt"/>
                          <a:ea typeface="Times New Roman" panose="02020603050405020304" pitchFamily="18" charset="0"/>
                        </a:rPr>
                        <a:t>1</a:t>
                      </a:r>
                      <a:endParaRPr lang="uk-UA" sz="1800" b="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2000000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3053944214"/>
                  </a:ext>
                </a:extLst>
              </a:tr>
              <a:tr h="267148">
                <a:tc>
                  <a:txBody>
                    <a:bodyPr/>
                    <a:lstStyle/>
                    <a:p>
                      <a:r>
                        <a:rPr lang="uk-UA" sz="1800" b="0" dirty="0" err="1">
                          <a:solidFill>
                            <a:schemeClr val="bg1"/>
                          </a:solidFill>
                          <a:effectLst/>
                          <a:latin typeface="+mn-lt"/>
                          <a:ea typeface="Times New Roman" panose="02020603050405020304" pitchFamily="18" charset="0"/>
                        </a:rPr>
                        <a:t>Кріоциліндр</a:t>
                      </a:r>
                      <a:endParaRPr lang="uk-UA" sz="1800" b="0" dirty="0">
                        <a:solidFill>
                          <a:schemeClr val="bg1"/>
                        </a:solidFill>
                        <a:effectLst/>
                        <a:latin typeface="+mn-lt"/>
                        <a:ea typeface="Times New Roman" panose="02020603050405020304" pitchFamily="18" charset="0"/>
                      </a:endParaRPr>
                    </a:p>
                  </a:txBody>
                  <a:tcPr marL="68580" marR="68580" marT="0" marB="0" anchor="b">
                    <a:solidFill>
                      <a:schemeClr val="accent1">
                        <a:lumMod val="75000"/>
                      </a:schemeClr>
                    </a:solidFill>
                  </a:tcPr>
                </a:tc>
                <a:tc>
                  <a:txBody>
                    <a:bodyPr/>
                    <a:lstStyle/>
                    <a:p>
                      <a:pPr algn="ctr"/>
                      <a:r>
                        <a:rPr lang="ru-RU" sz="1800" b="0" dirty="0">
                          <a:solidFill>
                            <a:srgbClr val="000000"/>
                          </a:solidFill>
                          <a:effectLst/>
                          <a:latin typeface="+mn-lt"/>
                          <a:ea typeface="Times New Roman" panose="02020603050405020304" pitchFamily="18" charset="0"/>
                        </a:rPr>
                        <a:t>2</a:t>
                      </a:r>
                      <a:endParaRPr lang="uk-UA" sz="1800" b="0" dirty="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550000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1911346375"/>
                  </a:ext>
                </a:extLst>
              </a:tr>
              <a:tr h="274931">
                <a:tc>
                  <a:txBody>
                    <a:bodyPr/>
                    <a:lstStyle/>
                    <a:p>
                      <a:r>
                        <a:rPr lang="uk-UA" sz="1800" b="0" dirty="0">
                          <a:solidFill>
                            <a:schemeClr val="bg1"/>
                          </a:solidFill>
                          <a:effectLst/>
                          <a:latin typeface="+mn-lt"/>
                          <a:ea typeface="Times New Roman" panose="02020603050405020304" pitchFamily="18" charset="0"/>
                        </a:rPr>
                        <a:t>Модуль </a:t>
                      </a:r>
                      <a:r>
                        <a:rPr lang="uk-UA" sz="1800" b="0" dirty="0" err="1">
                          <a:solidFill>
                            <a:schemeClr val="bg1"/>
                          </a:solidFill>
                          <a:effectLst/>
                          <a:latin typeface="+mn-lt"/>
                          <a:ea typeface="Times New Roman" panose="02020603050405020304" pitchFamily="18" charset="0"/>
                        </a:rPr>
                        <a:t>капнографії</a:t>
                      </a:r>
                      <a:endParaRPr lang="uk-UA" sz="1800" b="0" dirty="0">
                        <a:solidFill>
                          <a:schemeClr val="bg1"/>
                        </a:solidFill>
                        <a:effectLst/>
                        <a:latin typeface="+mn-lt"/>
                        <a:ea typeface="Times New Roman" panose="02020603050405020304" pitchFamily="18" charset="0"/>
                      </a:endParaRPr>
                    </a:p>
                  </a:txBody>
                  <a:tcPr marL="68580" marR="68580" marT="0" marB="0" anchor="b">
                    <a:solidFill>
                      <a:schemeClr val="accent1">
                        <a:lumMod val="75000"/>
                      </a:schemeClr>
                    </a:solidFill>
                  </a:tcPr>
                </a:tc>
                <a:tc>
                  <a:txBody>
                    <a:bodyPr/>
                    <a:lstStyle/>
                    <a:p>
                      <a:pPr algn="ctr"/>
                      <a:r>
                        <a:rPr lang="ru-RU" sz="1800" b="0">
                          <a:solidFill>
                            <a:srgbClr val="000000"/>
                          </a:solidFill>
                          <a:effectLst/>
                          <a:latin typeface="+mn-lt"/>
                          <a:ea typeface="Times New Roman" panose="02020603050405020304" pitchFamily="18" charset="0"/>
                        </a:rPr>
                        <a:t>1</a:t>
                      </a:r>
                      <a:endParaRPr lang="uk-UA" sz="1800" b="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65000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370609156"/>
                  </a:ext>
                </a:extLst>
              </a:tr>
              <a:tr h="274931">
                <a:tc>
                  <a:txBody>
                    <a:bodyPr/>
                    <a:lstStyle/>
                    <a:p>
                      <a:r>
                        <a:rPr lang="uk-UA" sz="1800" b="0" dirty="0">
                          <a:solidFill>
                            <a:schemeClr val="bg1"/>
                          </a:solidFill>
                          <a:effectLst/>
                          <a:latin typeface="+mn-lt"/>
                          <a:ea typeface="Times New Roman" panose="02020603050405020304" pitchFamily="18" charset="0"/>
                        </a:rPr>
                        <a:t>Кисневі концентратори</a:t>
                      </a:r>
                    </a:p>
                  </a:txBody>
                  <a:tcPr marL="68580" marR="68580" marT="0" marB="0" anchor="b">
                    <a:solidFill>
                      <a:schemeClr val="accent1">
                        <a:lumMod val="75000"/>
                      </a:schemeClr>
                    </a:solidFill>
                  </a:tcPr>
                </a:tc>
                <a:tc>
                  <a:txBody>
                    <a:bodyPr/>
                    <a:lstStyle/>
                    <a:p>
                      <a:pPr algn="ctr"/>
                      <a:r>
                        <a:rPr lang="uk-UA" sz="1800" b="0">
                          <a:solidFill>
                            <a:srgbClr val="000000"/>
                          </a:solidFill>
                          <a:effectLst/>
                          <a:latin typeface="+mn-lt"/>
                          <a:ea typeface="Times New Roman" panose="02020603050405020304" pitchFamily="18" charset="0"/>
                        </a:rPr>
                        <a:t>10</a:t>
                      </a:r>
                      <a:endParaRPr lang="uk-UA" sz="1800" b="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283000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90824160"/>
                  </a:ext>
                </a:extLst>
              </a:tr>
              <a:tr h="274931">
                <a:tc>
                  <a:txBody>
                    <a:bodyPr/>
                    <a:lstStyle/>
                    <a:p>
                      <a:r>
                        <a:rPr lang="uk-UA" sz="1800" b="0" dirty="0">
                          <a:solidFill>
                            <a:schemeClr val="bg1"/>
                          </a:solidFill>
                          <a:effectLst/>
                          <a:latin typeface="+mn-lt"/>
                          <a:ea typeface="Times New Roman" panose="02020603050405020304" pitchFamily="18" charset="0"/>
                        </a:rPr>
                        <a:t>Ноші медичні «</a:t>
                      </a:r>
                      <a:r>
                        <a:rPr lang="uk-UA" sz="1800" b="0" dirty="0" err="1">
                          <a:solidFill>
                            <a:schemeClr val="bg1"/>
                          </a:solidFill>
                          <a:effectLst/>
                          <a:latin typeface="+mn-lt"/>
                          <a:ea typeface="Times New Roman" panose="02020603050405020304" pitchFamily="18" charset="0"/>
                        </a:rPr>
                        <a:t>Біомед</a:t>
                      </a:r>
                      <a:r>
                        <a:rPr lang="uk-UA" sz="1800" b="0" dirty="0">
                          <a:solidFill>
                            <a:schemeClr val="bg1"/>
                          </a:solidFill>
                          <a:effectLst/>
                          <a:latin typeface="+mn-lt"/>
                          <a:ea typeface="Times New Roman" panose="02020603050405020304" pitchFamily="18" charset="0"/>
                        </a:rPr>
                        <a:t>»</a:t>
                      </a:r>
                    </a:p>
                  </a:txBody>
                  <a:tcPr marL="68580" marR="68580" marT="0" marB="0" anchor="b">
                    <a:solidFill>
                      <a:schemeClr val="accent1">
                        <a:lumMod val="75000"/>
                      </a:schemeClr>
                    </a:solidFill>
                  </a:tcPr>
                </a:tc>
                <a:tc>
                  <a:txBody>
                    <a:bodyPr/>
                    <a:lstStyle/>
                    <a:p>
                      <a:pPr algn="ctr"/>
                      <a:r>
                        <a:rPr lang="uk-UA" sz="1800" b="0" dirty="0">
                          <a:solidFill>
                            <a:srgbClr val="000000"/>
                          </a:solidFill>
                          <a:effectLst/>
                          <a:latin typeface="+mn-lt"/>
                          <a:ea typeface="Times New Roman" panose="02020603050405020304" pitchFamily="18" charset="0"/>
                        </a:rPr>
                        <a:t>3</a:t>
                      </a:r>
                      <a:endParaRPr lang="uk-UA" sz="1800" b="0" dirty="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67050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1944919495"/>
                  </a:ext>
                </a:extLst>
              </a:tr>
              <a:tr h="534297">
                <a:tc>
                  <a:txBody>
                    <a:bodyPr/>
                    <a:lstStyle/>
                    <a:p>
                      <a:r>
                        <a:rPr lang="uk-UA" sz="1800" b="0" dirty="0">
                          <a:solidFill>
                            <a:schemeClr val="bg1"/>
                          </a:solidFill>
                          <a:effectLst/>
                          <a:latin typeface="+mn-lt"/>
                          <a:ea typeface="Times New Roman" panose="02020603050405020304" pitchFamily="18" charset="0"/>
                        </a:rPr>
                        <a:t>Система безперебійного постачання електроживлення</a:t>
                      </a:r>
                    </a:p>
                  </a:txBody>
                  <a:tcPr marL="68580" marR="68580" marT="0" marB="0" anchor="b">
                    <a:solidFill>
                      <a:schemeClr val="accent1">
                        <a:lumMod val="75000"/>
                      </a:schemeClr>
                    </a:solidFill>
                  </a:tcPr>
                </a:tc>
                <a:tc>
                  <a:txBody>
                    <a:bodyPr/>
                    <a:lstStyle/>
                    <a:p>
                      <a:pPr algn="ctr"/>
                      <a:r>
                        <a:rPr lang="uk-UA" sz="1800" b="0">
                          <a:solidFill>
                            <a:srgbClr val="000000"/>
                          </a:solidFill>
                          <a:effectLst/>
                          <a:latin typeface="+mn-lt"/>
                          <a:ea typeface="Times New Roman" panose="02020603050405020304" pitchFamily="18" charset="0"/>
                        </a:rPr>
                        <a:t>1</a:t>
                      </a:r>
                      <a:endParaRPr lang="uk-UA" sz="1800" b="0">
                        <a:effectLst/>
                        <a:latin typeface="+mn-lt"/>
                        <a:ea typeface="Times New Roman" panose="02020603050405020304" pitchFamily="18" charset="0"/>
                      </a:endParaRPr>
                    </a:p>
                  </a:txBody>
                  <a:tcPr marL="68580" marR="68580" marT="0" marB="0" anchor="b"/>
                </a:tc>
                <a:tc>
                  <a:txBody>
                    <a:bodyPr/>
                    <a:lstStyle/>
                    <a:p>
                      <a:pPr algn="ctr"/>
                      <a:r>
                        <a:rPr lang="uk-UA" sz="1800" b="0" dirty="0">
                          <a:solidFill>
                            <a:srgbClr val="000000"/>
                          </a:solidFill>
                          <a:effectLst/>
                          <a:latin typeface="+mn-lt"/>
                          <a:ea typeface="Times New Roman" panose="02020603050405020304" pitchFamily="18" charset="0"/>
                        </a:rPr>
                        <a:t>1098700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2890156011"/>
                  </a:ext>
                </a:extLst>
              </a:tr>
              <a:tr h="274931">
                <a:tc>
                  <a:txBody>
                    <a:bodyPr/>
                    <a:lstStyle/>
                    <a:p>
                      <a:r>
                        <a:rPr lang="uk-UA" sz="1800" b="0" dirty="0">
                          <a:solidFill>
                            <a:schemeClr val="bg1"/>
                          </a:solidFill>
                          <a:effectLst/>
                          <a:latin typeface="+mn-lt"/>
                          <a:ea typeface="Times New Roman" panose="02020603050405020304" pitchFamily="18" charset="0"/>
                        </a:rPr>
                        <a:t>Ноутбуки</a:t>
                      </a:r>
                    </a:p>
                  </a:txBody>
                  <a:tcPr marL="68580" marR="68580" marT="0" marB="0" anchor="b">
                    <a:solidFill>
                      <a:schemeClr val="accent1">
                        <a:lumMod val="75000"/>
                      </a:schemeClr>
                    </a:solidFill>
                  </a:tcPr>
                </a:tc>
                <a:tc>
                  <a:txBody>
                    <a:bodyPr/>
                    <a:lstStyle/>
                    <a:p>
                      <a:pPr algn="ctr"/>
                      <a:r>
                        <a:rPr lang="uk-UA" sz="1800" b="0" dirty="0">
                          <a:solidFill>
                            <a:srgbClr val="000000"/>
                          </a:solidFill>
                          <a:effectLst/>
                          <a:latin typeface="+mn-lt"/>
                          <a:ea typeface="Times New Roman" panose="02020603050405020304" pitchFamily="18" charset="0"/>
                        </a:rPr>
                        <a:t>6</a:t>
                      </a:r>
                      <a:endParaRPr lang="uk-UA" sz="1800" b="0" dirty="0">
                        <a:effectLst/>
                        <a:latin typeface="+mn-lt"/>
                        <a:ea typeface="Times New Roman" panose="02020603050405020304" pitchFamily="18" charset="0"/>
                      </a:endParaRPr>
                    </a:p>
                  </a:txBody>
                  <a:tcPr marL="68580" marR="68580" marT="0" marB="0" anchor="b"/>
                </a:tc>
                <a:tc>
                  <a:txBody>
                    <a:bodyPr/>
                    <a:lstStyle/>
                    <a:p>
                      <a:pPr algn="ctr"/>
                      <a:r>
                        <a:rPr lang="uk-UA" sz="1800" kern="1200" dirty="0">
                          <a:solidFill>
                            <a:schemeClr val="dk1"/>
                          </a:solidFill>
                          <a:effectLst/>
                          <a:latin typeface="+mn-lt"/>
                          <a:ea typeface="+mn-ea"/>
                          <a:cs typeface="+mn-cs"/>
                        </a:rPr>
                        <a:t>66400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569884976"/>
                  </a:ext>
                </a:extLst>
              </a:tr>
              <a:tr h="274931">
                <a:tc>
                  <a:txBody>
                    <a:bodyPr/>
                    <a:lstStyle/>
                    <a:p>
                      <a:r>
                        <a:rPr lang="uk-UA" sz="1800" b="0" dirty="0">
                          <a:solidFill>
                            <a:schemeClr val="bg1"/>
                          </a:solidFill>
                          <a:effectLst/>
                          <a:latin typeface="+mn-lt"/>
                          <a:ea typeface="Times New Roman" panose="02020603050405020304" pitchFamily="18" charset="0"/>
                        </a:rPr>
                        <a:t>Ліжко </a:t>
                      </a:r>
                      <a:r>
                        <a:rPr lang="uk-UA" sz="1800" b="0" dirty="0" err="1">
                          <a:solidFill>
                            <a:schemeClr val="bg1"/>
                          </a:solidFill>
                          <a:effectLst/>
                          <a:latin typeface="+mn-lt"/>
                          <a:ea typeface="Times New Roman" panose="02020603050405020304" pitchFamily="18" charset="0"/>
                        </a:rPr>
                        <a:t>Біомед</a:t>
                      </a:r>
                      <a:r>
                        <a:rPr lang="uk-UA" sz="1800" b="0" dirty="0">
                          <a:solidFill>
                            <a:schemeClr val="bg1"/>
                          </a:solidFill>
                          <a:effectLst/>
                          <a:latin typeface="+mn-lt"/>
                          <a:ea typeface="Times New Roman" panose="02020603050405020304" pitchFamily="18" charset="0"/>
                        </a:rPr>
                        <a:t> </a:t>
                      </a:r>
                    </a:p>
                  </a:txBody>
                  <a:tcPr marL="68580" marR="68580" marT="0" marB="0" anchor="b">
                    <a:solidFill>
                      <a:schemeClr val="accent1">
                        <a:lumMod val="75000"/>
                      </a:schemeClr>
                    </a:solidFill>
                  </a:tcPr>
                </a:tc>
                <a:tc>
                  <a:txBody>
                    <a:bodyPr/>
                    <a:lstStyle/>
                    <a:p>
                      <a:pPr algn="ctr"/>
                      <a:r>
                        <a:rPr lang="uk-UA" sz="1800" b="0" dirty="0">
                          <a:effectLst/>
                          <a:latin typeface="+mn-lt"/>
                          <a:ea typeface="Times New Roman" panose="02020603050405020304" pitchFamily="18" charset="0"/>
                        </a:rPr>
                        <a:t>1</a:t>
                      </a:r>
                    </a:p>
                  </a:txBody>
                  <a:tcPr marL="68580" marR="68580" marT="0" marB="0" anchor="b"/>
                </a:tc>
                <a:tc>
                  <a:txBody>
                    <a:bodyPr/>
                    <a:lstStyle/>
                    <a:p>
                      <a:pPr algn="ctr"/>
                      <a:r>
                        <a:rPr lang="uk-UA" sz="1800" kern="1200" dirty="0">
                          <a:solidFill>
                            <a:schemeClr val="dk1"/>
                          </a:solidFill>
                          <a:effectLst/>
                          <a:latin typeface="+mn-lt"/>
                          <a:ea typeface="+mn-ea"/>
                          <a:cs typeface="+mn-cs"/>
                        </a:rPr>
                        <a:t>84960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2793797986"/>
                  </a:ext>
                </a:extLst>
              </a:tr>
              <a:tr h="274931">
                <a:tc>
                  <a:txBody>
                    <a:bodyPr/>
                    <a:lstStyle/>
                    <a:p>
                      <a:r>
                        <a:rPr lang="uk-UA" sz="1800" b="0" dirty="0">
                          <a:solidFill>
                            <a:schemeClr val="bg1"/>
                          </a:solidFill>
                          <a:effectLst/>
                          <a:latin typeface="+mn-lt"/>
                          <a:ea typeface="Times New Roman" panose="02020603050405020304" pitchFamily="18" charset="0"/>
                        </a:rPr>
                        <a:t>Монітор пацієнта</a:t>
                      </a:r>
                    </a:p>
                  </a:txBody>
                  <a:tcPr marL="68580" marR="68580" marT="0" marB="0" anchor="b">
                    <a:solidFill>
                      <a:schemeClr val="accent1">
                        <a:lumMod val="75000"/>
                      </a:schemeClr>
                    </a:solidFill>
                  </a:tcPr>
                </a:tc>
                <a:tc>
                  <a:txBody>
                    <a:bodyPr/>
                    <a:lstStyle/>
                    <a:p>
                      <a:pPr algn="ctr"/>
                      <a:r>
                        <a:rPr lang="uk-UA" sz="1800" b="0" dirty="0">
                          <a:effectLst/>
                          <a:latin typeface="+mn-lt"/>
                          <a:ea typeface="Times New Roman" panose="02020603050405020304" pitchFamily="18" charset="0"/>
                        </a:rPr>
                        <a:t>1</a:t>
                      </a:r>
                    </a:p>
                  </a:txBody>
                  <a:tcPr marL="68580" marR="68580" marT="0" marB="0" anchor="b"/>
                </a:tc>
                <a:tc>
                  <a:txBody>
                    <a:bodyPr/>
                    <a:lstStyle/>
                    <a:p>
                      <a:pPr algn="ctr"/>
                      <a:r>
                        <a:rPr lang="uk-UA" sz="1800" kern="1200" dirty="0">
                          <a:solidFill>
                            <a:schemeClr val="dk1"/>
                          </a:solidFill>
                          <a:effectLst/>
                          <a:latin typeface="+mn-lt"/>
                          <a:ea typeface="+mn-ea"/>
                          <a:cs typeface="+mn-cs"/>
                        </a:rPr>
                        <a:t>111956</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2291753826"/>
                  </a:ext>
                </a:extLst>
              </a:tr>
              <a:tr h="274931">
                <a:tc>
                  <a:txBody>
                    <a:bodyPr/>
                    <a:lstStyle/>
                    <a:p>
                      <a:r>
                        <a:rPr lang="uk-UA" sz="1800" b="0" dirty="0">
                          <a:solidFill>
                            <a:schemeClr val="bg1"/>
                          </a:solidFill>
                          <a:effectLst/>
                          <a:latin typeface="+mn-lt"/>
                          <a:ea typeface="Times New Roman" panose="02020603050405020304" pitchFamily="18" charset="0"/>
                        </a:rPr>
                        <a:t>Генератор кисню</a:t>
                      </a:r>
                    </a:p>
                  </a:txBody>
                  <a:tcPr marL="68580" marR="68580" marT="0" marB="0" anchor="b">
                    <a:solidFill>
                      <a:schemeClr val="accent1">
                        <a:lumMod val="75000"/>
                      </a:schemeClr>
                    </a:solidFill>
                  </a:tcPr>
                </a:tc>
                <a:tc>
                  <a:txBody>
                    <a:bodyPr/>
                    <a:lstStyle/>
                    <a:p>
                      <a:pPr algn="ctr"/>
                      <a:r>
                        <a:rPr lang="uk-UA" sz="1800" b="0" dirty="0">
                          <a:effectLst/>
                          <a:latin typeface="+mn-lt"/>
                          <a:ea typeface="Times New Roman" panose="02020603050405020304" pitchFamily="18" charset="0"/>
                        </a:rPr>
                        <a:t>1</a:t>
                      </a:r>
                    </a:p>
                  </a:txBody>
                  <a:tcPr marL="68580" marR="68580" marT="0" marB="0" anchor="b"/>
                </a:tc>
                <a:tc>
                  <a:txBody>
                    <a:bodyPr/>
                    <a:lstStyle/>
                    <a:p>
                      <a:pPr algn="ctr"/>
                      <a:r>
                        <a:rPr lang="uk-UA" sz="1800" kern="1200" dirty="0">
                          <a:solidFill>
                            <a:schemeClr val="dk1"/>
                          </a:solidFill>
                          <a:effectLst/>
                          <a:latin typeface="+mn-lt"/>
                          <a:ea typeface="+mn-ea"/>
                          <a:cs typeface="+mn-cs"/>
                        </a:rPr>
                        <a:t>2960970</a:t>
                      </a:r>
                      <a:endParaRPr lang="uk-UA" sz="1800" b="0" dirty="0">
                        <a:effectLst/>
                        <a:latin typeface="+mn-lt"/>
                        <a:ea typeface="Times New Roman" panose="02020603050405020304" pitchFamily="18" charset="0"/>
                      </a:endParaRPr>
                    </a:p>
                  </a:txBody>
                  <a:tcPr marL="68580" marR="68580" marT="0" marB="0" anchor="b"/>
                </a:tc>
                <a:extLst>
                  <a:ext uri="{0D108BD9-81ED-4DB2-BD59-A6C34878D82A}">
                    <a16:rowId xmlns:a16="http://schemas.microsoft.com/office/drawing/2014/main" val="2811273124"/>
                  </a:ext>
                </a:extLst>
              </a:tr>
            </a:tbl>
          </a:graphicData>
        </a:graphic>
      </p:graphicFrame>
      <p:pic>
        <p:nvPicPr>
          <p:cNvPr id="3" name="Рисунок 2">
            <a:extLst>
              <a:ext uri="{FF2B5EF4-FFF2-40B4-BE49-F238E27FC236}">
                <a16:creationId xmlns:a16="http://schemas.microsoft.com/office/drawing/2014/main" id="{1B3E6799-9777-4FB7-8072-A8ABA8119F3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2384" y="3098382"/>
            <a:ext cx="4420457" cy="1981040"/>
          </a:xfrm>
          <a:prstGeom prst="rect">
            <a:avLst/>
          </a:prstGeom>
        </p:spPr>
      </p:pic>
      <p:pic>
        <p:nvPicPr>
          <p:cNvPr id="6" name="Рисунок 5">
            <a:extLst>
              <a:ext uri="{FF2B5EF4-FFF2-40B4-BE49-F238E27FC236}">
                <a16:creationId xmlns:a16="http://schemas.microsoft.com/office/drawing/2014/main" id="{05881FAC-3B96-4CAC-98B7-B0CCADD067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8770" y="1141192"/>
            <a:ext cx="4371560" cy="1957189"/>
          </a:xfrm>
          <a:prstGeom prst="rect">
            <a:avLst/>
          </a:prstGeom>
        </p:spPr>
      </p:pic>
      <p:sp>
        <p:nvSpPr>
          <p:cNvPr id="12" name="TextBox 11">
            <a:extLst>
              <a:ext uri="{FF2B5EF4-FFF2-40B4-BE49-F238E27FC236}">
                <a16:creationId xmlns:a16="http://schemas.microsoft.com/office/drawing/2014/main" id="{7CF235B3-216D-461F-8904-B9ACCB829CF0}"/>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14</a:t>
            </a:r>
          </a:p>
        </p:txBody>
      </p:sp>
      <p:sp>
        <p:nvSpPr>
          <p:cNvPr id="13" name="TextBox 12">
            <a:extLst>
              <a:ext uri="{FF2B5EF4-FFF2-40B4-BE49-F238E27FC236}">
                <a16:creationId xmlns:a16="http://schemas.microsoft.com/office/drawing/2014/main" id="{4EF9AAFC-9A14-4D4B-8A5E-8355B55111DA}"/>
              </a:ext>
            </a:extLst>
          </p:cNvPr>
          <p:cNvSpPr txBox="1"/>
          <p:nvPr/>
        </p:nvSpPr>
        <p:spPr>
          <a:xfrm>
            <a:off x="127214" y="5205517"/>
            <a:ext cx="7855646" cy="2031325"/>
          </a:xfrm>
          <a:prstGeom prst="rect">
            <a:avLst/>
          </a:prstGeom>
          <a:noFill/>
        </p:spPr>
        <p:txBody>
          <a:bodyPr wrap="square">
            <a:spAutoFit/>
          </a:bodyPr>
          <a:lstStyle/>
          <a:p>
            <a:r>
              <a:rPr lang="ru-RU" sz="1800" b="1" dirty="0">
                <a:solidFill>
                  <a:schemeClr val="bg1"/>
                </a:solidFill>
                <a:cs typeface="Times New Roman" pitchFamily="18" charset="0"/>
              </a:rPr>
              <a:t>●  </a:t>
            </a:r>
            <a:r>
              <a:rPr lang="ru-RU" sz="1800" b="1" dirty="0" err="1">
                <a:solidFill>
                  <a:schemeClr val="bg1"/>
                </a:solidFill>
              </a:rPr>
              <a:t>Лікувальний</a:t>
            </a:r>
            <a:r>
              <a:rPr lang="ru-RU" sz="1800" b="1" dirty="0">
                <a:solidFill>
                  <a:schemeClr val="bg1"/>
                </a:solidFill>
              </a:rPr>
              <a:t> заклад </a:t>
            </a:r>
            <a:r>
              <a:rPr lang="ru-RU" sz="1800" b="1" dirty="0" err="1">
                <a:solidFill>
                  <a:schemeClr val="bg1"/>
                </a:solidFill>
              </a:rPr>
              <a:t>отримав</a:t>
            </a:r>
            <a:r>
              <a:rPr lang="ru-RU" sz="1800" b="1" dirty="0">
                <a:solidFill>
                  <a:schemeClr val="bg1"/>
                </a:solidFill>
              </a:rPr>
              <a:t> </a:t>
            </a:r>
            <a:r>
              <a:rPr lang="ru-RU" sz="1800" b="1" dirty="0" err="1">
                <a:solidFill>
                  <a:schemeClr val="bg1"/>
                </a:solidFill>
              </a:rPr>
              <a:t>новий</a:t>
            </a:r>
            <a:r>
              <a:rPr lang="ru-RU" sz="1800" b="1" dirty="0">
                <a:solidFill>
                  <a:schemeClr val="bg1"/>
                </a:solidFill>
              </a:rPr>
              <a:t> </a:t>
            </a:r>
            <a:r>
              <a:rPr lang="ru-RU" sz="1800" b="1" dirty="0" err="1">
                <a:solidFill>
                  <a:schemeClr val="bg1"/>
                </a:solidFill>
              </a:rPr>
              <a:t>комп'ютерний</a:t>
            </a:r>
            <a:r>
              <a:rPr lang="ru-RU" sz="1800" b="1" dirty="0">
                <a:solidFill>
                  <a:schemeClr val="bg1"/>
                </a:solidFill>
              </a:rPr>
              <a:t> томограф </a:t>
            </a:r>
            <a:r>
              <a:rPr lang="ru-RU" sz="1800" b="1" dirty="0" err="1">
                <a:solidFill>
                  <a:schemeClr val="bg1"/>
                </a:solidFill>
              </a:rPr>
              <a:t>виробництва</a:t>
            </a:r>
            <a:r>
              <a:rPr lang="ru-RU" sz="1800" b="1" dirty="0">
                <a:solidFill>
                  <a:schemeClr val="bg1"/>
                </a:solidFill>
              </a:rPr>
              <a:t> «SIEMENS».  </a:t>
            </a:r>
          </a:p>
          <a:p>
            <a:r>
              <a:rPr lang="ru-RU" sz="1800" b="1" dirty="0">
                <a:solidFill>
                  <a:schemeClr val="bg1"/>
                </a:solidFill>
                <a:cs typeface="Times New Roman" pitchFamily="18" charset="0"/>
              </a:rPr>
              <a:t>●  </a:t>
            </a:r>
            <a:r>
              <a:rPr lang="uk-UA" sz="1800" b="1" dirty="0">
                <a:solidFill>
                  <a:schemeClr val="bg1"/>
                </a:solidFill>
              </a:rPr>
              <a:t>Завдяки спільним зусиллям Хмельницької обласної державної адміністрації, фінансуванню з державного та місцевого бюджету, а також спонсорській допомозі придбано кисневу станцію вартістю понад 3 млн грн.</a:t>
            </a:r>
          </a:p>
          <a:p>
            <a:endParaRPr lang="ru-RU" sz="1800" b="1" dirty="0">
              <a:solidFill>
                <a:schemeClr val="bg1"/>
              </a:solidFill>
            </a:endParaRPr>
          </a:p>
          <a:p>
            <a:endParaRPr lang="ru-RU" sz="1800" b="1" dirty="0">
              <a:solidFill>
                <a:schemeClr val="bg1"/>
              </a:solidFill>
            </a:endParaRPr>
          </a:p>
        </p:txBody>
      </p:sp>
      <p:pic>
        <p:nvPicPr>
          <p:cNvPr id="2050" name="Picture 2">
            <a:extLst>
              <a:ext uri="{FF2B5EF4-FFF2-40B4-BE49-F238E27FC236}">
                <a16:creationId xmlns:a16="http://schemas.microsoft.com/office/drawing/2014/main" id="{9AAF1863-E4B3-487B-AE57-E288171058B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010525" y="5105751"/>
            <a:ext cx="4022682" cy="1733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702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0" y="-115257"/>
            <a:ext cx="12682579" cy="1077218"/>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2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200" b="1" kern="1800" spc="300" dirty="0">
                <a:solidFill>
                  <a:schemeClr val="bg1"/>
                </a:solidFill>
                <a:effectLst>
                  <a:outerShdw blurRad="50800" dist="50800" dir="5400000" algn="ctr" rotWithShape="0">
                    <a:srgbClr val="000000">
                      <a:alpha val="96000"/>
                    </a:srgbClr>
                  </a:outerShdw>
                </a:effectLst>
              </a:rPr>
              <a:t>КП «</a:t>
            </a:r>
            <a:r>
              <a:rPr lang="uk-UA" sz="3200" b="1" kern="1800" spc="300" dirty="0" err="1">
                <a:solidFill>
                  <a:schemeClr val="bg1"/>
                </a:solidFill>
                <a:effectLst>
                  <a:outerShdw blurRad="50800" dist="50800" dir="5400000" algn="ctr" rotWithShape="0">
                    <a:srgbClr val="000000">
                      <a:alpha val="96000"/>
                    </a:srgbClr>
                  </a:outerShdw>
                </a:effectLst>
              </a:rPr>
              <a:t>Славутська</a:t>
            </a:r>
            <a:r>
              <a:rPr lang="uk-UA" sz="3200" b="1" kern="1800" spc="300" dirty="0">
                <a:solidFill>
                  <a:schemeClr val="bg1"/>
                </a:solidFill>
                <a:effectLst>
                  <a:outerShdw blurRad="50800" dist="50800" dir="5400000" algn="ctr" rotWithShape="0">
                    <a:srgbClr val="000000">
                      <a:alpha val="96000"/>
                    </a:srgbClr>
                  </a:outerShdw>
                </a:effectLst>
              </a:rPr>
              <a:t> МЛ»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33138" y="890836"/>
            <a:ext cx="1195886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167855" y="991593"/>
            <a:ext cx="8152369" cy="3139321"/>
          </a:xfrm>
          <a:prstGeom prst="rect">
            <a:avLst/>
          </a:prstGeom>
          <a:noFill/>
        </p:spPr>
        <p:txBody>
          <a:bodyPr wrap="square">
            <a:spAutoFit/>
          </a:bodyPr>
          <a:lstStyle/>
          <a:p>
            <a:r>
              <a:rPr lang="ru-RU" sz="1800" b="1" dirty="0">
                <a:solidFill>
                  <a:schemeClr val="bg1"/>
                </a:solidFill>
                <a:cs typeface="Times New Roman" pitchFamily="18" charset="0"/>
              </a:rPr>
              <a:t> </a:t>
            </a:r>
            <a:r>
              <a:rPr lang="ru-RU" b="1" dirty="0">
                <a:solidFill>
                  <a:schemeClr val="bg1"/>
                </a:solidFill>
                <a:cs typeface="Times New Roman" pitchFamily="18" charset="0"/>
              </a:rPr>
              <a:t>● </a:t>
            </a:r>
            <a:r>
              <a:rPr lang="uk-UA" b="1" dirty="0">
                <a:solidFill>
                  <a:schemeClr val="bg1"/>
                </a:solidFill>
              </a:rPr>
              <a:t>Виконано капітальний ремонт вхідної групи з улаштування пандусу і сходової частини клітини в хірургічному відділенні на суму 242, 5 тис. грн.</a:t>
            </a:r>
          </a:p>
          <a:p>
            <a:endParaRPr lang="uk-UA" b="1" dirty="0">
              <a:solidFill>
                <a:schemeClr val="bg1"/>
              </a:solidFill>
            </a:endParaRPr>
          </a:p>
          <a:p>
            <a:r>
              <a:rPr lang="ru-RU" b="1" dirty="0">
                <a:solidFill>
                  <a:schemeClr val="bg1"/>
                </a:solidFill>
                <a:cs typeface="Times New Roman" pitchFamily="18" charset="0"/>
              </a:rPr>
              <a:t> ● </a:t>
            </a:r>
            <a:r>
              <a:rPr lang="uk-UA" b="1" dirty="0">
                <a:solidFill>
                  <a:schemeClr val="bg1"/>
                </a:solidFill>
              </a:rPr>
              <a:t>Проведено капітальний ремонт частини приміщення неврологічного відділення (ЛОР-відділення) на суму 464 тис. 666 грн. </a:t>
            </a:r>
          </a:p>
          <a:p>
            <a:endParaRPr lang="uk-UA" b="1" dirty="0">
              <a:solidFill>
                <a:schemeClr val="bg1"/>
              </a:solidFill>
            </a:endParaRPr>
          </a:p>
          <a:p>
            <a:r>
              <a:rPr lang="ru-RU" b="1" dirty="0">
                <a:solidFill>
                  <a:schemeClr val="bg1"/>
                </a:solidFill>
                <a:cs typeface="Times New Roman" pitchFamily="18" charset="0"/>
              </a:rPr>
              <a:t> ● </a:t>
            </a:r>
            <a:r>
              <a:rPr lang="uk-UA" b="1" dirty="0">
                <a:solidFill>
                  <a:schemeClr val="bg1"/>
                </a:solidFill>
              </a:rPr>
              <a:t>КП «</a:t>
            </a:r>
            <a:r>
              <a:rPr lang="uk-UA" b="1" dirty="0" err="1">
                <a:solidFill>
                  <a:schemeClr val="bg1"/>
                </a:solidFill>
              </a:rPr>
              <a:t>Славутська</a:t>
            </a:r>
            <a:r>
              <a:rPr lang="uk-UA" b="1" dirty="0">
                <a:solidFill>
                  <a:schemeClr val="bg1"/>
                </a:solidFill>
              </a:rPr>
              <a:t> МЛ» у 2021 році отримало благодійну допомогу на суму 8995,1 тис. грн.</a:t>
            </a:r>
          </a:p>
          <a:p>
            <a:endParaRPr lang="uk-UA" b="1" dirty="0">
              <a:solidFill>
                <a:schemeClr val="bg1"/>
              </a:solidFill>
            </a:endParaRPr>
          </a:p>
          <a:p>
            <a:r>
              <a:rPr lang="ru-RU" b="1" dirty="0">
                <a:solidFill>
                  <a:schemeClr val="bg1"/>
                </a:solidFill>
                <a:cs typeface="Times New Roman" pitchFamily="18" charset="0"/>
              </a:rPr>
              <a:t> ● </a:t>
            </a:r>
            <a:r>
              <a:rPr lang="uk-UA" b="1" dirty="0">
                <a:solidFill>
                  <a:schemeClr val="bg1"/>
                </a:solidFill>
              </a:rPr>
              <a:t>Виконано роботи із капітального ремонту приймального відділення та триває будівництво н</a:t>
            </a:r>
            <a:r>
              <a:rPr lang="ru-RU" b="1" dirty="0" err="1">
                <a:solidFill>
                  <a:schemeClr val="bg1"/>
                </a:solidFill>
              </a:rPr>
              <a:t>аземного</a:t>
            </a:r>
            <a:r>
              <a:rPr lang="ru-RU" b="1" dirty="0">
                <a:solidFill>
                  <a:schemeClr val="bg1"/>
                </a:solidFill>
              </a:rPr>
              <a:t> переходу </a:t>
            </a:r>
            <a:r>
              <a:rPr lang="ru-RU" b="1" dirty="0" err="1">
                <a:solidFill>
                  <a:schemeClr val="bg1"/>
                </a:solidFill>
              </a:rPr>
              <a:t>між</a:t>
            </a:r>
            <a:r>
              <a:rPr lang="ru-RU" b="1" dirty="0">
                <a:solidFill>
                  <a:schemeClr val="bg1"/>
                </a:solidFill>
              </a:rPr>
              <a:t> корпусами.</a:t>
            </a:r>
          </a:p>
        </p:txBody>
      </p:sp>
      <p:pic>
        <p:nvPicPr>
          <p:cNvPr id="3" name="Рисунок 2">
            <a:extLst>
              <a:ext uri="{FF2B5EF4-FFF2-40B4-BE49-F238E27FC236}">
                <a16:creationId xmlns:a16="http://schemas.microsoft.com/office/drawing/2014/main" id="{C8A88AEE-A188-4591-97C3-EFC5BC324BD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35696" y="3497558"/>
            <a:ext cx="3624124" cy="3266146"/>
          </a:xfrm>
          <a:prstGeom prst="rect">
            <a:avLst/>
          </a:prstGeom>
        </p:spPr>
      </p:pic>
      <p:pic>
        <p:nvPicPr>
          <p:cNvPr id="6" name="Рисунок 5">
            <a:extLst>
              <a:ext uri="{FF2B5EF4-FFF2-40B4-BE49-F238E27FC236}">
                <a16:creationId xmlns:a16="http://schemas.microsoft.com/office/drawing/2014/main" id="{BB8043B6-C0CD-441E-9E95-4746D22222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9020884" y="417697"/>
            <a:ext cx="2453745" cy="3624125"/>
          </a:xfrm>
          <a:prstGeom prst="rect">
            <a:avLst/>
          </a:prstGeom>
        </p:spPr>
      </p:pic>
      <p:sp>
        <p:nvSpPr>
          <p:cNvPr id="17" name="TextBox 16">
            <a:extLst>
              <a:ext uri="{FF2B5EF4-FFF2-40B4-BE49-F238E27FC236}">
                <a16:creationId xmlns:a16="http://schemas.microsoft.com/office/drawing/2014/main" id="{4E1B73E8-620F-4119-84A1-4826801A8C65}"/>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15</a:t>
            </a:r>
          </a:p>
        </p:txBody>
      </p:sp>
      <p:graphicFrame>
        <p:nvGraphicFramePr>
          <p:cNvPr id="20" name="Таблиця 19">
            <a:extLst>
              <a:ext uri="{FF2B5EF4-FFF2-40B4-BE49-F238E27FC236}">
                <a16:creationId xmlns:a16="http://schemas.microsoft.com/office/drawing/2014/main" id="{B0CD733E-0BE1-4A01-81BC-82D99DB5E75D}"/>
              </a:ext>
            </a:extLst>
          </p:cNvPr>
          <p:cNvGraphicFramePr>
            <a:graphicFrameLocks noGrp="1"/>
          </p:cNvGraphicFramePr>
          <p:nvPr>
            <p:extLst>
              <p:ext uri="{D42A27DB-BD31-4B8C-83A1-F6EECF244321}">
                <p14:modId xmlns:p14="http://schemas.microsoft.com/office/powerpoint/2010/main" val="1033232121"/>
              </p:ext>
            </p:extLst>
          </p:nvPr>
        </p:nvGraphicFramePr>
        <p:xfrm>
          <a:off x="247650" y="4114762"/>
          <a:ext cx="7940396" cy="2648942"/>
        </p:xfrm>
        <a:graphic>
          <a:graphicData uri="http://schemas.openxmlformats.org/drawingml/2006/table">
            <a:tbl>
              <a:tblPr firstRow="1" firstCol="1" bandRow="1">
                <a:tableStyleId>{5C22544A-7EE6-4342-B048-85BDC9FD1C3A}</a:tableStyleId>
              </a:tblPr>
              <a:tblGrid>
                <a:gridCol w="5569820">
                  <a:extLst>
                    <a:ext uri="{9D8B030D-6E8A-4147-A177-3AD203B41FA5}">
                      <a16:colId xmlns:a16="http://schemas.microsoft.com/office/drawing/2014/main" val="3287717616"/>
                    </a:ext>
                  </a:extLst>
                </a:gridCol>
                <a:gridCol w="2370576">
                  <a:extLst>
                    <a:ext uri="{9D8B030D-6E8A-4147-A177-3AD203B41FA5}">
                      <a16:colId xmlns:a16="http://schemas.microsoft.com/office/drawing/2014/main" val="2559407725"/>
                    </a:ext>
                  </a:extLst>
                </a:gridCol>
              </a:tblGrid>
              <a:tr h="516440">
                <a:tc gridSpan="2">
                  <a:txBody>
                    <a:bodyPr/>
                    <a:lstStyle/>
                    <a:p>
                      <a:r>
                        <a:rPr lang="uk-UA" sz="1800" b="1" kern="1200" dirty="0">
                          <a:solidFill>
                            <a:schemeClr val="lt1"/>
                          </a:solidFill>
                          <a:effectLst/>
                          <a:latin typeface="+mn-lt"/>
                          <a:ea typeface="+mn-ea"/>
                          <a:cs typeface="+mn-cs"/>
                        </a:rPr>
                        <a:t>З державного бюджету на фінансову підтримку лікувальному закладу надійшли кошти у сумі 4000,0 тис. грн., з них:</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845193">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на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придбання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станції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генерації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кисню</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в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контейнеровому</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виконанні</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з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проєктною</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продуктивністю</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30 м3</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2000,0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471166">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на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капітальний</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ремонт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покрівлі</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корпусу №3</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1400,0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761662">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на </a:t>
                      </a:r>
                      <a:r>
                        <a:rPr lang="ru-RU" sz="1800" b="0" noProof="0" dirty="0" err="1">
                          <a:effectLst/>
                          <a:latin typeface="+mn-lt"/>
                          <a:ea typeface="Times New Roman" panose="02020603050405020304" pitchFamily="18" charset="0"/>
                          <a:cs typeface="Times New Roman" panose="02020603050405020304" pitchFamily="18" charset="0"/>
                        </a:rPr>
                        <a:t>реконструкцію</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встановлення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підйомника</a:t>
                      </a:r>
                      <a:r>
                        <a:rPr lang="ru-RU" sz="1800" b="0" noProof="0" dirty="0">
                          <a:effectLst/>
                          <a:latin typeface="+mn-lt"/>
                          <a:ea typeface="Times New Roman" panose="02020603050405020304" pitchFamily="18" charset="0"/>
                          <a:cs typeface="Times New Roman" panose="02020603050405020304" pitchFamily="18" charset="0"/>
                        </a:rPr>
                        <a:t> для </a:t>
                      </a:r>
                      <a:r>
                        <a:rPr lang="ru-RU" sz="1800" b="0" noProof="0" dirty="0" err="1">
                          <a:effectLst/>
                          <a:latin typeface="+mn-lt"/>
                          <a:ea typeface="Times New Roman" panose="02020603050405020304" pitchFamily="18" charset="0"/>
                          <a:cs typeface="Times New Roman" panose="02020603050405020304" pitchFamily="18" charset="0"/>
                        </a:rPr>
                        <a:t>маломобільних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верств</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населення</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600,0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1346375"/>
                  </a:ext>
                </a:extLst>
              </a:tr>
            </a:tbl>
          </a:graphicData>
        </a:graphic>
      </p:graphicFrame>
    </p:spTree>
    <p:extLst>
      <p:ext uri="{BB962C8B-B14F-4D97-AF65-F5344CB8AC3E}">
        <p14:creationId xmlns:p14="http://schemas.microsoft.com/office/powerpoint/2010/main" val="2844854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27835" y="-47724"/>
            <a:ext cx="12454744" cy="1077218"/>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200" b="1" kern="1800" spc="300" dirty="0">
                <a:solidFill>
                  <a:schemeClr val="bg1"/>
                </a:solidFill>
                <a:effectLst>
                  <a:outerShdw blurRad="50800" dist="50800" dir="5400000" algn="ctr" rotWithShape="0">
                    <a:srgbClr val="000000">
                      <a:alpha val="96000"/>
                    </a:srgbClr>
                  </a:outerShdw>
                </a:effectLst>
              </a:rPr>
              <a:t>МЕДИЦИНА</a:t>
            </a:r>
          </a:p>
          <a:p>
            <a:pPr algn="ctr"/>
            <a:r>
              <a:rPr lang="uk-UA" sz="3200" b="1" kern="1800" spc="300" dirty="0">
                <a:solidFill>
                  <a:schemeClr val="bg1"/>
                </a:solidFill>
                <a:effectLst>
                  <a:outerShdw blurRad="50800" dist="50800" dir="5400000" algn="ctr" rotWithShape="0">
                    <a:srgbClr val="000000">
                      <a:alpha val="96000"/>
                    </a:srgbClr>
                  </a:outerShdw>
                </a:effectLst>
              </a:rPr>
              <a:t>КП «</a:t>
            </a:r>
            <a:r>
              <a:rPr lang="uk-UA" sz="3200" b="1" kern="1800" spc="300" dirty="0" err="1">
                <a:solidFill>
                  <a:schemeClr val="bg1"/>
                </a:solidFill>
                <a:effectLst>
                  <a:outerShdw blurRad="50800" dist="50800" dir="5400000" algn="ctr" rotWithShape="0">
                    <a:srgbClr val="000000">
                      <a:alpha val="96000"/>
                    </a:srgbClr>
                  </a:outerShdw>
                </a:effectLst>
              </a:rPr>
              <a:t>Славутська</a:t>
            </a:r>
            <a:r>
              <a:rPr lang="uk-UA" sz="3200" b="1" kern="1800" spc="300" dirty="0">
                <a:solidFill>
                  <a:schemeClr val="bg1"/>
                </a:solidFill>
                <a:effectLst>
                  <a:outerShdw blurRad="50800" dist="50800" dir="5400000" algn="ctr" rotWithShape="0">
                    <a:srgbClr val="000000">
                      <a:alpha val="96000"/>
                    </a:srgbClr>
                  </a:outerShdw>
                </a:effectLst>
              </a:rPr>
              <a:t> МЛ» </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33138" y="961961"/>
            <a:ext cx="1195886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E1B73E8-620F-4119-84A1-4826801A8C65}"/>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16</a:t>
            </a:r>
          </a:p>
        </p:txBody>
      </p:sp>
      <p:graphicFrame>
        <p:nvGraphicFramePr>
          <p:cNvPr id="11" name="Таблиця 10">
            <a:extLst>
              <a:ext uri="{FF2B5EF4-FFF2-40B4-BE49-F238E27FC236}">
                <a16:creationId xmlns:a16="http://schemas.microsoft.com/office/drawing/2014/main" id="{D5A64306-92FE-4D64-902E-EA5F18D3F0E4}"/>
              </a:ext>
            </a:extLst>
          </p:cNvPr>
          <p:cNvGraphicFramePr>
            <a:graphicFrameLocks noGrp="1"/>
          </p:cNvGraphicFramePr>
          <p:nvPr>
            <p:extLst>
              <p:ext uri="{D42A27DB-BD31-4B8C-83A1-F6EECF244321}">
                <p14:modId xmlns:p14="http://schemas.microsoft.com/office/powerpoint/2010/main" val="2252731090"/>
              </p:ext>
            </p:extLst>
          </p:nvPr>
        </p:nvGraphicFramePr>
        <p:xfrm>
          <a:off x="116541" y="1114954"/>
          <a:ext cx="11958917" cy="5629951"/>
        </p:xfrm>
        <a:graphic>
          <a:graphicData uri="http://schemas.openxmlformats.org/drawingml/2006/table">
            <a:tbl>
              <a:tblPr firstRow="1" firstCol="1" bandRow="1">
                <a:tableStyleId>{5C22544A-7EE6-4342-B048-85BDC9FD1C3A}</a:tableStyleId>
              </a:tblPr>
              <a:tblGrid>
                <a:gridCol w="9726707">
                  <a:extLst>
                    <a:ext uri="{9D8B030D-6E8A-4147-A177-3AD203B41FA5}">
                      <a16:colId xmlns:a16="http://schemas.microsoft.com/office/drawing/2014/main" val="3287717616"/>
                    </a:ext>
                  </a:extLst>
                </a:gridCol>
                <a:gridCol w="2232210">
                  <a:extLst>
                    <a:ext uri="{9D8B030D-6E8A-4147-A177-3AD203B41FA5}">
                      <a16:colId xmlns:a16="http://schemas.microsoft.com/office/drawing/2014/main" val="2559407725"/>
                    </a:ext>
                  </a:extLst>
                </a:gridCol>
              </a:tblGrid>
              <a:tr h="567244">
                <a:tc gridSpan="2">
                  <a:txBody>
                    <a:bodyPr/>
                    <a:lstStyle/>
                    <a:p>
                      <a:r>
                        <a:rPr lang="uk-UA" sz="1800" b="1" kern="1200" dirty="0">
                          <a:solidFill>
                            <a:schemeClr val="lt1"/>
                          </a:solidFill>
                          <a:effectLst/>
                          <a:latin typeface="+mn-lt"/>
                          <a:ea typeface="+mn-ea"/>
                          <a:cs typeface="+mn-cs"/>
                        </a:rPr>
                        <a:t> З метою покращення матеріально-технічної бази лікувального закладу з бюджету </a:t>
                      </a:r>
                      <a:r>
                        <a:rPr lang="uk-UA" sz="1800" b="1" kern="1200" dirty="0" err="1">
                          <a:solidFill>
                            <a:schemeClr val="lt1"/>
                          </a:solidFill>
                          <a:effectLst/>
                          <a:latin typeface="+mn-lt"/>
                          <a:ea typeface="+mn-ea"/>
                          <a:cs typeface="+mn-cs"/>
                        </a:rPr>
                        <a:t>Славутської</a:t>
                      </a:r>
                      <a:r>
                        <a:rPr lang="uk-UA" sz="1800" b="1" kern="1200" dirty="0">
                          <a:solidFill>
                            <a:schemeClr val="lt1"/>
                          </a:solidFill>
                          <a:effectLst/>
                          <a:latin typeface="+mn-lt"/>
                          <a:ea typeface="+mn-ea"/>
                          <a:cs typeface="+mn-cs"/>
                        </a:rPr>
                        <a:t> міської територіальної громади у 2021 році було виділено кошти у сумі 3037,2 тис. грн., а саме:</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395626">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на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проведення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капітального</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ремонту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частини</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неврологічного</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відділення</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594,4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395626">
                <a:tc>
                  <a:txBody>
                    <a:bodyPr/>
                    <a:lstStyle/>
                    <a:p>
                      <a:pPr>
                        <a:lnSpc>
                          <a:spcPct val="107000"/>
                        </a:lnSpc>
                        <a:spcAft>
                          <a:spcPts val="800"/>
                        </a:spcAft>
                      </a:pP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експертиза</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проєкту</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реконструкції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відділення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невідкладної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медичної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допомоги</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64,5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430998">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на </a:t>
                      </a:r>
                      <a:r>
                        <a:rPr lang="ru-RU" sz="1800" b="0" noProof="0" dirty="0" err="1">
                          <a:effectLst/>
                          <a:latin typeface="+mn-lt"/>
                          <a:ea typeface="Times New Roman" panose="02020603050405020304" pitchFamily="18" charset="0"/>
                          <a:cs typeface="Times New Roman" panose="02020603050405020304" pitchFamily="18" charset="0"/>
                        </a:rPr>
                        <a:t>виготовлення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проєктної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документації</a:t>
                      </a:r>
                      <a:r>
                        <a:rPr lang="ru-RU" sz="1800" b="0" noProof="0" dirty="0">
                          <a:effectLst/>
                          <a:latin typeface="+mn-lt"/>
                          <a:ea typeface="Times New Roman" panose="02020603050405020304" pitchFamily="18" charset="0"/>
                          <a:cs typeface="Times New Roman" panose="02020603050405020304" pitchFamily="18" charset="0"/>
                        </a:rPr>
                        <a:t> на монтаж </a:t>
                      </a:r>
                      <a:r>
                        <a:rPr lang="ru-RU" sz="1800" b="0" noProof="0" dirty="0" err="1">
                          <a:effectLst/>
                          <a:latin typeface="+mn-lt"/>
                          <a:ea typeface="Times New Roman" panose="02020603050405020304" pitchFamily="18" charset="0"/>
                          <a:cs typeface="Times New Roman" panose="02020603050405020304" pitchFamily="18" charset="0"/>
                        </a:rPr>
                        <a:t>системи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пожежної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сигналізації</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199, 9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1346375"/>
                  </a:ext>
                </a:extLst>
              </a:tr>
              <a:tr h="514199">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на </a:t>
                      </a:r>
                      <a:r>
                        <a:rPr lang="ru-RU" sz="1800" b="0" noProof="0" dirty="0" err="1">
                          <a:effectLst/>
                          <a:latin typeface="+mn-lt"/>
                          <a:ea typeface="Times New Roman" panose="02020603050405020304" pitchFamily="18" charset="0"/>
                          <a:cs typeface="Times New Roman" panose="02020603050405020304" pitchFamily="18" charset="0"/>
                        </a:rPr>
                        <a:t>виготовлення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проєктної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документації</a:t>
                      </a:r>
                      <a:r>
                        <a:rPr lang="ru-RU" sz="1800" b="0" noProof="0" dirty="0">
                          <a:effectLst/>
                          <a:latin typeface="+mn-lt"/>
                          <a:ea typeface="Times New Roman" panose="02020603050405020304" pitchFamily="18" charset="0"/>
                          <a:cs typeface="Times New Roman" panose="02020603050405020304" pitchFamily="18" charset="0"/>
                        </a:rPr>
                        <a:t> та </a:t>
                      </a:r>
                      <a:r>
                        <a:rPr lang="ru-RU" sz="1800" b="0" noProof="0" dirty="0" err="1">
                          <a:effectLst/>
                          <a:latin typeface="+mn-lt"/>
                          <a:ea typeface="Times New Roman" panose="02020603050405020304" pitchFamily="18" charset="0"/>
                          <a:cs typeface="Times New Roman" panose="02020603050405020304" pitchFamily="18" charset="0"/>
                        </a:rPr>
                        <a:t>експертизу</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проєкту</a:t>
                      </a:r>
                      <a:r>
                        <a:rPr lang="ru-RU" sz="1800" b="0" noProof="0" dirty="0">
                          <a:effectLst/>
                          <a:latin typeface="+mn-lt"/>
                          <a:ea typeface="Times New Roman" panose="02020603050405020304" pitchFamily="18" charset="0"/>
                          <a:cs typeface="Times New Roman" panose="02020603050405020304" pitchFamily="18" charset="0"/>
                        </a:rPr>
                        <a:t> 3 поверху </a:t>
                      </a:r>
                      <a:r>
                        <a:rPr lang="ru-RU" sz="1800" b="0" noProof="0" dirty="0" err="1">
                          <a:effectLst/>
                          <a:latin typeface="+mn-lt"/>
                          <a:ea typeface="Times New Roman" panose="02020603050405020304" pitchFamily="18" charset="0"/>
                          <a:cs typeface="Times New Roman" panose="02020603050405020304" pitchFamily="18" charset="0"/>
                        </a:rPr>
                        <a:t>поліклініки</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56,4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8006296"/>
                  </a:ext>
                </a:extLst>
              </a:tr>
              <a:tr h="409784">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надання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послуг</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із</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гідродинамічного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очищення</a:t>
                      </a:r>
                      <a:r>
                        <a:rPr lang="ru-RU" sz="1800" b="0" noProof="0" dirty="0">
                          <a:effectLst/>
                          <a:latin typeface="+mn-lt"/>
                          <a:ea typeface="Times New Roman" panose="02020603050405020304" pitchFamily="18" charset="0"/>
                          <a:cs typeface="Times New Roman" panose="02020603050405020304" pitchFamily="18" charset="0"/>
                        </a:rPr>
                        <a:t> та </a:t>
                      </a:r>
                      <a:r>
                        <a:rPr lang="ru-RU" sz="1800" b="0" noProof="0" dirty="0" err="1">
                          <a:effectLst/>
                          <a:latin typeface="+mn-lt"/>
                          <a:ea typeface="Times New Roman" panose="02020603050405020304" pitchFamily="18" charset="0"/>
                          <a:cs typeface="Times New Roman" panose="02020603050405020304" pitchFamily="18" charset="0"/>
                        </a:rPr>
                        <a:t>відкачки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мулистих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відкладень</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вигрібних</a:t>
                      </a:r>
                      <a:r>
                        <a:rPr lang="ru-RU" sz="1800" b="0" noProof="0" dirty="0">
                          <a:effectLst/>
                          <a:latin typeface="+mn-lt"/>
                          <a:ea typeface="Times New Roman" panose="02020603050405020304" pitchFamily="18" charset="0"/>
                          <a:cs typeface="Times New Roman" panose="02020603050405020304" pitchFamily="18" charset="0"/>
                        </a:rPr>
                        <a:t> ям</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98,0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9546729"/>
                  </a:ext>
                </a:extLst>
              </a:tr>
              <a:tr h="283121">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реконструкція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встановлення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підйомника</a:t>
                      </a:r>
                      <a:r>
                        <a:rPr lang="ru-RU" sz="1800" b="0" noProof="0" dirty="0">
                          <a:effectLst/>
                          <a:latin typeface="+mn-lt"/>
                          <a:ea typeface="Times New Roman" panose="02020603050405020304" pitchFamily="18" charset="0"/>
                          <a:cs typeface="Times New Roman" panose="02020603050405020304" pitchFamily="18" charset="0"/>
                        </a:rPr>
                        <a:t> для </a:t>
                      </a:r>
                      <a:r>
                        <a:rPr lang="ru-RU" sz="1800" b="0" noProof="0" dirty="0" err="1">
                          <a:effectLst/>
                          <a:latin typeface="+mn-lt"/>
                          <a:ea typeface="Times New Roman" panose="02020603050405020304" pitchFamily="18" charset="0"/>
                          <a:cs typeface="Times New Roman" panose="02020603050405020304" pitchFamily="18" charset="0"/>
                        </a:rPr>
                        <a:t>маломобільних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верств</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населення</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51,4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1689349"/>
                  </a:ext>
                </a:extLst>
              </a:tr>
              <a:tr h="312925">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капітальний</a:t>
                      </a:r>
                      <a:r>
                        <a:rPr lang="ru-RU" sz="1800" b="0" noProof="0" dirty="0">
                          <a:effectLst/>
                          <a:latin typeface="+mn-lt"/>
                          <a:ea typeface="Times New Roman" panose="02020603050405020304" pitchFamily="18" charset="0"/>
                          <a:cs typeface="Times New Roman" panose="02020603050405020304" pitchFamily="18" charset="0"/>
                        </a:rPr>
                        <a:t> ремонт </a:t>
                      </a:r>
                      <a:r>
                        <a:rPr lang="ru-RU" sz="1800" b="0" noProof="0" dirty="0" err="1">
                          <a:effectLst/>
                          <a:latin typeface="+mn-lt"/>
                          <a:ea typeface="Times New Roman" panose="02020603050405020304" pitchFamily="18" charset="0"/>
                          <a:cs typeface="Times New Roman" panose="02020603050405020304" pitchFamily="18" charset="0"/>
                        </a:rPr>
                        <a:t>покрівлі</a:t>
                      </a:r>
                      <a:r>
                        <a:rPr lang="ru-RU" sz="1800" b="0" noProof="0" dirty="0">
                          <a:effectLst/>
                          <a:latin typeface="+mn-lt"/>
                          <a:ea typeface="Times New Roman" panose="02020603050405020304" pitchFamily="18" charset="0"/>
                          <a:cs typeface="Times New Roman" panose="02020603050405020304" pitchFamily="18" charset="0"/>
                        </a:rPr>
                        <a:t> корпусу №3</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500, 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417100"/>
                  </a:ext>
                </a:extLst>
              </a:tr>
              <a:tr h="327826">
                <a:tc>
                  <a:txBody>
                    <a:bodyPr/>
                    <a:lstStyle/>
                    <a:p>
                      <a:pPr>
                        <a:lnSpc>
                          <a:spcPct val="115000"/>
                        </a:lnSpc>
                        <a:spcAft>
                          <a:spcPts val="1000"/>
                        </a:spcAft>
                      </a:pPr>
                      <a:r>
                        <a:rPr lang="uk-UA" sz="1800" b="0" noProof="0" dirty="0" err="1">
                          <a:effectLst/>
                          <a:latin typeface="+mn-lt"/>
                          <a:ea typeface="Times New Roman" panose="02020603050405020304" pitchFamily="18" charset="0"/>
                          <a:cs typeface="Times New Roman" panose="02020603050405020304" pitchFamily="18" charset="0"/>
                        </a:rPr>
                        <a:t>артроскопічна</a:t>
                      </a:r>
                      <a:r>
                        <a:rPr lang="uk-UA" sz="1800" b="0" noProof="0" dirty="0">
                          <a:effectLst/>
                          <a:latin typeface="+mn-lt"/>
                          <a:ea typeface="Times New Roman" panose="02020603050405020304" pitchFamily="18" charset="0"/>
                          <a:cs typeface="Times New Roman" panose="02020603050405020304" pitchFamily="18" charset="0"/>
                        </a:rPr>
                        <a:t> стійка</a:t>
                      </a: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350, 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7675938"/>
                  </a:ext>
                </a:extLst>
              </a:tr>
              <a:tr h="335402">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аудіометр</a:t>
                      </a: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180,0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4064944"/>
                  </a:ext>
                </a:extLst>
              </a:tr>
              <a:tr h="197223">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на </a:t>
                      </a:r>
                      <a:r>
                        <a:rPr lang="ru-RU" sz="1800" b="0" noProof="0" dirty="0" err="1">
                          <a:effectLst/>
                          <a:latin typeface="+mn-lt"/>
                          <a:ea typeface="Times New Roman" panose="02020603050405020304" pitchFamily="18" charset="0"/>
                          <a:cs typeface="Times New Roman" panose="02020603050405020304" pitchFamily="18" charset="0"/>
                        </a:rPr>
                        <a:t>закупівлю</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деззасобів</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кисню</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медичних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розчинів</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100,0тис.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4647319"/>
                  </a:ext>
                </a:extLst>
              </a:tr>
              <a:tr h="205097">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на </a:t>
                      </a:r>
                      <a:r>
                        <a:rPr lang="ru-RU" sz="1800" b="0" noProof="0" dirty="0" err="1">
                          <a:effectLst/>
                          <a:latin typeface="+mn-lt"/>
                          <a:ea typeface="Times New Roman" panose="02020603050405020304" pitchFamily="18" charset="0"/>
                          <a:cs typeface="Times New Roman" panose="02020603050405020304" pitchFamily="18" charset="0"/>
                        </a:rPr>
                        <a:t>придбання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матеріалів</a:t>
                      </a:r>
                      <a:r>
                        <a:rPr lang="ru-RU" sz="1800" b="0" noProof="0" dirty="0">
                          <a:effectLst/>
                          <a:latin typeface="+mn-lt"/>
                          <a:ea typeface="Times New Roman" panose="02020603050405020304" pitchFamily="18" charset="0"/>
                          <a:cs typeface="Times New Roman" panose="02020603050405020304" pitchFamily="18" charset="0"/>
                        </a:rPr>
                        <a:t> для </a:t>
                      </a:r>
                      <a:r>
                        <a:rPr lang="ru-RU" sz="1800" b="0" noProof="0" dirty="0" err="1">
                          <a:effectLst/>
                          <a:latin typeface="+mn-lt"/>
                          <a:ea typeface="Times New Roman" panose="02020603050405020304" pitchFamily="18" charset="0"/>
                          <a:cs typeface="Times New Roman" panose="02020603050405020304" pitchFamily="18" charset="0"/>
                        </a:rPr>
                        <a:t>проведення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ремонтних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робіт</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110,0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2538103"/>
                  </a:ext>
                </a:extLst>
              </a:tr>
              <a:tr h="114359">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станція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генерації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кисню</a:t>
                      </a:r>
                      <a:r>
                        <a:rPr lang="ru-RU" sz="1800" b="0" noProof="0" dirty="0">
                          <a:effectLst/>
                          <a:latin typeface="+mn-lt"/>
                          <a:ea typeface="Times New Roman" panose="02020603050405020304" pitchFamily="18" charset="0"/>
                          <a:cs typeface="Times New Roman" panose="02020603050405020304" pitchFamily="18" charset="0"/>
                        </a:rPr>
                        <a:t> в </a:t>
                      </a:r>
                      <a:r>
                        <a:rPr lang="ru-RU" sz="1800" b="0" noProof="0" dirty="0" err="1">
                          <a:effectLst/>
                          <a:latin typeface="+mn-lt"/>
                          <a:ea typeface="Times New Roman" panose="02020603050405020304" pitchFamily="18" charset="0"/>
                          <a:cs typeface="Times New Roman" panose="02020603050405020304" pitchFamily="18" charset="0"/>
                        </a:rPr>
                        <a:t>контейнеровому</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виконанні</a:t>
                      </a:r>
                      <a:r>
                        <a:rPr lang="ru-RU" sz="1800" b="0" noProof="0" dirty="0">
                          <a:effectLst/>
                          <a:latin typeface="+mn-lt"/>
                          <a:ea typeface="Times New Roman" panose="02020603050405020304" pitchFamily="18" charset="0"/>
                          <a:cs typeface="Times New Roman" panose="02020603050405020304" pitchFamily="18" charset="0"/>
                        </a:rPr>
                        <a:t> з </a:t>
                      </a:r>
                      <a:r>
                        <a:rPr lang="ru-RU" sz="1800" b="0" noProof="0" dirty="0" err="1">
                          <a:effectLst/>
                          <a:latin typeface="+mn-lt"/>
                          <a:ea typeface="Times New Roman" panose="02020603050405020304" pitchFamily="18" charset="0"/>
                          <a:cs typeface="Times New Roman" panose="02020603050405020304" pitchFamily="18" charset="0"/>
                        </a:rPr>
                        <a:t>проєктною</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продуктивністю</a:t>
                      </a:r>
                      <a:r>
                        <a:rPr lang="ru-RU" sz="1800" b="0" noProof="0" dirty="0">
                          <a:effectLst/>
                          <a:latin typeface="+mn-lt"/>
                          <a:ea typeface="Times New Roman" panose="02020603050405020304" pitchFamily="18" charset="0"/>
                          <a:cs typeface="Times New Roman" panose="02020603050405020304" pitchFamily="18" charset="0"/>
                        </a:rPr>
                        <a:t> 30 м3</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732,6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6560332"/>
                  </a:ext>
                </a:extLst>
              </a:tr>
              <a:tr h="752617">
                <a:tc gridSpan="2">
                  <a:txBody>
                    <a:bodyPr/>
                    <a:lstStyle/>
                    <a:p>
                      <a:pPr>
                        <a:lnSpc>
                          <a:spcPct val="115000"/>
                        </a:lnSpc>
                        <a:spcAft>
                          <a:spcPts val="1000"/>
                        </a:spcAft>
                      </a:pPr>
                      <a:r>
                        <a:rPr lang="uk-UA" sz="1800" b="1" kern="1200" dirty="0">
                          <a:solidFill>
                            <a:schemeClr val="lt1"/>
                          </a:solidFill>
                          <a:effectLst/>
                          <a:latin typeface="+mn-lt"/>
                          <a:ea typeface="+mn-ea"/>
                          <a:cs typeface="+mn-cs"/>
                        </a:rPr>
                        <a:t>На оплату енергоносіїв у 2021 році з бюджету </a:t>
                      </a:r>
                      <a:r>
                        <a:rPr lang="uk-UA" sz="1800" b="1" kern="1200" dirty="0" err="1">
                          <a:solidFill>
                            <a:schemeClr val="lt1"/>
                          </a:solidFill>
                          <a:effectLst/>
                          <a:latin typeface="+mn-lt"/>
                          <a:ea typeface="+mn-ea"/>
                          <a:cs typeface="+mn-cs"/>
                        </a:rPr>
                        <a:t>Славутської</a:t>
                      </a:r>
                      <a:r>
                        <a:rPr lang="uk-UA" sz="1800" b="1" kern="1200" dirty="0">
                          <a:solidFill>
                            <a:schemeClr val="lt1"/>
                          </a:solidFill>
                          <a:effectLst/>
                          <a:latin typeface="+mn-lt"/>
                          <a:ea typeface="+mn-ea"/>
                          <a:cs typeface="+mn-cs"/>
                        </a:rPr>
                        <a:t> міської територіальної громади виділено кошти у  сумі 7778,5 тис. грн</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68152984"/>
                  </a:ext>
                </a:extLst>
              </a:tr>
            </a:tbl>
          </a:graphicData>
        </a:graphic>
      </p:graphicFrame>
    </p:spTree>
    <p:extLst>
      <p:ext uri="{BB962C8B-B14F-4D97-AF65-F5344CB8AC3E}">
        <p14:creationId xmlns:p14="http://schemas.microsoft.com/office/powerpoint/2010/main" val="946343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29614"/>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03481" y="569143"/>
            <a:ext cx="11835199" cy="24432"/>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192419" y="677654"/>
            <a:ext cx="6288419" cy="707886"/>
          </a:xfrm>
          <a:prstGeom prst="rect">
            <a:avLst/>
          </a:prstGeom>
          <a:noFill/>
        </p:spPr>
        <p:txBody>
          <a:bodyPr wrap="square">
            <a:spAutoFit/>
          </a:bodyPr>
          <a:lstStyle/>
          <a:p>
            <a:pPr algn="ctr"/>
            <a:r>
              <a:rPr lang="uk-UA" sz="2000" b="1" dirty="0">
                <a:solidFill>
                  <a:schemeClr val="bg1"/>
                </a:solidFill>
              </a:rPr>
              <a:t> У  Славутській  міській  територіальній  громаді функціонує  21  заклад освіти.  </a:t>
            </a:r>
          </a:p>
        </p:txBody>
      </p:sp>
      <p:sp>
        <p:nvSpPr>
          <p:cNvPr id="20" name="TextBox 19">
            <a:extLst>
              <a:ext uri="{FF2B5EF4-FFF2-40B4-BE49-F238E27FC236}">
                <a16:creationId xmlns:a16="http://schemas.microsoft.com/office/drawing/2014/main" id="{38EFF741-C1AD-49CD-A257-1675E27F9864}"/>
              </a:ext>
            </a:extLst>
          </p:cNvPr>
          <p:cNvSpPr txBox="1"/>
          <p:nvPr/>
        </p:nvSpPr>
        <p:spPr>
          <a:xfrm>
            <a:off x="6733185" y="616717"/>
            <a:ext cx="5518261" cy="4493538"/>
          </a:xfrm>
          <a:prstGeom prst="rect">
            <a:avLst/>
          </a:prstGeom>
          <a:noFill/>
        </p:spPr>
        <p:txBody>
          <a:bodyPr wrap="square">
            <a:spAutoFit/>
          </a:bodyPr>
          <a:lstStyle/>
          <a:p>
            <a:r>
              <a:rPr lang="uk-UA" sz="1900" b="1" dirty="0">
                <a:solidFill>
                  <a:schemeClr val="bg1"/>
                </a:solidFill>
              </a:rPr>
              <a:t>      Успішно створюється новий освітній простір, продовжується реалізація Концепції Нової української школи. </a:t>
            </a:r>
          </a:p>
          <a:p>
            <a:endParaRPr lang="uk-UA" sz="1900" b="1" dirty="0">
              <a:solidFill>
                <a:schemeClr val="bg1"/>
              </a:solidFill>
            </a:endParaRPr>
          </a:p>
          <a:p>
            <a:r>
              <a:rPr lang="uk-UA" sz="1900" b="1" dirty="0">
                <a:solidFill>
                  <a:schemeClr val="bg1"/>
                </a:solidFill>
              </a:rPr>
              <a:t>      Для реалізації проєкту «Нова українська школа» на придбання сучасних меблів для початкових класів, придбання засобів навчання та обладнання, комп'ютерного обладнання виділено 1 754 394  грн., в тому числі з місцевого бюджету - 580 650  грн. 	</a:t>
            </a:r>
          </a:p>
          <a:p>
            <a:endParaRPr lang="uk-UA" sz="1900" b="1" dirty="0">
              <a:solidFill>
                <a:schemeClr val="bg1"/>
              </a:solidFill>
            </a:endParaRPr>
          </a:p>
          <a:p>
            <a:r>
              <a:rPr lang="uk-UA" sz="1900" b="1" dirty="0">
                <a:solidFill>
                  <a:schemeClr val="bg1"/>
                </a:solidFill>
              </a:rPr>
              <a:t>      З місцевого бюджету забезпечено співфінансування у сумі 104 208 грн на придбання  комп’ютерів для вчителів закладів загальної середньої освіти. </a:t>
            </a:r>
          </a:p>
        </p:txBody>
      </p:sp>
      <p:sp>
        <p:nvSpPr>
          <p:cNvPr id="21" name="Блок-схема: рішення 20">
            <a:extLst>
              <a:ext uri="{FF2B5EF4-FFF2-40B4-BE49-F238E27FC236}">
                <a16:creationId xmlns:a16="http://schemas.microsoft.com/office/drawing/2014/main" id="{E36002AC-AECF-4EEB-AD60-14F9AF8C4D5A}"/>
              </a:ext>
            </a:extLst>
          </p:cNvPr>
          <p:cNvSpPr/>
          <p:nvPr/>
        </p:nvSpPr>
        <p:spPr>
          <a:xfrm>
            <a:off x="6827799" y="76320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2" name="Блок-схема: рішення 21">
            <a:extLst>
              <a:ext uri="{FF2B5EF4-FFF2-40B4-BE49-F238E27FC236}">
                <a16:creationId xmlns:a16="http://schemas.microsoft.com/office/drawing/2014/main" id="{7C8B4772-FFC1-47B7-9A89-444082DADC66}"/>
              </a:ext>
            </a:extLst>
          </p:cNvPr>
          <p:cNvSpPr/>
          <p:nvPr/>
        </p:nvSpPr>
        <p:spPr>
          <a:xfrm>
            <a:off x="6827799" y="1918524"/>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3" name="TextBox 12">
            <a:extLst>
              <a:ext uri="{FF2B5EF4-FFF2-40B4-BE49-F238E27FC236}">
                <a16:creationId xmlns:a16="http://schemas.microsoft.com/office/drawing/2014/main" id="{29017136-2935-43BB-B1D9-A890A0E140A3}"/>
              </a:ext>
            </a:extLst>
          </p:cNvPr>
          <p:cNvSpPr txBox="1"/>
          <p:nvPr/>
        </p:nvSpPr>
        <p:spPr>
          <a:xfrm>
            <a:off x="0" y="5072161"/>
            <a:ext cx="12355061" cy="1631216"/>
          </a:xfrm>
          <a:prstGeom prst="rect">
            <a:avLst/>
          </a:prstGeom>
          <a:noFill/>
        </p:spPr>
        <p:txBody>
          <a:bodyPr wrap="square">
            <a:spAutoFit/>
          </a:bodyPr>
          <a:lstStyle/>
          <a:p>
            <a:pPr algn="ctr"/>
            <a:r>
              <a:rPr lang="uk-UA" sz="2000" b="1" dirty="0">
                <a:solidFill>
                  <a:schemeClr val="bg1"/>
                </a:solidFill>
              </a:rPr>
              <a:t> </a:t>
            </a:r>
            <a:r>
              <a:rPr lang="ru-RU" sz="2000" b="1" dirty="0">
                <a:solidFill>
                  <a:schemeClr val="bg1"/>
                </a:solidFill>
              </a:rPr>
              <a:t>З </a:t>
            </a:r>
            <a:r>
              <a:rPr lang="ru-RU" sz="2000" b="1" dirty="0" err="1">
                <a:solidFill>
                  <a:schemeClr val="bg1"/>
                </a:solidFill>
              </a:rPr>
              <a:t>коштів</a:t>
            </a:r>
            <a:r>
              <a:rPr lang="ru-RU" sz="2000" b="1" dirty="0">
                <a:solidFill>
                  <a:schemeClr val="bg1"/>
                </a:solidFill>
              </a:rPr>
              <a:t> державного та  </a:t>
            </a:r>
            <a:r>
              <a:rPr lang="ru-RU" sz="2000" b="1" dirty="0" err="1">
                <a:solidFill>
                  <a:schemeClr val="bg1"/>
                </a:solidFill>
              </a:rPr>
              <a:t>місцевого</a:t>
            </a:r>
            <a:r>
              <a:rPr lang="ru-RU" sz="2000" b="1" dirty="0">
                <a:solidFill>
                  <a:schemeClr val="bg1"/>
                </a:solidFill>
              </a:rPr>
              <a:t> бюджету </a:t>
            </a:r>
            <a:r>
              <a:rPr lang="ru-RU" sz="2000" b="1" dirty="0" err="1">
                <a:solidFill>
                  <a:schemeClr val="bg1"/>
                </a:solidFill>
              </a:rPr>
              <a:t>виплачено</a:t>
            </a:r>
            <a:r>
              <a:rPr lang="ru-RU" sz="2000" b="1" dirty="0">
                <a:solidFill>
                  <a:schemeClr val="bg1"/>
                </a:solidFill>
              </a:rPr>
              <a:t> </a:t>
            </a:r>
            <a:r>
              <a:rPr lang="ru-RU" sz="2000" b="1" dirty="0" err="1">
                <a:solidFill>
                  <a:schemeClr val="bg1"/>
                </a:solidFill>
              </a:rPr>
              <a:t>грошову</a:t>
            </a:r>
            <a:r>
              <a:rPr lang="ru-RU" sz="2000" b="1" dirty="0">
                <a:solidFill>
                  <a:schemeClr val="bg1"/>
                </a:solidFill>
              </a:rPr>
              <a:t> </a:t>
            </a:r>
            <a:r>
              <a:rPr lang="ru-RU" sz="2000" b="1" dirty="0" err="1">
                <a:solidFill>
                  <a:schemeClr val="bg1"/>
                </a:solidFill>
              </a:rPr>
              <a:t>винагороду</a:t>
            </a:r>
            <a:r>
              <a:rPr lang="ru-RU" sz="2000" b="1" dirty="0">
                <a:solidFill>
                  <a:schemeClr val="bg1"/>
                </a:solidFill>
              </a:rPr>
              <a:t> </a:t>
            </a:r>
            <a:r>
              <a:rPr lang="ru-RU" sz="2000" b="1" dirty="0" err="1">
                <a:solidFill>
                  <a:schemeClr val="bg1"/>
                </a:solidFill>
              </a:rPr>
              <a:t>педагогічним</a:t>
            </a:r>
            <a:r>
              <a:rPr lang="ru-RU" sz="2000" b="1" dirty="0">
                <a:solidFill>
                  <a:schemeClr val="bg1"/>
                </a:solidFill>
              </a:rPr>
              <a:t> </a:t>
            </a:r>
            <a:r>
              <a:rPr lang="ru-RU" sz="2000" b="1" dirty="0" err="1">
                <a:solidFill>
                  <a:schemeClr val="bg1"/>
                </a:solidFill>
              </a:rPr>
              <a:t>працівникам</a:t>
            </a:r>
            <a:r>
              <a:rPr lang="ru-RU" sz="2000" b="1" dirty="0">
                <a:solidFill>
                  <a:schemeClr val="bg1"/>
                </a:solidFill>
              </a:rPr>
              <a:t> </a:t>
            </a:r>
            <a:r>
              <a:rPr lang="ru-RU" sz="2000" b="1" dirty="0" err="1">
                <a:solidFill>
                  <a:schemeClr val="bg1"/>
                </a:solidFill>
              </a:rPr>
              <a:t>закладів</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на </a:t>
            </a:r>
            <a:r>
              <a:rPr lang="ru-RU" sz="2000" b="1" dirty="0" err="1">
                <a:solidFill>
                  <a:schemeClr val="bg1"/>
                </a:solidFill>
              </a:rPr>
              <a:t>загальну</a:t>
            </a:r>
            <a:r>
              <a:rPr lang="ru-RU" sz="2000" b="1" dirty="0">
                <a:solidFill>
                  <a:schemeClr val="bg1"/>
                </a:solidFill>
              </a:rPr>
              <a:t> суму 2 657 292 </a:t>
            </a:r>
            <a:r>
              <a:rPr lang="ru-RU" sz="2000" b="1" dirty="0" err="1">
                <a:solidFill>
                  <a:schemeClr val="bg1"/>
                </a:solidFill>
              </a:rPr>
              <a:t>грн</a:t>
            </a:r>
            <a:r>
              <a:rPr lang="ru-RU" sz="2000" b="1" dirty="0">
                <a:solidFill>
                  <a:schemeClr val="bg1"/>
                </a:solidFill>
              </a:rPr>
              <a:t>, </a:t>
            </a:r>
            <a:r>
              <a:rPr lang="ru-RU" sz="2000" b="1" dirty="0" err="1">
                <a:solidFill>
                  <a:schemeClr val="bg1"/>
                </a:solidFill>
              </a:rPr>
              <a:t>матеріальну</a:t>
            </a:r>
            <a:r>
              <a:rPr lang="ru-RU" sz="2000" b="1" dirty="0">
                <a:solidFill>
                  <a:schemeClr val="bg1"/>
                </a:solidFill>
              </a:rPr>
              <a:t> </a:t>
            </a:r>
            <a:r>
              <a:rPr lang="ru-RU" sz="2000" b="1" dirty="0" err="1">
                <a:solidFill>
                  <a:schemeClr val="bg1"/>
                </a:solidFill>
              </a:rPr>
              <a:t>допомогу</a:t>
            </a:r>
            <a:r>
              <a:rPr lang="ru-RU" sz="2000" b="1" dirty="0">
                <a:solidFill>
                  <a:schemeClr val="bg1"/>
                </a:solidFill>
              </a:rPr>
              <a:t> на </a:t>
            </a:r>
            <a:r>
              <a:rPr lang="ru-RU" sz="2000" b="1" dirty="0" err="1">
                <a:solidFill>
                  <a:schemeClr val="bg1"/>
                </a:solidFill>
              </a:rPr>
              <a:t>оздоровлення</a:t>
            </a:r>
            <a:r>
              <a:rPr lang="ru-RU" sz="2000" b="1" dirty="0">
                <a:solidFill>
                  <a:schemeClr val="bg1"/>
                </a:solidFill>
              </a:rPr>
              <a:t> </a:t>
            </a:r>
            <a:r>
              <a:rPr lang="ru-RU" sz="2000" b="1" dirty="0" err="1">
                <a:solidFill>
                  <a:schemeClr val="bg1"/>
                </a:solidFill>
              </a:rPr>
              <a:t>технічним</a:t>
            </a:r>
            <a:r>
              <a:rPr lang="ru-RU" sz="2000" b="1" dirty="0">
                <a:solidFill>
                  <a:schemeClr val="bg1"/>
                </a:solidFill>
              </a:rPr>
              <a:t> та </a:t>
            </a:r>
            <a:r>
              <a:rPr lang="ru-RU" sz="2000" b="1" dirty="0" err="1">
                <a:solidFill>
                  <a:schemeClr val="bg1"/>
                </a:solidFill>
              </a:rPr>
              <a:t>педагогічним</a:t>
            </a:r>
            <a:r>
              <a:rPr lang="ru-RU" sz="2000" b="1" dirty="0">
                <a:solidFill>
                  <a:schemeClr val="bg1"/>
                </a:solidFill>
              </a:rPr>
              <a:t> </a:t>
            </a:r>
            <a:r>
              <a:rPr lang="ru-RU" sz="2000" b="1" dirty="0" err="1">
                <a:solidFill>
                  <a:schemeClr val="bg1"/>
                </a:solidFill>
              </a:rPr>
              <a:t>працівникам</a:t>
            </a:r>
            <a:r>
              <a:rPr lang="ru-RU" sz="2000" b="1" dirty="0">
                <a:solidFill>
                  <a:schemeClr val="bg1"/>
                </a:solidFill>
              </a:rPr>
              <a:t> на суму 4 783 446 грн.</a:t>
            </a:r>
          </a:p>
          <a:p>
            <a:pPr algn="ctr"/>
            <a:endParaRPr lang="ru-RU" sz="2000" b="1" dirty="0">
              <a:solidFill>
                <a:schemeClr val="bg1"/>
              </a:solidFill>
            </a:endParaRPr>
          </a:p>
          <a:p>
            <a:pPr algn="ctr"/>
            <a:r>
              <a:rPr lang="ru-RU" sz="2000" b="1" dirty="0" err="1">
                <a:solidFill>
                  <a:schemeClr val="bg1"/>
                </a:solidFill>
              </a:rPr>
              <a:t>Вакциновано</a:t>
            </a:r>
            <a:r>
              <a:rPr lang="ru-RU" sz="2000" b="1" dirty="0">
                <a:solidFill>
                  <a:schemeClr val="bg1"/>
                </a:solidFill>
              </a:rPr>
              <a:t> </a:t>
            </a:r>
            <a:r>
              <a:rPr lang="ru-RU" sz="2000" b="1" dirty="0" err="1">
                <a:solidFill>
                  <a:schemeClr val="bg1"/>
                </a:solidFill>
              </a:rPr>
              <a:t>працівників</a:t>
            </a:r>
            <a:r>
              <a:rPr lang="ru-RU" sz="2000" b="1" dirty="0">
                <a:solidFill>
                  <a:schemeClr val="bg1"/>
                </a:solidFill>
              </a:rPr>
              <a:t> </a:t>
            </a:r>
            <a:r>
              <a:rPr lang="ru-RU" sz="2000" b="1" dirty="0" err="1">
                <a:solidFill>
                  <a:schemeClr val="bg1"/>
                </a:solidFill>
              </a:rPr>
              <a:t>галузі</a:t>
            </a:r>
            <a:r>
              <a:rPr lang="ru-RU" sz="2000" b="1" dirty="0">
                <a:solidFill>
                  <a:schemeClr val="bg1"/>
                </a:solidFill>
              </a:rPr>
              <a:t> «</a:t>
            </a:r>
            <a:r>
              <a:rPr lang="ru-RU" sz="2000" b="1" dirty="0" err="1">
                <a:solidFill>
                  <a:schemeClr val="bg1"/>
                </a:solidFill>
              </a:rPr>
              <a:t>Освіта</a:t>
            </a:r>
            <a:r>
              <a:rPr lang="ru-RU" sz="2000" b="1" dirty="0">
                <a:solidFill>
                  <a:schemeClr val="bg1"/>
                </a:solidFill>
              </a:rPr>
              <a:t>» – 97,5</a:t>
            </a:r>
            <a:r>
              <a:rPr lang="uk-UA" sz="2000" b="1" dirty="0">
                <a:solidFill>
                  <a:schemeClr val="bg1"/>
                </a:solidFill>
              </a:rPr>
              <a:t>%.</a:t>
            </a:r>
            <a:endParaRPr lang="ru-RU" sz="2000" b="1" dirty="0">
              <a:solidFill>
                <a:schemeClr val="bg1"/>
              </a:solidFill>
            </a:endParaRPr>
          </a:p>
        </p:txBody>
      </p:sp>
      <p:sp>
        <p:nvSpPr>
          <p:cNvPr id="16" name="Блок-схема: рішення 15">
            <a:extLst>
              <a:ext uri="{FF2B5EF4-FFF2-40B4-BE49-F238E27FC236}">
                <a16:creationId xmlns:a16="http://schemas.microsoft.com/office/drawing/2014/main" id="{5904832B-EA2F-493B-AD15-F2B535AC087A}"/>
              </a:ext>
            </a:extLst>
          </p:cNvPr>
          <p:cNvSpPr/>
          <p:nvPr/>
        </p:nvSpPr>
        <p:spPr>
          <a:xfrm>
            <a:off x="6827799" y="3967161"/>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Блок-схема: рішення 16">
            <a:extLst>
              <a:ext uri="{FF2B5EF4-FFF2-40B4-BE49-F238E27FC236}">
                <a16:creationId xmlns:a16="http://schemas.microsoft.com/office/drawing/2014/main" id="{B010D1B3-977F-4ECF-A323-EFB97CABF975}"/>
              </a:ext>
            </a:extLst>
          </p:cNvPr>
          <p:cNvSpPr/>
          <p:nvPr/>
        </p:nvSpPr>
        <p:spPr>
          <a:xfrm>
            <a:off x="94368" y="522190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TextBox 14">
            <a:extLst>
              <a:ext uri="{FF2B5EF4-FFF2-40B4-BE49-F238E27FC236}">
                <a16:creationId xmlns:a16="http://schemas.microsoft.com/office/drawing/2014/main" id="{49A9C857-057A-4E01-AFD4-F8870F240FDE}"/>
              </a:ext>
            </a:extLst>
          </p:cNvPr>
          <p:cNvSpPr txBox="1"/>
          <p:nvPr/>
        </p:nvSpPr>
        <p:spPr>
          <a:xfrm>
            <a:off x="11334157" y="31116"/>
            <a:ext cx="626249" cy="523220"/>
          </a:xfrm>
          <a:prstGeom prst="rect">
            <a:avLst/>
          </a:prstGeom>
          <a:noFill/>
        </p:spPr>
        <p:txBody>
          <a:bodyPr wrap="square" rtlCol="0">
            <a:spAutoFit/>
          </a:bodyPr>
          <a:lstStyle/>
          <a:p>
            <a:r>
              <a:rPr lang="uk-UA" sz="2800" b="1" dirty="0">
                <a:solidFill>
                  <a:schemeClr val="bg1"/>
                </a:solidFill>
              </a:rPr>
              <a:t>17</a:t>
            </a:r>
          </a:p>
        </p:txBody>
      </p:sp>
      <p:pic>
        <p:nvPicPr>
          <p:cNvPr id="4" name="Рисунок 3">
            <a:extLst>
              <a:ext uri="{FF2B5EF4-FFF2-40B4-BE49-F238E27FC236}">
                <a16:creationId xmlns:a16="http://schemas.microsoft.com/office/drawing/2014/main" id="{2A7967B8-892B-455F-828E-5A53313EE82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3943" y="1390229"/>
            <a:ext cx="6429375" cy="3667125"/>
          </a:xfrm>
          <a:prstGeom prst="rect">
            <a:avLst/>
          </a:prstGeom>
        </p:spPr>
      </p:pic>
    </p:spTree>
    <p:extLst>
      <p:ext uri="{BB962C8B-B14F-4D97-AF65-F5344CB8AC3E}">
        <p14:creationId xmlns:p14="http://schemas.microsoft.com/office/powerpoint/2010/main" val="27503085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4403" y="-56882"/>
            <a:ext cx="12568388" cy="169277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ОСВІТА</a:t>
            </a:r>
          </a:p>
          <a:p>
            <a:pPr algn="ctr"/>
            <a:endParaRPr lang="uk-UA" sz="3200" b="1" kern="1800" spc="300" dirty="0">
              <a:solidFill>
                <a:schemeClr val="bg1"/>
              </a:solidFill>
              <a:effectLst>
                <a:outerShdw blurRad="50800" dist="50800" dir="5400000" algn="ctr" rotWithShape="0">
                  <a:srgbClr val="000000">
                    <a:alpha val="96000"/>
                  </a:srgbClr>
                </a:outerShdw>
              </a:effectLst>
            </a:endParaRP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55187" y="650757"/>
            <a:ext cx="1190486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652015" y="4050806"/>
            <a:ext cx="5408033" cy="2807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2000" b="1" dirty="0">
              <a:solidFill>
                <a:schemeClr val="bg1"/>
              </a:solidFill>
              <a:latin typeface="Times New Roman" pitchFamily="18" charset="0"/>
              <a:cs typeface="Times New Roman" pitchFamily="18" charset="0"/>
            </a:endParaRPr>
          </a:p>
        </p:txBody>
      </p:sp>
      <p:sp>
        <p:nvSpPr>
          <p:cNvPr id="12" name="Rectangle 3">
            <a:extLst>
              <a:ext uri="{FF2B5EF4-FFF2-40B4-BE49-F238E27FC236}">
                <a16:creationId xmlns:a16="http://schemas.microsoft.com/office/drawing/2014/main" id="{1A363A57-699F-40C1-AA26-BC856B2EC0B6}"/>
              </a:ext>
            </a:extLst>
          </p:cNvPr>
          <p:cNvSpPr txBox="1">
            <a:spLocks noChangeArrowheads="1"/>
          </p:cNvSpPr>
          <p:nvPr/>
        </p:nvSpPr>
        <p:spPr>
          <a:xfrm>
            <a:off x="6944424" y="3449457"/>
            <a:ext cx="5181600" cy="40098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uk-UA" sz="2000" b="1" u="sng" dirty="0">
                <a:solidFill>
                  <a:schemeClr val="bg1"/>
                </a:solidFill>
                <a:cs typeface="Times New Roman" pitchFamily="18" charset="0"/>
              </a:rPr>
              <a:t>Реконструкція корпусу №1 НВК «Загальноосвітня школа І-ІІІ ступенів, гімназія».</a:t>
            </a:r>
          </a:p>
          <a:p>
            <a:pPr marL="0" indent="0">
              <a:spcBef>
                <a:spcPts val="0"/>
              </a:spcBef>
              <a:buNone/>
            </a:pPr>
            <a:r>
              <a:rPr lang="uk-UA" sz="2000" b="1" dirty="0">
                <a:solidFill>
                  <a:schemeClr val="bg1"/>
                </a:solidFill>
                <a:cs typeface="Times New Roman" pitchFamily="18" charset="0"/>
              </a:rPr>
              <a:t>Виконано будівельні роботи з опорядження внутрішніх приміщень, сантехнічні, електротехнічні, вентиляційні роботи та розпочато утеплення фасадів будівлі. </a:t>
            </a:r>
          </a:p>
          <a:p>
            <a:pPr marL="0" indent="0">
              <a:spcBef>
                <a:spcPts val="0"/>
              </a:spcBef>
              <a:buNone/>
            </a:pPr>
            <a:r>
              <a:rPr lang="uk-UA" sz="2000" b="1" dirty="0">
                <a:solidFill>
                  <a:schemeClr val="bg1"/>
                </a:solidFill>
                <a:cs typeface="Times New Roman" pitchFamily="18" charset="0"/>
              </a:rPr>
              <a:t>У цілому з початку будівельних робіт  освоєно 56009,76526 тис. грн, в т .ч. у 2021 році  - 39479,66334 тис. грн, із них 35531,691 тис. грн  - кошти ДФРР і 3947,97234 тис. грн - кошти місцевого бюджету.</a:t>
            </a:r>
          </a:p>
        </p:txBody>
      </p:sp>
      <p:sp>
        <p:nvSpPr>
          <p:cNvPr id="13" name="TextBox 12">
            <a:extLst>
              <a:ext uri="{FF2B5EF4-FFF2-40B4-BE49-F238E27FC236}">
                <a16:creationId xmlns:a16="http://schemas.microsoft.com/office/drawing/2014/main" id="{F77F8C7D-BD81-4237-B8B7-0168421946A0}"/>
              </a:ext>
            </a:extLst>
          </p:cNvPr>
          <p:cNvSpPr txBox="1"/>
          <p:nvPr/>
        </p:nvSpPr>
        <p:spPr>
          <a:xfrm>
            <a:off x="11340352" y="20063"/>
            <a:ext cx="626249" cy="523220"/>
          </a:xfrm>
          <a:prstGeom prst="rect">
            <a:avLst/>
          </a:prstGeom>
          <a:noFill/>
        </p:spPr>
        <p:txBody>
          <a:bodyPr wrap="square" rtlCol="0">
            <a:spAutoFit/>
          </a:bodyPr>
          <a:lstStyle/>
          <a:p>
            <a:r>
              <a:rPr lang="uk-UA" sz="2800" b="1" dirty="0">
                <a:solidFill>
                  <a:schemeClr val="bg1"/>
                </a:solidFill>
              </a:rPr>
              <a:t>18</a:t>
            </a:r>
          </a:p>
        </p:txBody>
      </p:sp>
      <p:pic>
        <p:nvPicPr>
          <p:cNvPr id="2050" name="Picture 2">
            <a:extLst>
              <a:ext uri="{FF2B5EF4-FFF2-40B4-BE49-F238E27FC236}">
                <a16:creationId xmlns:a16="http://schemas.microsoft.com/office/drawing/2014/main" id="{CB14F882-2A0E-47C7-8B74-198AFAE5132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049430" y="778690"/>
            <a:ext cx="4917171" cy="265031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45CD7146-913C-4BDF-A0B8-B7C8EB2E220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5187" y="778690"/>
            <a:ext cx="3369158" cy="322147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AB91D59-5766-4CA2-996B-2BAE23794472}"/>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637200" y="791444"/>
            <a:ext cx="3265651" cy="323929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A7097C9D-E21F-4984-8F15-2E36D153C94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5187" y="4049544"/>
            <a:ext cx="1922547" cy="256023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6C8C964B-E7CC-4E14-97E2-775E3383981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077734" y="4059971"/>
            <a:ext cx="2372400" cy="255009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B84BDC4F-62B3-4C4E-A536-0A607D791EF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468882" y="4068606"/>
            <a:ext cx="2412112" cy="254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8945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9403" y="-56881"/>
            <a:ext cx="12568388" cy="169277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ОСВІТА</a:t>
            </a:r>
          </a:p>
          <a:p>
            <a:pPr algn="ctr"/>
            <a:endParaRPr lang="uk-UA" sz="3200" b="1" kern="1800" spc="300" dirty="0">
              <a:solidFill>
                <a:schemeClr val="bg1"/>
              </a:solidFill>
              <a:effectLst>
                <a:outerShdw blurRad="50800" dist="50800" dir="5400000" algn="ctr" rotWithShape="0">
                  <a:srgbClr val="000000">
                    <a:alpha val="96000"/>
                  </a:srgbClr>
                </a:outerShdw>
              </a:effectLst>
            </a:endParaRP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259976" y="4814047"/>
            <a:ext cx="5842679" cy="183976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uk-UA" sz="2000" b="1" u="sng" dirty="0" err="1">
                <a:solidFill>
                  <a:schemeClr val="bg1"/>
                </a:solidFill>
                <a:cs typeface="Times New Roman" pitchFamily="18" charset="0"/>
              </a:rPr>
              <a:t>Термомодернізація</a:t>
            </a:r>
            <a:r>
              <a:rPr lang="uk-UA" sz="2000" b="1" u="sng" dirty="0">
                <a:solidFill>
                  <a:schemeClr val="bg1"/>
                </a:solidFill>
                <a:cs typeface="Times New Roman" pitchFamily="18" charset="0"/>
              </a:rPr>
              <a:t> будівлі дошкільного навчального закладу ясел-садка № 6 «Золота рибка»  </a:t>
            </a:r>
            <a:r>
              <a:rPr lang="uk-UA" sz="2000" b="1" dirty="0">
                <a:solidFill>
                  <a:schemeClr val="bg1"/>
                </a:solidFill>
                <a:cs typeface="Times New Roman" pitchFamily="18" charset="0"/>
              </a:rPr>
              <a:t>на загальну вартість робіт 1497,10044 тис. грн, в  тому числі за рахунок субвенції на суму 1000,000 тис. грн та за рахунок коштів бюджету розвитку </a:t>
            </a:r>
            <a:r>
              <a:rPr lang="uk-UA" sz="2000" b="1" dirty="0" err="1">
                <a:solidFill>
                  <a:schemeClr val="bg1"/>
                </a:solidFill>
                <a:cs typeface="Times New Roman" pitchFamily="18" charset="0"/>
              </a:rPr>
              <a:t>Славутської</a:t>
            </a:r>
            <a:r>
              <a:rPr lang="uk-UA" sz="2000" b="1" dirty="0">
                <a:solidFill>
                  <a:schemeClr val="bg1"/>
                </a:solidFill>
                <a:cs typeface="Times New Roman" pitchFamily="18" charset="0"/>
              </a:rPr>
              <a:t> міської територіальної громади - 497,10044 тис. грн.</a:t>
            </a: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9976" y="623672"/>
            <a:ext cx="1186262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652015" y="4050806"/>
            <a:ext cx="5408033" cy="2807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2000" b="1" dirty="0">
              <a:solidFill>
                <a:schemeClr val="bg1"/>
              </a:solidFill>
              <a:latin typeface="Times New Roman" pitchFamily="18" charset="0"/>
              <a:cs typeface="Times New Roman" pitchFamily="18" charset="0"/>
            </a:endParaRPr>
          </a:p>
        </p:txBody>
      </p:sp>
      <p:sp>
        <p:nvSpPr>
          <p:cNvPr id="12" name="Rectangle 3">
            <a:extLst>
              <a:ext uri="{FF2B5EF4-FFF2-40B4-BE49-F238E27FC236}">
                <a16:creationId xmlns:a16="http://schemas.microsoft.com/office/drawing/2014/main" id="{1A363A57-699F-40C1-AA26-BC856B2EC0B6}"/>
              </a:ext>
            </a:extLst>
          </p:cNvPr>
          <p:cNvSpPr txBox="1">
            <a:spLocks noChangeArrowheads="1"/>
          </p:cNvSpPr>
          <p:nvPr/>
        </p:nvSpPr>
        <p:spPr>
          <a:xfrm>
            <a:off x="6212547" y="4814047"/>
            <a:ext cx="5910050" cy="2152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u="sng" dirty="0" err="1">
                <a:solidFill>
                  <a:schemeClr val="bg1"/>
                </a:solidFill>
                <a:cs typeface="Times New Roman" pitchFamily="18" charset="0"/>
              </a:rPr>
              <a:t>Термомодернізація</a:t>
            </a:r>
            <a:r>
              <a:rPr lang="ru-RU" sz="2000" b="1" u="sng" dirty="0">
                <a:solidFill>
                  <a:schemeClr val="bg1"/>
                </a:solidFill>
                <a:cs typeface="Times New Roman" pitchFamily="18" charset="0"/>
              </a:rPr>
              <a:t> </a:t>
            </a:r>
            <a:r>
              <a:rPr lang="ru-RU" sz="2000" b="1" u="sng" dirty="0" err="1">
                <a:solidFill>
                  <a:schemeClr val="bg1"/>
                </a:solidFill>
                <a:cs typeface="Times New Roman" pitchFamily="18" charset="0"/>
              </a:rPr>
              <a:t>будівлі</a:t>
            </a:r>
            <a:r>
              <a:rPr lang="ru-RU" sz="2000" b="1" u="sng" dirty="0">
                <a:solidFill>
                  <a:schemeClr val="bg1"/>
                </a:solidFill>
                <a:cs typeface="Times New Roman" pitchFamily="18" charset="0"/>
              </a:rPr>
              <a:t> начального корпусу </a:t>
            </a:r>
            <a:r>
              <a:rPr lang="ru-RU" sz="2000" b="1" u="sng" dirty="0" err="1">
                <a:solidFill>
                  <a:schemeClr val="bg1"/>
                </a:solidFill>
                <a:cs typeface="Times New Roman" pitchFamily="18" charset="0"/>
              </a:rPr>
              <a:t>Славутської</a:t>
            </a:r>
            <a:r>
              <a:rPr lang="ru-RU" sz="2000" b="1" u="sng" dirty="0">
                <a:solidFill>
                  <a:schemeClr val="bg1"/>
                </a:solidFill>
                <a:cs typeface="Times New Roman" pitchFamily="18" charset="0"/>
              </a:rPr>
              <a:t> </a:t>
            </a:r>
            <a:r>
              <a:rPr lang="ru-RU" sz="2000" b="1" u="sng" dirty="0" err="1">
                <a:solidFill>
                  <a:schemeClr val="bg1"/>
                </a:solidFill>
                <a:cs typeface="Times New Roman" pitchFamily="18" charset="0"/>
              </a:rPr>
              <a:t>гімназії</a:t>
            </a:r>
            <a:r>
              <a:rPr lang="ru-RU" sz="2000" b="1" u="sng" dirty="0">
                <a:solidFill>
                  <a:schemeClr val="bg1"/>
                </a:solidFill>
                <a:cs typeface="Times New Roman" pitchFamily="18" charset="0"/>
              </a:rPr>
              <a:t> №3 на </a:t>
            </a:r>
            <a:r>
              <a:rPr lang="ru-RU" sz="2000" b="1" u="sng" dirty="0" err="1">
                <a:solidFill>
                  <a:schemeClr val="bg1"/>
                </a:solidFill>
                <a:cs typeface="Times New Roman" pitchFamily="18" charset="0"/>
              </a:rPr>
              <a:t>загальну</a:t>
            </a:r>
            <a:r>
              <a:rPr lang="ru-RU" sz="2000" b="1" u="sng" dirty="0">
                <a:solidFill>
                  <a:schemeClr val="bg1"/>
                </a:solidFill>
                <a:cs typeface="Times New Roman" pitchFamily="18" charset="0"/>
              </a:rPr>
              <a:t> </a:t>
            </a:r>
            <a:r>
              <a:rPr lang="ru-RU" sz="2000" b="1" u="sng" dirty="0" err="1">
                <a:solidFill>
                  <a:schemeClr val="bg1"/>
                </a:solidFill>
                <a:cs typeface="Times New Roman" pitchFamily="18" charset="0"/>
              </a:rPr>
              <a:t>вартість</a:t>
            </a:r>
            <a:r>
              <a:rPr lang="ru-RU" sz="2000" b="1" u="sng" dirty="0">
                <a:solidFill>
                  <a:schemeClr val="bg1"/>
                </a:solidFill>
                <a:cs typeface="Times New Roman" pitchFamily="18" charset="0"/>
              </a:rPr>
              <a:t> </a:t>
            </a:r>
            <a:r>
              <a:rPr lang="ru-RU" sz="2000" b="1" u="sng" dirty="0" err="1">
                <a:solidFill>
                  <a:schemeClr val="bg1"/>
                </a:solidFill>
                <a:cs typeface="Times New Roman" pitchFamily="18" charset="0"/>
              </a:rPr>
              <a:t>робіт</a:t>
            </a:r>
            <a:r>
              <a:rPr lang="ru-RU" sz="2000" b="1" u="sng" dirty="0">
                <a:solidFill>
                  <a:schemeClr val="bg1"/>
                </a:solidFill>
                <a:cs typeface="Times New Roman" pitchFamily="18" charset="0"/>
              </a:rPr>
              <a:t> 485,000 тис. грн.</a:t>
            </a:r>
            <a:endParaRPr lang="uk-UA" sz="2000" b="1" dirty="0">
              <a:solidFill>
                <a:schemeClr val="bg1"/>
              </a:solidFill>
              <a:cs typeface="Times New Roman" pitchFamily="18" charset="0"/>
            </a:endParaRPr>
          </a:p>
        </p:txBody>
      </p:sp>
      <p:pic>
        <p:nvPicPr>
          <p:cNvPr id="13" name="Рисунок 12">
            <a:extLst>
              <a:ext uri="{FF2B5EF4-FFF2-40B4-BE49-F238E27FC236}">
                <a16:creationId xmlns:a16="http://schemas.microsoft.com/office/drawing/2014/main" id="{3A25B2E7-A1C9-4BB6-B183-D1F97F55652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52015" y="868343"/>
            <a:ext cx="4428072" cy="3917263"/>
          </a:xfrm>
          <a:prstGeom prst="rect">
            <a:avLst/>
          </a:prstGeom>
        </p:spPr>
      </p:pic>
      <p:pic>
        <p:nvPicPr>
          <p:cNvPr id="3" name="Рисунок 2">
            <a:extLst>
              <a:ext uri="{FF2B5EF4-FFF2-40B4-BE49-F238E27FC236}">
                <a16:creationId xmlns:a16="http://schemas.microsoft.com/office/drawing/2014/main" id="{CE8FCE3D-4CFC-4781-BC3F-82F5304EAF5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5331" y="824824"/>
            <a:ext cx="3898908" cy="3917263"/>
          </a:xfrm>
          <a:prstGeom prst="rect">
            <a:avLst/>
          </a:prstGeom>
        </p:spPr>
      </p:pic>
      <p:sp>
        <p:nvSpPr>
          <p:cNvPr id="15" name="TextBox 14">
            <a:extLst>
              <a:ext uri="{FF2B5EF4-FFF2-40B4-BE49-F238E27FC236}">
                <a16:creationId xmlns:a16="http://schemas.microsoft.com/office/drawing/2014/main" id="{8606B491-7CFE-4303-9D68-55E1680D47D0}"/>
              </a:ext>
            </a:extLst>
          </p:cNvPr>
          <p:cNvSpPr txBox="1"/>
          <p:nvPr/>
        </p:nvSpPr>
        <p:spPr>
          <a:xfrm>
            <a:off x="11340352" y="20063"/>
            <a:ext cx="626249" cy="523220"/>
          </a:xfrm>
          <a:prstGeom prst="rect">
            <a:avLst/>
          </a:prstGeom>
          <a:noFill/>
        </p:spPr>
        <p:txBody>
          <a:bodyPr wrap="square" rtlCol="0">
            <a:spAutoFit/>
          </a:bodyPr>
          <a:lstStyle/>
          <a:p>
            <a:r>
              <a:rPr lang="uk-UA" sz="2800" b="1" dirty="0">
                <a:solidFill>
                  <a:schemeClr val="bg1"/>
                </a:solidFill>
              </a:rPr>
              <a:t>19</a:t>
            </a:r>
          </a:p>
        </p:txBody>
      </p:sp>
    </p:spTree>
    <p:extLst>
      <p:ext uri="{BB962C8B-B14F-4D97-AF65-F5344CB8AC3E}">
        <p14:creationId xmlns:p14="http://schemas.microsoft.com/office/powerpoint/2010/main" val="2646445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88194" y="354588"/>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ДЕМОГРАФІЧНА СИТУАЦІЯ</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70933" y="1183396"/>
            <a:ext cx="11762193"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416683" y="227484"/>
            <a:ext cx="453327" cy="523220"/>
          </a:xfrm>
          <a:prstGeom prst="rect">
            <a:avLst/>
          </a:prstGeom>
          <a:noFill/>
        </p:spPr>
        <p:txBody>
          <a:bodyPr wrap="square" rtlCol="0">
            <a:spAutoFit/>
          </a:bodyPr>
          <a:lstStyle/>
          <a:p>
            <a:r>
              <a:rPr lang="uk-UA" sz="2800" b="1" dirty="0">
                <a:solidFill>
                  <a:schemeClr val="bg1"/>
                </a:solidFill>
              </a:rPr>
              <a:t>2</a:t>
            </a:r>
            <a:endParaRPr lang="uk-UA" b="1" dirty="0">
              <a:solidFill>
                <a:schemeClr val="bg1"/>
              </a:solidFill>
            </a:endParaRPr>
          </a:p>
        </p:txBody>
      </p: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5842433" y="2247187"/>
            <a:ext cx="6537761" cy="4244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900" b="1" dirty="0">
                <a:solidFill>
                  <a:schemeClr val="bg1"/>
                </a:solidFill>
                <a:cs typeface="Times New Roman" pitchFamily="18" charset="0"/>
              </a:rPr>
              <a:t>       На території </a:t>
            </a:r>
            <a:r>
              <a:rPr lang="ru-RU" sz="1900" b="1" dirty="0" err="1">
                <a:solidFill>
                  <a:schemeClr val="bg1"/>
                </a:solidFill>
                <a:cs typeface="Times New Roman" pitchFamily="18" charset="0"/>
              </a:rPr>
              <a:t>громади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проживає</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35265 </a:t>
            </a:r>
            <a:r>
              <a:rPr lang="ru-RU" sz="1900" b="1" u="sng" dirty="0" err="1">
                <a:solidFill>
                  <a:schemeClr val="bg1"/>
                </a:solidFill>
                <a:cs typeface="Times New Roman" pitchFamily="18" charset="0"/>
              </a:rPr>
              <a:t>осіб</a:t>
            </a:r>
            <a:r>
              <a:rPr lang="ru-RU" sz="1900" b="1" dirty="0">
                <a:solidFill>
                  <a:schemeClr val="bg1"/>
                </a:solidFill>
                <a:cs typeface="Times New Roman" pitchFamily="18" charset="0"/>
              </a:rPr>
              <a:t>, в т.ч.:</a:t>
            </a:r>
          </a:p>
          <a:p>
            <a:pPr marL="0" indent="0">
              <a:spcBef>
                <a:spcPts val="0"/>
              </a:spcBef>
              <a:buNone/>
            </a:pPr>
            <a:endParaRPr lang="ru-RU" sz="1900" b="1" dirty="0">
              <a:solidFill>
                <a:schemeClr val="bg1"/>
              </a:solidFill>
              <a:cs typeface="Times New Roman" pitchFamily="18" charset="0"/>
            </a:endParaRPr>
          </a:p>
          <a:p>
            <a:pPr>
              <a:spcBef>
                <a:spcPts val="0"/>
              </a:spcBef>
              <a:buFontTx/>
              <a:buChar char="-"/>
            </a:pPr>
            <a:r>
              <a:rPr lang="ru-RU" sz="1900" b="1" dirty="0" err="1">
                <a:solidFill>
                  <a:schemeClr val="bg1"/>
                </a:solidFill>
                <a:cs typeface="Times New Roman" pitchFamily="18" charset="0"/>
              </a:rPr>
              <a:t>міське</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населення</a:t>
            </a:r>
            <a:r>
              <a:rPr lang="ru-RU" sz="1900" b="1" dirty="0">
                <a:solidFill>
                  <a:schemeClr val="bg1"/>
                </a:solidFill>
                <a:cs typeface="Times New Roman" pitchFamily="18" charset="0"/>
              </a:rPr>
              <a:t> — 34474 </a:t>
            </a:r>
            <a:r>
              <a:rPr lang="ru-RU" sz="1900" b="1" dirty="0" err="1">
                <a:solidFill>
                  <a:schemeClr val="bg1"/>
                </a:solidFill>
                <a:cs typeface="Times New Roman" pitchFamily="18" charset="0"/>
              </a:rPr>
              <a:t>осіб</a:t>
            </a:r>
            <a:r>
              <a:rPr lang="ru-RU" sz="1900" b="1" dirty="0">
                <a:solidFill>
                  <a:schemeClr val="bg1"/>
                </a:solidFill>
                <a:cs typeface="Times New Roman" pitchFamily="18" charset="0"/>
              </a:rPr>
              <a:t>;</a:t>
            </a:r>
          </a:p>
          <a:p>
            <a:pPr>
              <a:spcBef>
                <a:spcPts val="0"/>
              </a:spcBef>
              <a:buFontTx/>
              <a:buChar char="-"/>
            </a:pPr>
            <a:r>
              <a:rPr lang="ru-RU" sz="1900" b="1" dirty="0" err="1">
                <a:solidFill>
                  <a:schemeClr val="bg1"/>
                </a:solidFill>
                <a:cs typeface="Times New Roman" pitchFamily="18" charset="0"/>
              </a:rPr>
              <a:t>сільське</a:t>
            </a:r>
            <a:r>
              <a:rPr lang="ru-RU" sz="1900" b="1" dirty="0">
                <a:solidFill>
                  <a:schemeClr val="bg1"/>
                </a:solidFill>
                <a:cs typeface="Times New Roman" pitchFamily="18" charset="0"/>
              </a:rPr>
              <a:t> — 791 </a:t>
            </a:r>
            <a:r>
              <a:rPr lang="ru-RU" sz="1900" b="1" dirty="0" err="1">
                <a:solidFill>
                  <a:schemeClr val="bg1"/>
                </a:solidFill>
                <a:cs typeface="Times New Roman" pitchFamily="18" charset="0"/>
              </a:rPr>
              <a:t>осіб</a:t>
            </a:r>
            <a:r>
              <a:rPr lang="ru-RU" sz="1900" b="1" dirty="0">
                <a:solidFill>
                  <a:schemeClr val="bg1"/>
                </a:solidFill>
                <a:cs typeface="Times New Roman" pitchFamily="18" charset="0"/>
              </a:rPr>
              <a:t>. </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січень-серпень</a:t>
            </a:r>
            <a:r>
              <a:rPr lang="ru-RU" sz="1900" b="1" dirty="0">
                <a:solidFill>
                  <a:schemeClr val="bg1"/>
                </a:solidFill>
                <a:cs typeface="Times New Roman" pitchFamily="18" charset="0"/>
              </a:rPr>
              <a:t> 2021р. народилось у </a:t>
            </a:r>
            <a:r>
              <a:rPr lang="ru-RU" sz="1900" b="1" dirty="0" err="1">
                <a:solidFill>
                  <a:schemeClr val="bg1"/>
                </a:solidFill>
                <a:cs typeface="Times New Roman" pitchFamily="18" charset="0"/>
              </a:rPr>
              <a:t>громаді</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251</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немовля</a:t>
            </a:r>
            <a:r>
              <a:rPr lang="ru-RU" sz="1900" b="1" dirty="0">
                <a:solidFill>
                  <a:schemeClr val="bg1"/>
                </a:solidFill>
                <a:cs typeface="Times New Roman" pitchFamily="18" charset="0"/>
              </a:rPr>
              <a:t>, померло 484 особи.</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рахунок</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міграційного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процесу</a:t>
            </a: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звітний</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період</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прибуло</a:t>
            </a:r>
            <a:r>
              <a:rPr lang="ru-RU" sz="1900" b="1" dirty="0">
                <a:solidFill>
                  <a:schemeClr val="bg1"/>
                </a:solidFill>
                <a:cs typeface="Times New Roman" pitchFamily="18" charset="0"/>
              </a:rPr>
              <a:t> в </a:t>
            </a:r>
            <a:r>
              <a:rPr lang="ru-RU" sz="1900" b="1" dirty="0" err="1">
                <a:solidFill>
                  <a:schemeClr val="bg1"/>
                </a:solidFill>
                <a:cs typeface="Times New Roman" pitchFamily="18" charset="0"/>
              </a:rPr>
              <a:t>місто</a:t>
            </a:r>
            <a:r>
              <a:rPr lang="ru-RU" sz="1900" b="1" dirty="0">
                <a:solidFill>
                  <a:schemeClr val="bg1"/>
                </a:solidFill>
                <a:cs typeface="Times New Roman" pitchFamily="18" charset="0"/>
              </a:rPr>
              <a:t> 1553 </a:t>
            </a:r>
            <a:r>
              <a:rPr lang="ru-RU" sz="1900" b="1" dirty="0" err="1">
                <a:solidFill>
                  <a:schemeClr val="bg1"/>
                </a:solidFill>
                <a:cs typeface="Times New Roman" pitchFamily="18" charset="0"/>
              </a:rPr>
              <a:t>громадян</a:t>
            </a:r>
            <a:r>
              <a:rPr lang="ru-RU" sz="1900" b="1" dirty="0">
                <a:solidFill>
                  <a:schemeClr val="bg1"/>
                </a:solidFill>
                <a:cs typeface="Times New Roman" pitchFamily="18" charset="0"/>
              </a:rPr>
              <a:t>.</a:t>
            </a:r>
          </a:p>
          <a:p>
            <a:pPr marL="0" indent="0">
              <a:spcBef>
                <a:spcPts val="0"/>
              </a:spcBef>
              <a:buNone/>
            </a:pPr>
            <a:endParaRPr lang="ru-RU" sz="19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A4393A90-45A7-4F24-9E69-ABBF88EF3B4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848" y="1554917"/>
            <a:ext cx="5264517" cy="4507958"/>
          </a:xfrm>
          <a:prstGeom prst="rect">
            <a:avLst/>
          </a:prstGeom>
        </p:spPr>
      </p:pic>
      <p:sp>
        <p:nvSpPr>
          <p:cNvPr id="13" name="Блок-схема: рішення 12">
            <a:extLst>
              <a:ext uri="{FF2B5EF4-FFF2-40B4-BE49-F238E27FC236}">
                <a16:creationId xmlns:a16="http://schemas.microsoft.com/office/drawing/2014/main" id="{43702F13-F00B-4164-BF83-5F353D72954F}"/>
              </a:ext>
            </a:extLst>
          </p:cNvPr>
          <p:cNvSpPr/>
          <p:nvPr/>
        </p:nvSpPr>
        <p:spPr>
          <a:xfrm>
            <a:off x="5860362" y="3653020"/>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Блок-схема: рішення 13">
            <a:extLst>
              <a:ext uri="{FF2B5EF4-FFF2-40B4-BE49-F238E27FC236}">
                <a16:creationId xmlns:a16="http://schemas.microsoft.com/office/drawing/2014/main" id="{0A22EE0D-8D00-4E29-A115-C6F198794453}"/>
              </a:ext>
            </a:extLst>
          </p:cNvPr>
          <p:cNvSpPr/>
          <p:nvPr/>
        </p:nvSpPr>
        <p:spPr>
          <a:xfrm>
            <a:off x="5860362" y="2322942"/>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E564AE41-6CF3-47FA-ABC3-26249C310205}"/>
              </a:ext>
            </a:extLst>
          </p:cNvPr>
          <p:cNvSpPr/>
          <p:nvPr/>
        </p:nvSpPr>
        <p:spPr>
          <a:xfrm>
            <a:off x="5860362" y="4406949"/>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783558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9403" y="-56881"/>
            <a:ext cx="12568388" cy="169277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ОСВІТА</a:t>
            </a:r>
          </a:p>
          <a:p>
            <a:pPr algn="ctr"/>
            <a:endParaRPr lang="uk-UA" sz="3200" b="1" kern="1800" spc="300" dirty="0">
              <a:solidFill>
                <a:schemeClr val="bg1"/>
              </a:solidFill>
              <a:effectLst>
                <a:outerShdw blurRad="50800" dist="50800" dir="5400000" algn="ctr" rotWithShape="0">
                  <a:srgbClr val="000000">
                    <a:alpha val="96000"/>
                  </a:srgbClr>
                </a:outerShdw>
              </a:effectLst>
            </a:endParaRP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367552" y="4706471"/>
            <a:ext cx="5735103" cy="1947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u="sng" dirty="0">
                <a:solidFill>
                  <a:schemeClr val="bg1"/>
                </a:solidFill>
                <a:cs typeface="Times New Roman" pitchFamily="18" charset="0"/>
              </a:rPr>
              <a:t>Завершено </a:t>
            </a:r>
            <a:r>
              <a:rPr lang="ru-RU" sz="2000" b="1" u="sng" dirty="0" err="1">
                <a:solidFill>
                  <a:schemeClr val="bg1"/>
                </a:solidFill>
                <a:cs typeface="Times New Roman" pitchFamily="18" charset="0"/>
              </a:rPr>
              <a:t>роботи</a:t>
            </a:r>
            <a:r>
              <a:rPr lang="ru-RU" sz="2000" b="1" u="sng" dirty="0">
                <a:solidFill>
                  <a:schemeClr val="bg1"/>
                </a:solidFill>
                <a:cs typeface="Times New Roman" pitchFamily="18" charset="0"/>
              </a:rPr>
              <a:t> з ремонту та </a:t>
            </a:r>
            <a:r>
              <a:rPr lang="ru-RU" sz="2000" b="1" u="sng" dirty="0" err="1">
                <a:solidFill>
                  <a:schemeClr val="bg1"/>
                </a:solidFill>
                <a:cs typeface="Times New Roman" pitchFamily="18" charset="0"/>
              </a:rPr>
              <a:t>утеплення</a:t>
            </a:r>
            <a:r>
              <a:rPr lang="ru-RU" sz="2000" b="1" u="sng" dirty="0">
                <a:solidFill>
                  <a:schemeClr val="bg1"/>
                </a:solidFill>
                <a:cs typeface="Times New Roman" pitchFamily="18" charset="0"/>
              </a:rPr>
              <a:t> даху </a:t>
            </a:r>
            <a:r>
              <a:rPr lang="ru-RU" sz="2000" b="1" u="sng" dirty="0" err="1">
                <a:solidFill>
                  <a:schemeClr val="bg1"/>
                </a:solidFill>
                <a:cs typeface="Times New Roman" pitchFamily="18" charset="0"/>
              </a:rPr>
              <a:t>дошкільного</a:t>
            </a:r>
            <a:r>
              <a:rPr lang="ru-RU" sz="2000" b="1" u="sng" dirty="0">
                <a:solidFill>
                  <a:schemeClr val="bg1"/>
                </a:solidFill>
                <a:cs typeface="Times New Roman" pitchFamily="18" charset="0"/>
              </a:rPr>
              <a:t> закладу № 9 «Теремок» </a:t>
            </a:r>
            <a:r>
              <a:rPr lang="ru-RU" sz="2000" b="1" dirty="0">
                <a:solidFill>
                  <a:schemeClr val="bg1"/>
                </a:solidFill>
                <a:cs typeface="Times New Roman" pitchFamily="18" charset="0"/>
              </a:rPr>
              <a:t>на суму 2585,000 тис.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у  тому </a:t>
            </a:r>
            <a:r>
              <a:rPr lang="ru-RU" sz="2000" b="1" dirty="0" err="1">
                <a:solidFill>
                  <a:schemeClr val="bg1"/>
                </a:solidFill>
                <a:cs typeface="Times New Roman" pitchFamily="18" charset="0"/>
              </a:rPr>
              <a:t>числі</a:t>
            </a:r>
            <a:r>
              <a:rPr lang="ru-RU" sz="2000" b="1" dirty="0">
                <a:solidFill>
                  <a:schemeClr val="bg1"/>
                </a:solidFill>
                <a:cs typeface="Times New Roman" pitchFamily="18" charset="0"/>
              </a:rPr>
              <a:t> за </a:t>
            </a:r>
            <a:r>
              <a:rPr lang="ru-RU" sz="2000" b="1" dirty="0" err="1">
                <a:solidFill>
                  <a:schemeClr val="bg1"/>
                </a:solidFill>
                <a:cs typeface="Times New Roman" pitchFamily="18" charset="0"/>
              </a:rPr>
              <a:t>рахунок</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субвенції</a:t>
            </a:r>
            <a:r>
              <a:rPr lang="ru-RU" sz="2000" b="1" dirty="0">
                <a:solidFill>
                  <a:schemeClr val="bg1"/>
                </a:solidFill>
                <a:cs typeface="Times New Roman" pitchFamily="18" charset="0"/>
              </a:rPr>
              <a:t> на суму 2500,000 тис.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та за </a:t>
            </a:r>
            <a:r>
              <a:rPr lang="ru-RU" sz="2000" b="1" dirty="0" err="1">
                <a:solidFill>
                  <a:schemeClr val="bg1"/>
                </a:solidFill>
                <a:cs typeface="Times New Roman" pitchFamily="18" charset="0"/>
              </a:rPr>
              <a:t>рахунок</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коштів</a:t>
            </a:r>
            <a:r>
              <a:rPr lang="ru-RU" sz="2000" b="1" dirty="0">
                <a:solidFill>
                  <a:schemeClr val="bg1"/>
                </a:solidFill>
                <a:cs typeface="Times New Roman" pitchFamily="18" charset="0"/>
              </a:rPr>
              <a:t> бюджету </a:t>
            </a:r>
            <a:r>
              <a:rPr lang="ru-RU" sz="2000" b="1" dirty="0" err="1">
                <a:solidFill>
                  <a:schemeClr val="bg1"/>
                </a:solidFill>
                <a:cs typeface="Times New Roman" pitchFamily="18" charset="0"/>
              </a:rPr>
              <a:t>розвитку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Славутської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міської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територіальної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громади</a:t>
            </a:r>
            <a:r>
              <a:rPr lang="ru-RU" sz="2000" b="1" dirty="0">
                <a:solidFill>
                  <a:schemeClr val="bg1"/>
                </a:solidFill>
                <a:cs typeface="Times New Roman" pitchFamily="18" charset="0"/>
              </a:rPr>
              <a:t> - 85,000 тис. грн.</a:t>
            </a: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67552" y="623672"/>
            <a:ext cx="11406759"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652015" y="4059859"/>
            <a:ext cx="5408033" cy="2807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2000" b="1" dirty="0">
              <a:solidFill>
                <a:schemeClr val="bg1"/>
              </a:solidFill>
              <a:latin typeface="Times New Roman" pitchFamily="18" charset="0"/>
              <a:cs typeface="Times New Roman" pitchFamily="18" charset="0"/>
            </a:endParaRPr>
          </a:p>
        </p:txBody>
      </p:sp>
      <p:sp>
        <p:nvSpPr>
          <p:cNvPr id="12" name="Rectangle 3">
            <a:extLst>
              <a:ext uri="{FF2B5EF4-FFF2-40B4-BE49-F238E27FC236}">
                <a16:creationId xmlns:a16="http://schemas.microsoft.com/office/drawing/2014/main" id="{1A363A57-699F-40C1-AA26-BC856B2EC0B6}"/>
              </a:ext>
            </a:extLst>
          </p:cNvPr>
          <p:cNvSpPr txBox="1">
            <a:spLocks noChangeArrowheads="1"/>
          </p:cNvSpPr>
          <p:nvPr/>
        </p:nvSpPr>
        <p:spPr>
          <a:xfrm>
            <a:off x="6353597" y="4803287"/>
            <a:ext cx="5910050" cy="21527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u="sng" dirty="0">
                <a:solidFill>
                  <a:schemeClr val="bg1"/>
                </a:solidFill>
                <a:cs typeface="Times New Roman" pitchFamily="18" charset="0"/>
              </a:rPr>
              <a:t>Проведено </a:t>
            </a:r>
            <a:r>
              <a:rPr lang="ru-RU" sz="2000" b="1" u="sng" dirty="0" err="1">
                <a:solidFill>
                  <a:schemeClr val="bg1"/>
                </a:solidFill>
                <a:cs typeface="Times New Roman" pitchFamily="18" charset="0"/>
              </a:rPr>
              <a:t>капітальний</a:t>
            </a:r>
            <a:r>
              <a:rPr lang="ru-RU" sz="2000" b="1" u="sng" dirty="0">
                <a:solidFill>
                  <a:schemeClr val="bg1"/>
                </a:solidFill>
                <a:cs typeface="Times New Roman" pitchFamily="18" charset="0"/>
              </a:rPr>
              <a:t> ремонт </a:t>
            </a:r>
            <a:r>
              <a:rPr lang="ru-RU" sz="2000" b="1" u="sng" dirty="0" err="1">
                <a:solidFill>
                  <a:schemeClr val="bg1"/>
                </a:solidFill>
                <a:cs typeface="Times New Roman" pitchFamily="18" charset="0"/>
              </a:rPr>
              <a:t>будівлі</a:t>
            </a:r>
            <a:r>
              <a:rPr lang="ru-RU" sz="2000" b="1" u="sng" dirty="0">
                <a:solidFill>
                  <a:schemeClr val="bg1"/>
                </a:solidFill>
                <a:cs typeface="Times New Roman" pitchFamily="18" charset="0"/>
              </a:rPr>
              <a:t> ДНЗ (</a:t>
            </a:r>
            <a:r>
              <a:rPr lang="ru-RU" sz="2000" b="1" u="sng" dirty="0" err="1">
                <a:solidFill>
                  <a:schemeClr val="bg1"/>
                </a:solidFill>
                <a:cs typeface="Times New Roman" pitchFamily="18" charset="0"/>
              </a:rPr>
              <a:t>ясла-садочок</a:t>
            </a:r>
            <a:r>
              <a:rPr lang="ru-RU" sz="2000" b="1" u="sng" dirty="0">
                <a:solidFill>
                  <a:schemeClr val="bg1"/>
                </a:solidFill>
                <a:cs typeface="Times New Roman" pitchFamily="18" charset="0"/>
              </a:rPr>
              <a:t>)№7 «Дюймовочка»</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загальну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вартість</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робіт</a:t>
            </a:r>
            <a:r>
              <a:rPr lang="ru-RU" sz="2000" b="1" dirty="0">
                <a:solidFill>
                  <a:schemeClr val="bg1"/>
                </a:solidFill>
                <a:cs typeface="Times New Roman" pitchFamily="18" charset="0"/>
              </a:rPr>
              <a:t> з початку </a:t>
            </a:r>
            <a:r>
              <a:rPr lang="ru-RU" sz="2000" b="1" dirty="0" err="1">
                <a:solidFill>
                  <a:schemeClr val="bg1"/>
                </a:solidFill>
                <a:cs typeface="Times New Roman" pitchFamily="18" charset="0"/>
              </a:rPr>
              <a:t>будівництва</a:t>
            </a:r>
            <a:r>
              <a:rPr lang="ru-RU" sz="2000" b="1" dirty="0">
                <a:solidFill>
                  <a:schemeClr val="bg1"/>
                </a:solidFill>
                <a:cs typeface="Times New Roman" pitchFamily="18" charset="0"/>
              </a:rPr>
              <a:t> 1867,2533 тис.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у тому </a:t>
            </a:r>
            <a:r>
              <a:rPr lang="ru-RU" sz="2000" b="1" dirty="0" err="1">
                <a:solidFill>
                  <a:schemeClr val="bg1"/>
                </a:solidFill>
                <a:cs typeface="Times New Roman" pitchFamily="18" charset="0"/>
              </a:rPr>
              <a:t>числі</a:t>
            </a:r>
            <a:r>
              <a:rPr lang="ru-RU" sz="2000" b="1" dirty="0">
                <a:solidFill>
                  <a:schemeClr val="bg1"/>
                </a:solidFill>
                <a:cs typeface="Times New Roman" pitchFamily="18" charset="0"/>
              </a:rPr>
              <a:t> у 2021 </a:t>
            </a:r>
            <a:r>
              <a:rPr lang="ru-RU" sz="2000" b="1" dirty="0" err="1">
                <a:solidFill>
                  <a:schemeClr val="bg1"/>
                </a:solidFill>
                <a:cs typeface="Times New Roman" pitchFamily="18" charset="0"/>
              </a:rPr>
              <a:t>році</a:t>
            </a:r>
            <a:r>
              <a:rPr lang="ru-RU" sz="2000" b="1" dirty="0">
                <a:solidFill>
                  <a:schemeClr val="bg1"/>
                </a:solidFill>
                <a:cs typeface="Times New Roman" pitchFamily="18" charset="0"/>
              </a:rPr>
              <a:t> на суму 686,55875 тис. грн.</a:t>
            </a:r>
            <a:endParaRPr lang="uk-UA" sz="2000" b="1" dirty="0">
              <a:solidFill>
                <a:schemeClr val="bg1"/>
              </a:solidFill>
              <a:cs typeface="Times New Roman" pitchFamily="18" charset="0"/>
            </a:endParaRPr>
          </a:p>
        </p:txBody>
      </p:sp>
      <p:pic>
        <p:nvPicPr>
          <p:cNvPr id="4098" name="Picture 2" descr="Немає опису світлини.">
            <a:extLst>
              <a:ext uri="{FF2B5EF4-FFF2-40B4-BE49-F238E27FC236}">
                <a16:creationId xmlns:a16="http://schemas.microsoft.com/office/drawing/2014/main" id="{697C3CDE-33F9-424F-94C3-EC69F14193F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520063" y="874353"/>
            <a:ext cx="4952437" cy="38074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8DC4AFB-5875-42A7-9A55-4A34611F0209}"/>
              </a:ext>
            </a:extLst>
          </p:cNvPr>
          <p:cNvSpPr txBox="1"/>
          <p:nvPr/>
        </p:nvSpPr>
        <p:spPr>
          <a:xfrm>
            <a:off x="11340352" y="20063"/>
            <a:ext cx="626249" cy="523220"/>
          </a:xfrm>
          <a:prstGeom prst="rect">
            <a:avLst/>
          </a:prstGeom>
          <a:noFill/>
        </p:spPr>
        <p:txBody>
          <a:bodyPr wrap="square" rtlCol="0">
            <a:spAutoFit/>
          </a:bodyPr>
          <a:lstStyle/>
          <a:p>
            <a:r>
              <a:rPr lang="uk-UA" sz="2800" b="1" dirty="0">
                <a:solidFill>
                  <a:schemeClr val="bg1"/>
                </a:solidFill>
              </a:rPr>
              <a:t>20</a:t>
            </a:r>
          </a:p>
        </p:txBody>
      </p:sp>
      <p:pic>
        <p:nvPicPr>
          <p:cNvPr id="1026" name="Picture 2">
            <a:extLst>
              <a:ext uri="{FF2B5EF4-FFF2-40B4-BE49-F238E27FC236}">
                <a16:creationId xmlns:a16="http://schemas.microsoft.com/office/drawing/2014/main" id="{AF2325B9-1A66-498F-B922-669C3C09CC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7551" y="845312"/>
            <a:ext cx="5735103" cy="3836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9540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2663" y="911721"/>
            <a:ext cx="11786017"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8540078" y="1477459"/>
            <a:ext cx="3625049" cy="3785652"/>
          </a:xfrm>
          <a:prstGeom prst="rect">
            <a:avLst/>
          </a:prstGeom>
          <a:noFill/>
        </p:spPr>
        <p:txBody>
          <a:bodyPr wrap="square">
            <a:spAutoFit/>
          </a:bodyPr>
          <a:lstStyle/>
          <a:p>
            <a:r>
              <a:rPr lang="uk-UA" sz="2000" b="1" dirty="0">
                <a:solidFill>
                  <a:schemeClr val="bg1"/>
                </a:solidFill>
              </a:rPr>
              <a:t>      Оновлено матеріальну базу харчоблоків (ЗОШ І-ІІІ ступенів №1, Славутська гімназія №6, НВК «СЗОШ, ліцей «Успіх») на 1 512 296 грн., зокрема, субвенція з державного бюджету становить - 1 058 596 грн, місцевого - 453 700 грн. </a:t>
            </a:r>
          </a:p>
          <a:p>
            <a:endParaRPr lang="uk-UA" sz="2000" b="1" dirty="0">
              <a:solidFill>
                <a:schemeClr val="bg1"/>
              </a:solidFill>
            </a:endParaRPr>
          </a:p>
          <a:p>
            <a:r>
              <a:rPr lang="ru-RU" sz="2000" b="1" dirty="0">
                <a:solidFill>
                  <a:schemeClr val="bg1"/>
                </a:solidFill>
              </a:rPr>
              <a:t>     </a:t>
            </a:r>
            <a:r>
              <a:rPr lang="ru-RU" sz="2000" b="1" dirty="0" err="1">
                <a:solidFill>
                  <a:schemeClr val="bg1"/>
                </a:solidFill>
              </a:rPr>
              <a:t>Із</a:t>
            </a:r>
            <a:r>
              <a:rPr lang="ru-RU" sz="2000" b="1" dirty="0">
                <a:solidFill>
                  <a:schemeClr val="bg1"/>
                </a:solidFill>
              </a:rPr>
              <a:t> </a:t>
            </a:r>
            <a:r>
              <a:rPr lang="ru-RU" sz="2000" b="1" dirty="0" err="1">
                <a:solidFill>
                  <a:schemeClr val="bg1"/>
                </a:solidFill>
              </a:rPr>
              <a:t>місцевого</a:t>
            </a:r>
            <a:r>
              <a:rPr lang="ru-RU" sz="2000" b="1" dirty="0">
                <a:solidFill>
                  <a:schemeClr val="bg1"/>
                </a:solidFill>
              </a:rPr>
              <a:t> бюджету на </a:t>
            </a:r>
            <a:r>
              <a:rPr lang="ru-RU" sz="2000" b="1" dirty="0" err="1">
                <a:solidFill>
                  <a:schemeClr val="bg1"/>
                </a:solidFill>
              </a:rPr>
              <a:t>протипожежну</a:t>
            </a:r>
            <a:r>
              <a:rPr lang="ru-RU" sz="2000" b="1" dirty="0">
                <a:solidFill>
                  <a:schemeClr val="bg1"/>
                </a:solidFill>
              </a:rPr>
              <a:t> </a:t>
            </a:r>
            <a:r>
              <a:rPr lang="ru-RU" sz="2000" b="1" dirty="0" err="1">
                <a:solidFill>
                  <a:schemeClr val="bg1"/>
                </a:solidFill>
              </a:rPr>
              <a:t>безпеку</a:t>
            </a:r>
            <a:r>
              <a:rPr lang="ru-RU" sz="2000" b="1" dirty="0">
                <a:solidFill>
                  <a:schemeClr val="bg1"/>
                </a:solidFill>
              </a:rPr>
              <a:t> </a:t>
            </a:r>
            <a:r>
              <a:rPr lang="ru-RU" sz="2000" b="1" dirty="0" err="1">
                <a:solidFill>
                  <a:schemeClr val="bg1"/>
                </a:solidFill>
              </a:rPr>
              <a:t>використано</a:t>
            </a:r>
            <a:r>
              <a:rPr lang="ru-RU" sz="2000" b="1" dirty="0">
                <a:solidFill>
                  <a:schemeClr val="bg1"/>
                </a:solidFill>
              </a:rPr>
              <a:t> 1 087, 4 тис. грн. </a:t>
            </a:r>
            <a:endParaRPr lang="uk-UA" sz="2000" b="1" dirty="0">
              <a:solidFill>
                <a:schemeClr val="bg1"/>
              </a:solidFill>
            </a:endParaRPr>
          </a:p>
        </p:txBody>
      </p:sp>
      <p:pic>
        <p:nvPicPr>
          <p:cNvPr id="4" name="Рисунок 3">
            <a:extLst>
              <a:ext uri="{FF2B5EF4-FFF2-40B4-BE49-F238E27FC236}">
                <a16:creationId xmlns:a16="http://schemas.microsoft.com/office/drawing/2014/main" id="{03FC5772-C3C5-4610-A27E-702238ECDE9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4561910" y="2351420"/>
            <a:ext cx="5106123" cy="2796466"/>
          </a:xfrm>
          <a:prstGeom prst="rect">
            <a:avLst/>
          </a:prstGeom>
        </p:spPr>
      </p:pic>
      <p:pic>
        <p:nvPicPr>
          <p:cNvPr id="11" name="Рисунок 10">
            <a:extLst>
              <a:ext uri="{FF2B5EF4-FFF2-40B4-BE49-F238E27FC236}">
                <a16:creationId xmlns:a16="http://schemas.microsoft.com/office/drawing/2014/main" id="{1AB4FAAF-CB8A-4A38-B5AD-28A4ABE1258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3641" y="1186151"/>
            <a:ext cx="3097801" cy="5116564"/>
          </a:xfrm>
          <a:prstGeom prst="rect">
            <a:avLst/>
          </a:prstGeom>
        </p:spPr>
      </p:pic>
      <p:pic>
        <p:nvPicPr>
          <p:cNvPr id="13" name="Рисунок 12">
            <a:extLst>
              <a:ext uri="{FF2B5EF4-FFF2-40B4-BE49-F238E27FC236}">
                <a16:creationId xmlns:a16="http://schemas.microsoft.com/office/drawing/2014/main" id="{1CD88242-3511-4EF1-B988-71C1CCBE40B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16200000">
            <a:off x="1879503" y="2414890"/>
            <a:ext cx="5106123" cy="2669526"/>
          </a:xfrm>
          <a:prstGeom prst="rect">
            <a:avLst/>
          </a:prstGeom>
        </p:spPr>
      </p:pic>
      <p:sp>
        <p:nvSpPr>
          <p:cNvPr id="19" name="Блок-схема: рішення 18">
            <a:extLst>
              <a:ext uri="{FF2B5EF4-FFF2-40B4-BE49-F238E27FC236}">
                <a16:creationId xmlns:a16="http://schemas.microsoft.com/office/drawing/2014/main" id="{6A833A2B-A972-4FB6-A409-1094E75E8E45}"/>
              </a:ext>
            </a:extLst>
          </p:cNvPr>
          <p:cNvSpPr/>
          <p:nvPr/>
        </p:nvSpPr>
        <p:spPr>
          <a:xfrm>
            <a:off x="8548817" y="163959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4" name="Блок-схема: рішення 23">
            <a:extLst>
              <a:ext uri="{FF2B5EF4-FFF2-40B4-BE49-F238E27FC236}">
                <a16:creationId xmlns:a16="http://schemas.microsoft.com/office/drawing/2014/main" id="{EE0A6272-8337-461B-B72F-528EBBF07B82}"/>
              </a:ext>
            </a:extLst>
          </p:cNvPr>
          <p:cNvSpPr/>
          <p:nvPr/>
        </p:nvSpPr>
        <p:spPr>
          <a:xfrm>
            <a:off x="8548817" y="4397904"/>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TextBox 13">
            <a:extLst>
              <a:ext uri="{FF2B5EF4-FFF2-40B4-BE49-F238E27FC236}">
                <a16:creationId xmlns:a16="http://schemas.microsoft.com/office/drawing/2014/main" id="{9ECFAAC0-2A66-4919-B2CF-F22F6F64242E}"/>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21</a:t>
            </a:r>
          </a:p>
        </p:txBody>
      </p:sp>
    </p:spTree>
    <p:extLst>
      <p:ext uri="{BB962C8B-B14F-4D97-AF65-F5344CB8AC3E}">
        <p14:creationId xmlns:p14="http://schemas.microsoft.com/office/powerpoint/2010/main" val="3612760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43709" y="911721"/>
            <a:ext cx="1179497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6478343" y="1145974"/>
            <a:ext cx="5148119" cy="6247864"/>
          </a:xfrm>
          <a:prstGeom prst="rect">
            <a:avLst/>
          </a:prstGeom>
          <a:noFill/>
        </p:spPr>
        <p:txBody>
          <a:bodyPr wrap="square">
            <a:spAutoFit/>
          </a:bodyPr>
          <a:lstStyle/>
          <a:p>
            <a:r>
              <a:rPr lang="ru-RU" sz="2000" b="1" dirty="0">
                <a:solidFill>
                  <a:schemeClr val="bg1"/>
                </a:solidFill>
              </a:rPr>
              <a:t>       Сформовано 166  </a:t>
            </a:r>
            <a:r>
              <a:rPr lang="ru-RU" sz="2000" b="1" dirty="0" err="1">
                <a:solidFill>
                  <a:schemeClr val="bg1"/>
                </a:solidFill>
              </a:rPr>
              <a:t>класів</a:t>
            </a:r>
            <a:r>
              <a:rPr lang="ru-RU" sz="2000" b="1" dirty="0">
                <a:solidFill>
                  <a:schemeClr val="bg1"/>
                </a:solidFill>
              </a:rPr>
              <a:t> у закладах </a:t>
            </a:r>
            <a:r>
              <a:rPr lang="ru-RU" sz="2000" b="1" dirty="0" err="1">
                <a:solidFill>
                  <a:schemeClr val="bg1"/>
                </a:solidFill>
              </a:rPr>
              <a:t>загальної</a:t>
            </a:r>
            <a:r>
              <a:rPr lang="ru-RU" sz="2000" b="1" dirty="0">
                <a:solidFill>
                  <a:schemeClr val="bg1"/>
                </a:solidFill>
              </a:rPr>
              <a:t> </a:t>
            </a:r>
            <a:r>
              <a:rPr lang="ru-RU" sz="2000" b="1" dirty="0" err="1">
                <a:solidFill>
                  <a:schemeClr val="bg1"/>
                </a:solidFill>
              </a:rPr>
              <a:t>середньої</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з  </a:t>
            </a:r>
            <a:r>
              <a:rPr lang="ru-RU" sz="2000" b="1" dirty="0" err="1">
                <a:solidFill>
                  <a:schemeClr val="bg1"/>
                </a:solidFill>
              </a:rPr>
              <a:t>кількістю</a:t>
            </a:r>
            <a:r>
              <a:rPr lang="ru-RU" sz="2000" b="1" dirty="0">
                <a:solidFill>
                  <a:schemeClr val="bg1"/>
                </a:solidFill>
              </a:rPr>
              <a:t> </a:t>
            </a:r>
            <a:r>
              <a:rPr lang="ru-RU" sz="2000" b="1" dirty="0" err="1">
                <a:solidFill>
                  <a:schemeClr val="bg1"/>
                </a:solidFill>
              </a:rPr>
              <a:t>учнів</a:t>
            </a:r>
            <a:r>
              <a:rPr lang="ru-RU" sz="2000" b="1" dirty="0">
                <a:solidFill>
                  <a:schemeClr val="bg1"/>
                </a:solidFill>
              </a:rPr>
              <a:t> - 4493. </a:t>
            </a:r>
            <a:r>
              <a:rPr lang="ru-RU" sz="2000" b="1" dirty="0" err="1">
                <a:solidFill>
                  <a:schemeClr val="bg1"/>
                </a:solidFill>
              </a:rPr>
              <a:t>Продовжено</a:t>
            </a:r>
            <a:r>
              <a:rPr lang="ru-RU" sz="2000" b="1" dirty="0">
                <a:solidFill>
                  <a:schemeClr val="bg1"/>
                </a:solidFill>
              </a:rPr>
              <a:t>  </a:t>
            </a:r>
            <a:r>
              <a:rPr lang="ru-RU" sz="2000" b="1" dirty="0" err="1">
                <a:solidFill>
                  <a:schemeClr val="bg1"/>
                </a:solidFill>
              </a:rPr>
              <a:t>запровадження</a:t>
            </a:r>
            <a:r>
              <a:rPr lang="ru-RU" sz="2000" b="1" dirty="0">
                <a:solidFill>
                  <a:schemeClr val="bg1"/>
                </a:solidFill>
              </a:rPr>
              <a:t> </a:t>
            </a:r>
            <a:r>
              <a:rPr lang="ru-RU" sz="2000" b="1" dirty="0" err="1">
                <a:solidFill>
                  <a:schemeClr val="bg1"/>
                </a:solidFill>
              </a:rPr>
              <a:t>профільного</a:t>
            </a:r>
            <a:r>
              <a:rPr lang="ru-RU" sz="2000" b="1" dirty="0">
                <a:solidFill>
                  <a:schemeClr val="bg1"/>
                </a:solidFill>
              </a:rPr>
              <a:t> </a:t>
            </a:r>
            <a:r>
              <a:rPr lang="ru-RU" sz="2000" b="1" dirty="0" err="1">
                <a:solidFill>
                  <a:schemeClr val="bg1"/>
                </a:solidFill>
              </a:rPr>
              <a:t>навчання</a:t>
            </a:r>
            <a:r>
              <a:rPr lang="ru-RU" sz="2000" b="1" dirty="0">
                <a:solidFill>
                  <a:schemeClr val="bg1"/>
                </a:solidFill>
              </a:rPr>
              <a:t>.</a:t>
            </a:r>
          </a:p>
          <a:p>
            <a:endParaRPr lang="ru-RU" sz="2000" b="1" dirty="0">
              <a:solidFill>
                <a:schemeClr val="bg1"/>
              </a:solidFill>
            </a:endParaRPr>
          </a:p>
          <a:p>
            <a:r>
              <a:rPr lang="ru-RU" sz="2000" b="1" dirty="0">
                <a:solidFill>
                  <a:schemeClr val="bg1"/>
                </a:solidFill>
              </a:rPr>
              <a:t>       </a:t>
            </a:r>
            <a:r>
              <a:rPr lang="ru-RU" sz="2000" b="1" dirty="0" err="1">
                <a:solidFill>
                  <a:schemeClr val="bg1"/>
                </a:solidFill>
              </a:rPr>
              <a:t>Собівартість</a:t>
            </a:r>
            <a:r>
              <a:rPr lang="ru-RU" sz="2000" b="1" dirty="0">
                <a:solidFill>
                  <a:schemeClr val="bg1"/>
                </a:solidFill>
              </a:rPr>
              <a:t> </a:t>
            </a:r>
            <a:r>
              <a:rPr lang="ru-RU" sz="2000" b="1" dirty="0" err="1">
                <a:solidFill>
                  <a:schemeClr val="bg1"/>
                </a:solidFill>
              </a:rPr>
              <a:t>утримання</a:t>
            </a:r>
            <a:r>
              <a:rPr lang="ru-RU" sz="2000" b="1" dirty="0">
                <a:solidFill>
                  <a:schemeClr val="bg1"/>
                </a:solidFill>
              </a:rPr>
              <a:t> одного  </a:t>
            </a:r>
            <a:r>
              <a:rPr lang="ru-RU" sz="2000" b="1" dirty="0" err="1">
                <a:solidFill>
                  <a:schemeClr val="bg1"/>
                </a:solidFill>
              </a:rPr>
              <a:t>учня</a:t>
            </a:r>
            <a:r>
              <a:rPr lang="ru-RU" sz="2000" b="1" dirty="0">
                <a:solidFill>
                  <a:schemeClr val="bg1"/>
                </a:solidFill>
              </a:rPr>
              <a:t> у </a:t>
            </a:r>
            <a:r>
              <a:rPr lang="ru-RU" sz="2000" b="1" dirty="0" err="1">
                <a:solidFill>
                  <a:schemeClr val="bg1"/>
                </a:solidFill>
              </a:rPr>
              <a:t>школі</a:t>
            </a:r>
            <a:r>
              <a:rPr lang="ru-RU" sz="2000" b="1" dirty="0">
                <a:solidFill>
                  <a:schemeClr val="bg1"/>
                </a:solidFill>
              </a:rPr>
              <a:t> - 19337,6 грн.</a:t>
            </a:r>
          </a:p>
          <a:p>
            <a:endParaRPr lang="ru-RU" sz="2000" b="1" dirty="0">
              <a:solidFill>
                <a:schemeClr val="bg1"/>
              </a:solidFill>
            </a:endParaRPr>
          </a:p>
          <a:p>
            <a:r>
              <a:rPr lang="ru-RU" sz="2000" b="1" dirty="0">
                <a:solidFill>
                  <a:schemeClr val="bg1"/>
                </a:solidFill>
              </a:rPr>
              <a:t>        У 2020/2021 </a:t>
            </a:r>
            <a:r>
              <a:rPr lang="ru-RU" sz="2000" b="1" dirty="0" err="1">
                <a:solidFill>
                  <a:schemeClr val="bg1"/>
                </a:solidFill>
              </a:rPr>
              <a:t>н.р</a:t>
            </a:r>
            <a:r>
              <a:rPr lang="ru-RU" sz="2000" b="1" dirty="0">
                <a:solidFill>
                  <a:schemeClr val="bg1"/>
                </a:solidFill>
              </a:rPr>
              <a:t>. у НВК «СЗОШ, </a:t>
            </a:r>
            <a:r>
              <a:rPr lang="ru-RU" sz="2000" b="1" dirty="0" err="1">
                <a:solidFill>
                  <a:schemeClr val="bg1"/>
                </a:solidFill>
              </a:rPr>
              <a:t>ліцей</a:t>
            </a:r>
            <a:r>
              <a:rPr lang="ru-RU" sz="2000" b="1" dirty="0">
                <a:solidFill>
                  <a:schemeClr val="bg1"/>
                </a:solidFill>
              </a:rPr>
              <a:t> «</a:t>
            </a:r>
            <a:r>
              <a:rPr lang="ru-RU" sz="2000" b="1" dirty="0" err="1">
                <a:solidFill>
                  <a:schemeClr val="bg1"/>
                </a:solidFill>
              </a:rPr>
              <a:t>Успіх</a:t>
            </a:r>
            <a:r>
              <a:rPr lang="ru-RU" sz="2000" b="1" dirty="0">
                <a:solidFill>
                  <a:schemeClr val="bg1"/>
                </a:solidFill>
              </a:rPr>
              <a:t>» завершено </a:t>
            </a:r>
            <a:r>
              <a:rPr lang="ru-RU" sz="2000" b="1" dirty="0" err="1">
                <a:solidFill>
                  <a:schemeClr val="bg1"/>
                </a:solidFill>
              </a:rPr>
              <a:t>пілотне</a:t>
            </a:r>
            <a:r>
              <a:rPr lang="ru-RU" sz="2000" b="1" dirty="0">
                <a:solidFill>
                  <a:schemeClr val="bg1"/>
                </a:solidFill>
              </a:rPr>
              <a:t> </a:t>
            </a:r>
            <a:r>
              <a:rPr lang="ru-RU" sz="2000" b="1" dirty="0" err="1">
                <a:solidFill>
                  <a:schemeClr val="bg1"/>
                </a:solidFill>
              </a:rPr>
              <a:t>впровадження</a:t>
            </a:r>
            <a:r>
              <a:rPr lang="ru-RU" sz="2000" b="1" dirty="0">
                <a:solidFill>
                  <a:schemeClr val="bg1"/>
                </a:solidFill>
              </a:rPr>
              <a:t> нового Державного стандарту </a:t>
            </a:r>
            <a:r>
              <a:rPr lang="ru-RU" sz="2000" b="1" dirty="0" err="1">
                <a:solidFill>
                  <a:schemeClr val="bg1"/>
                </a:solidFill>
              </a:rPr>
              <a:t>початкової</a:t>
            </a:r>
            <a:r>
              <a:rPr lang="ru-RU" sz="2000" b="1" dirty="0">
                <a:solidFill>
                  <a:schemeClr val="bg1"/>
                </a:solidFill>
              </a:rPr>
              <a:t> </a:t>
            </a:r>
            <a:r>
              <a:rPr lang="ru-RU" sz="2000" b="1" dirty="0" err="1">
                <a:solidFill>
                  <a:schemeClr val="bg1"/>
                </a:solidFill>
              </a:rPr>
              <a:t>загальної</a:t>
            </a:r>
            <a:r>
              <a:rPr lang="ru-RU" sz="2000" b="1" dirty="0">
                <a:solidFill>
                  <a:schemeClr val="bg1"/>
                </a:solidFill>
              </a:rPr>
              <a:t> </a:t>
            </a:r>
            <a:r>
              <a:rPr lang="ru-RU" sz="2000" b="1" dirty="0" err="1">
                <a:solidFill>
                  <a:schemeClr val="bg1"/>
                </a:solidFill>
              </a:rPr>
              <a:t>середньої</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та </a:t>
            </a:r>
            <a:r>
              <a:rPr lang="ru-RU" sz="2000" b="1" dirty="0" err="1">
                <a:solidFill>
                  <a:schemeClr val="bg1"/>
                </a:solidFill>
              </a:rPr>
              <a:t>розпочато</a:t>
            </a:r>
            <a:r>
              <a:rPr lang="ru-RU" sz="2000" b="1" dirty="0">
                <a:solidFill>
                  <a:schemeClr val="bg1"/>
                </a:solidFill>
              </a:rPr>
              <a:t>  </a:t>
            </a:r>
            <a:r>
              <a:rPr lang="ru-RU" sz="2000" b="1" dirty="0" err="1">
                <a:solidFill>
                  <a:schemeClr val="bg1"/>
                </a:solidFill>
              </a:rPr>
              <a:t>пілотування</a:t>
            </a:r>
            <a:r>
              <a:rPr lang="ru-RU" sz="2000" b="1" dirty="0">
                <a:solidFill>
                  <a:schemeClr val="bg1"/>
                </a:solidFill>
              </a:rPr>
              <a:t> державного стандарту </a:t>
            </a:r>
            <a:r>
              <a:rPr lang="ru-RU" sz="2000" b="1" dirty="0" err="1">
                <a:solidFill>
                  <a:schemeClr val="bg1"/>
                </a:solidFill>
              </a:rPr>
              <a:t>базової</a:t>
            </a:r>
            <a:r>
              <a:rPr lang="ru-RU" sz="2000" b="1" dirty="0">
                <a:solidFill>
                  <a:schemeClr val="bg1"/>
                </a:solidFill>
              </a:rPr>
              <a:t> </a:t>
            </a:r>
            <a:r>
              <a:rPr lang="ru-RU" sz="2000" b="1" dirty="0" err="1">
                <a:solidFill>
                  <a:schemeClr val="bg1"/>
                </a:solidFill>
              </a:rPr>
              <a:t>середньої</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у 5 </a:t>
            </a:r>
            <a:r>
              <a:rPr lang="ru-RU" sz="2000" b="1" dirty="0" err="1">
                <a:solidFill>
                  <a:schemeClr val="bg1"/>
                </a:solidFill>
              </a:rPr>
              <a:t>класі</a:t>
            </a:r>
            <a:r>
              <a:rPr lang="ru-RU" sz="2000" b="1" dirty="0">
                <a:solidFill>
                  <a:schemeClr val="bg1"/>
                </a:solidFill>
              </a:rPr>
              <a:t>. </a:t>
            </a:r>
          </a:p>
          <a:p>
            <a:endParaRPr lang="ru-RU" sz="2000" b="1" dirty="0">
              <a:solidFill>
                <a:schemeClr val="bg1"/>
              </a:solidFill>
            </a:endParaRPr>
          </a:p>
          <a:p>
            <a:r>
              <a:rPr lang="ru-RU" sz="2000" b="1" dirty="0">
                <a:solidFill>
                  <a:schemeClr val="bg1"/>
                </a:solidFill>
              </a:rPr>
              <a:t>       </a:t>
            </a:r>
            <a:r>
              <a:rPr lang="ru-RU" sz="2000" b="1" dirty="0" err="1">
                <a:solidFill>
                  <a:schemeClr val="bg1"/>
                </a:solidFill>
              </a:rPr>
              <a:t>Позашкільною</a:t>
            </a:r>
            <a:r>
              <a:rPr lang="ru-RU" sz="2000" b="1" dirty="0">
                <a:solidFill>
                  <a:schemeClr val="bg1"/>
                </a:solidFill>
              </a:rPr>
              <a:t> </a:t>
            </a:r>
            <a:r>
              <a:rPr lang="ru-RU" sz="2000" b="1" dirty="0" err="1">
                <a:solidFill>
                  <a:schemeClr val="bg1"/>
                </a:solidFill>
              </a:rPr>
              <a:t>освітою</a:t>
            </a:r>
            <a:r>
              <a:rPr lang="ru-RU" sz="2000" b="1" dirty="0">
                <a:solidFill>
                  <a:schemeClr val="bg1"/>
                </a:solidFill>
              </a:rPr>
              <a:t> </a:t>
            </a:r>
            <a:r>
              <a:rPr lang="ru-RU" sz="2000" b="1" dirty="0" err="1">
                <a:solidFill>
                  <a:schemeClr val="bg1"/>
                </a:solidFill>
              </a:rPr>
              <a:t>охоплено</a:t>
            </a:r>
            <a:r>
              <a:rPr lang="ru-RU" sz="2000" b="1" dirty="0">
                <a:solidFill>
                  <a:schemeClr val="bg1"/>
                </a:solidFill>
              </a:rPr>
              <a:t> 2233 </a:t>
            </a:r>
            <a:r>
              <a:rPr lang="ru-RU" sz="2000" b="1" dirty="0" err="1">
                <a:solidFill>
                  <a:schemeClr val="bg1"/>
                </a:solidFill>
              </a:rPr>
              <a:t>учня</a:t>
            </a:r>
            <a:r>
              <a:rPr lang="ru-RU" sz="2000" b="1" dirty="0">
                <a:solidFill>
                  <a:schemeClr val="bg1"/>
                </a:solidFill>
              </a:rPr>
              <a:t>.</a:t>
            </a:r>
          </a:p>
          <a:p>
            <a:endParaRPr lang="ru-RU" sz="2000" b="1" dirty="0">
              <a:solidFill>
                <a:schemeClr val="bg1"/>
              </a:solidFill>
            </a:endParaRPr>
          </a:p>
          <a:p>
            <a:endParaRPr lang="ru-RU" sz="2000" b="1" dirty="0">
              <a:solidFill>
                <a:schemeClr val="bg1"/>
              </a:solidFill>
            </a:endParaRPr>
          </a:p>
          <a:p>
            <a:r>
              <a:rPr lang="ru-RU" sz="2000" b="1" dirty="0" err="1">
                <a:solidFill>
                  <a:schemeClr val="bg1"/>
                </a:solidFill>
              </a:rPr>
              <a:t>учні</a:t>
            </a:r>
            <a:endParaRPr lang="uk-UA" sz="2000" b="1" dirty="0">
              <a:solidFill>
                <a:schemeClr val="bg1"/>
              </a:solidFill>
            </a:endParaRPr>
          </a:p>
        </p:txBody>
      </p:sp>
      <p:pic>
        <p:nvPicPr>
          <p:cNvPr id="3" name="Рисунок 2">
            <a:extLst>
              <a:ext uri="{FF2B5EF4-FFF2-40B4-BE49-F238E27FC236}">
                <a16:creationId xmlns:a16="http://schemas.microsoft.com/office/drawing/2014/main" id="{1EF083E1-8472-49C2-98E6-FABBB7AE55C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3026" y="1107712"/>
            <a:ext cx="6096000" cy="3481485"/>
          </a:xfrm>
          <a:prstGeom prst="rect">
            <a:avLst/>
          </a:prstGeom>
        </p:spPr>
      </p:pic>
      <p:pic>
        <p:nvPicPr>
          <p:cNvPr id="1026" name="Picture 2" descr="Загальна освіта – Управління освіти виконавчого комітету Славутської  міської ради">
            <a:extLst>
              <a:ext uri="{FF2B5EF4-FFF2-40B4-BE49-F238E27FC236}">
                <a16:creationId xmlns:a16="http://schemas.microsoft.com/office/drawing/2014/main" id="{52BDAF8D-7D2B-4AD5-AB2C-64E208889F3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3709" y="4589197"/>
            <a:ext cx="6165317" cy="1892631"/>
          </a:xfrm>
          <a:prstGeom prst="rect">
            <a:avLst/>
          </a:prstGeom>
          <a:noFill/>
          <a:extLst>
            <a:ext uri="{909E8E84-426E-40DD-AFC4-6F175D3DCCD1}">
              <a14:hiddenFill xmlns:a14="http://schemas.microsoft.com/office/drawing/2010/main">
                <a:solidFill>
                  <a:srgbClr val="FFFFFF"/>
                </a:solidFill>
              </a14:hiddenFill>
            </a:ext>
          </a:extLst>
        </p:spPr>
      </p:pic>
      <p:sp>
        <p:nvSpPr>
          <p:cNvPr id="11" name="Блок-схема: рішення 10">
            <a:extLst>
              <a:ext uri="{FF2B5EF4-FFF2-40B4-BE49-F238E27FC236}">
                <a16:creationId xmlns:a16="http://schemas.microsoft.com/office/drawing/2014/main" id="{15BA233F-EC0C-4839-BC16-FEBC2D5E53E7}"/>
              </a:ext>
            </a:extLst>
          </p:cNvPr>
          <p:cNvSpPr/>
          <p:nvPr/>
        </p:nvSpPr>
        <p:spPr>
          <a:xfrm>
            <a:off x="6563896" y="131069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Блок-схема: рішення 11">
            <a:extLst>
              <a:ext uri="{FF2B5EF4-FFF2-40B4-BE49-F238E27FC236}">
                <a16:creationId xmlns:a16="http://schemas.microsoft.com/office/drawing/2014/main" id="{978959B3-E8B0-45AC-92ED-1CBD31C6E13E}"/>
              </a:ext>
            </a:extLst>
          </p:cNvPr>
          <p:cNvSpPr/>
          <p:nvPr/>
        </p:nvSpPr>
        <p:spPr>
          <a:xfrm>
            <a:off x="6544234" y="2837439"/>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3" name="Блок-схема: рішення 12">
            <a:extLst>
              <a:ext uri="{FF2B5EF4-FFF2-40B4-BE49-F238E27FC236}">
                <a16:creationId xmlns:a16="http://schemas.microsoft.com/office/drawing/2014/main" id="{2C17944C-7B3C-43F4-9339-D86B58EF5BC0}"/>
              </a:ext>
            </a:extLst>
          </p:cNvPr>
          <p:cNvSpPr/>
          <p:nvPr/>
        </p:nvSpPr>
        <p:spPr>
          <a:xfrm>
            <a:off x="6563896" y="3699229"/>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TextBox 13">
            <a:extLst>
              <a:ext uri="{FF2B5EF4-FFF2-40B4-BE49-F238E27FC236}">
                <a16:creationId xmlns:a16="http://schemas.microsoft.com/office/drawing/2014/main" id="{2EF5E6B5-3E88-49C7-BF11-AB7547D7F907}"/>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22</a:t>
            </a:r>
          </a:p>
        </p:txBody>
      </p:sp>
      <p:sp>
        <p:nvSpPr>
          <p:cNvPr id="15" name="Блок-схема: рішення 14">
            <a:extLst>
              <a:ext uri="{FF2B5EF4-FFF2-40B4-BE49-F238E27FC236}">
                <a16:creationId xmlns:a16="http://schemas.microsoft.com/office/drawing/2014/main" id="{AA42CA22-98AF-41DA-9208-79E1BA5FCED5}"/>
              </a:ext>
            </a:extLst>
          </p:cNvPr>
          <p:cNvSpPr/>
          <p:nvPr/>
        </p:nvSpPr>
        <p:spPr>
          <a:xfrm>
            <a:off x="6563896" y="585185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131868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76726" y="911721"/>
            <a:ext cx="11761954"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6196245" y="1359654"/>
            <a:ext cx="5557790" cy="5386090"/>
          </a:xfrm>
          <a:prstGeom prst="rect">
            <a:avLst/>
          </a:prstGeom>
          <a:noFill/>
        </p:spPr>
        <p:txBody>
          <a:bodyPr wrap="square">
            <a:spAutoFit/>
          </a:bodyPr>
          <a:lstStyle/>
          <a:p>
            <a:r>
              <a:rPr lang="ru-RU" sz="1900" b="1" dirty="0">
                <a:solidFill>
                  <a:schemeClr val="bg1"/>
                </a:solidFill>
              </a:rPr>
              <a:t>      У закладах </a:t>
            </a:r>
            <a:r>
              <a:rPr lang="ru-RU" sz="1900" b="1" dirty="0" err="1">
                <a:solidFill>
                  <a:schemeClr val="bg1"/>
                </a:solidFill>
              </a:rPr>
              <a:t>дошкільної</a:t>
            </a:r>
            <a:r>
              <a:rPr lang="ru-RU" sz="1900" b="1" dirty="0">
                <a:solidFill>
                  <a:schemeClr val="bg1"/>
                </a:solidFill>
              </a:rPr>
              <a:t> </a:t>
            </a:r>
            <a:r>
              <a:rPr lang="ru-RU" sz="1900" b="1" dirty="0" err="1">
                <a:solidFill>
                  <a:schemeClr val="bg1"/>
                </a:solidFill>
              </a:rPr>
              <a:t>освіти</a:t>
            </a:r>
            <a:r>
              <a:rPr lang="ru-RU" sz="1900" b="1" dirty="0">
                <a:solidFill>
                  <a:schemeClr val="bg1"/>
                </a:solidFill>
              </a:rPr>
              <a:t> </a:t>
            </a:r>
            <a:r>
              <a:rPr lang="ru-RU" sz="1900" b="1" dirty="0" err="1">
                <a:solidFill>
                  <a:schemeClr val="bg1"/>
                </a:solidFill>
              </a:rPr>
              <a:t>функціонує</a:t>
            </a:r>
            <a:r>
              <a:rPr lang="ru-RU" sz="1900" b="1" dirty="0">
                <a:solidFill>
                  <a:schemeClr val="bg1"/>
                </a:solidFill>
              </a:rPr>
              <a:t> 59 </a:t>
            </a:r>
            <a:r>
              <a:rPr lang="ru-RU" sz="1900" b="1" dirty="0" err="1">
                <a:solidFill>
                  <a:schemeClr val="bg1"/>
                </a:solidFill>
              </a:rPr>
              <a:t>груп</a:t>
            </a:r>
            <a:r>
              <a:rPr lang="ru-RU" sz="1900" b="1" dirty="0">
                <a:solidFill>
                  <a:schemeClr val="bg1"/>
                </a:solidFill>
              </a:rPr>
              <a:t>, з них 45 - для </a:t>
            </a:r>
            <a:r>
              <a:rPr lang="ru-RU" sz="1900" b="1" dirty="0" err="1">
                <a:solidFill>
                  <a:schemeClr val="bg1"/>
                </a:solidFill>
              </a:rPr>
              <a:t>дітей</a:t>
            </a:r>
            <a:r>
              <a:rPr lang="ru-RU" sz="1900" b="1" dirty="0">
                <a:solidFill>
                  <a:schemeClr val="bg1"/>
                </a:solidFill>
              </a:rPr>
              <a:t> </a:t>
            </a:r>
            <a:r>
              <a:rPr lang="ru-RU" sz="1900" b="1" dirty="0" err="1">
                <a:solidFill>
                  <a:schemeClr val="bg1"/>
                </a:solidFill>
              </a:rPr>
              <a:t>дошкільного</a:t>
            </a:r>
            <a:r>
              <a:rPr lang="ru-RU" sz="1900" b="1" dirty="0">
                <a:solidFill>
                  <a:schemeClr val="bg1"/>
                </a:solidFill>
              </a:rPr>
              <a:t> </a:t>
            </a:r>
            <a:r>
              <a:rPr lang="ru-RU" sz="1900" b="1" dirty="0" err="1">
                <a:solidFill>
                  <a:schemeClr val="bg1"/>
                </a:solidFill>
              </a:rPr>
              <a:t>віку</a:t>
            </a:r>
            <a:r>
              <a:rPr lang="ru-RU" sz="1900" b="1" dirty="0">
                <a:solidFill>
                  <a:schemeClr val="bg1"/>
                </a:solidFill>
              </a:rPr>
              <a:t>, 14 -для </a:t>
            </a:r>
            <a:r>
              <a:rPr lang="ru-RU" sz="1900" b="1" dirty="0" err="1">
                <a:solidFill>
                  <a:schemeClr val="bg1"/>
                </a:solidFill>
              </a:rPr>
              <a:t>дітей</a:t>
            </a:r>
            <a:r>
              <a:rPr lang="ru-RU" sz="1900" b="1" dirty="0">
                <a:solidFill>
                  <a:schemeClr val="bg1"/>
                </a:solidFill>
              </a:rPr>
              <a:t> </a:t>
            </a:r>
            <a:r>
              <a:rPr lang="ru-RU" sz="1900" b="1" dirty="0" err="1">
                <a:solidFill>
                  <a:schemeClr val="bg1"/>
                </a:solidFill>
              </a:rPr>
              <a:t>раннього</a:t>
            </a:r>
            <a:r>
              <a:rPr lang="ru-RU" sz="1900" b="1" dirty="0">
                <a:solidFill>
                  <a:schemeClr val="bg1"/>
                </a:solidFill>
              </a:rPr>
              <a:t> </a:t>
            </a:r>
            <a:r>
              <a:rPr lang="ru-RU" sz="1900" b="1" dirty="0" err="1">
                <a:solidFill>
                  <a:schemeClr val="bg1"/>
                </a:solidFill>
              </a:rPr>
              <a:t>віку</a:t>
            </a:r>
            <a:r>
              <a:rPr lang="ru-RU" sz="1900" b="1" dirty="0">
                <a:solidFill>
                  <a:schemeClr val="bg1"/>
                </a:solidFill>
              </a:rPr>
              <a:t>. </a:t>
            </a:r>
            <a:r>
              <a:rPr lang="ru-RU" sz="1900" b="1" dirty="0" err="1">
                <a:solidFill>
                  <a:schemeClr val="bg1"/>
                </a:solidFill>
              </a:rPr>
              <a:t>Дошкільною</a:t>
            </a:r>
            <a:r>
              <a:rPr lang="ru-RU" sz="1900" b="1" dirty="0">
                <a:solidFill>
                  <a:schemeClr val="bg1"/>
                </a:solidFill>
              </a:rPr>
              <a:t> </a:t>
            </a:r>
            <a:r>
              <a:rPr lang="ru-RU" sz="1900" b="1" dirty="0" err="1">
                <a:solidFill>
                  <a:schemeClr val="bg1"/>
                </a:solidFill>
              </a:rPr>
              <a:t>освітою</a:t>
            </a:r>
            <a:r>
              <a:rPr lang="ru-RU" sz="1900" b="1" dirty="0">
                <a:solidFill>
                  <a:schemeClr val="bg1"/>
                </a:solidFill>
              </a:rPr>
              <a:t> </a:t>
            </a:r>
            <a:r>
              <a:rPr lang="ru-RU" sz="1900" b="1" dirty="0" err="1">
                <a:solidFill>
                  <a:schemeClr val="bg1"/>
                </a:solidFill>
              </a:rPr>
              <a:t>охоплено</a:t>
            </a:r>
            <a:r>
              <a:rPr lang="ru-RU" sz="1900" b="1" dirty="0">
                <a:solidFill>
                  <a:schemeClr val="bg1"/>
                </a:solidFill>
              </a:rPr>
              <a:t> 1305 </a:t>
            </a:r>
            <a:r>
              <a:rPr lang="ru-RU" sz="1900" b="1" dirty="0" err="1">
                <a:solidFill>
                  <a:schemeClr val="bg1"/>
                </a:solidFill>
              </a:rPr>
              <a:t>дітей</a:t>
            </a:r>
            <a:r>
              <a:rPr lang="ru-RU" sz="1900" b="1" dirty="0">
                <a:solidFill>
                  <a:schemeClr val="bg1"/>
                </a:solidFill>
              </a:rPr>
              <a:t>. </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Собівартість</a:t>
            </a:r>
            <a:r>
              <a:rPr lang="ru-RU" sz="1900" b="1" dirty="0">
                <a:solidFill>
                  <a:schemeClr val="bg1"/>
                </a:solidFill>
              </a:rPr>
              <a:t> </a:t>
            </a:r>
            <a:r>
              <a:rPr lang="ru-RU" sz="1900" b="1" dirty="0" err="1">
                <a:solidFill>
                  <a:schemeClr val="bg1"/>
                </a:solidFill>
              </a:rPr>
              <a:t>утримання</a:t>
            </a:r>
            <a:r>
              <a:rPr lang="ru-RU" sz="1900" b="1" dirty="0">
                <a:solidFill>
                  <a:schemeClr val="bg1"/>
                </a:solidFill>
              </a:rPr>
              <a:t> одного  </a:t>
            </a:r>
            <a:r>
              <a:rPr lang="ru-RU" sz="1900" b="1" dirty="0" err="1">
                <a:solidFill>
                  <a:schemeClr val="bg1"/>
                </a:solidFill>
              </a:rPr>
              <a:t>вихованця</a:t>
            </a:r>
            <a:r>
              <a:rPr lang="ru-RU" sz="1900" b="1" dirty="0">
                <a:solidFill>
                  <a:schemeClr val="bg1"/>
                </a:solidFill>
              </a:rPr>
              <a:t> в  ДНЗ - 23960,7 грн.</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Забезпечення</a:t>
            </a:r>
            <a:r>
              <a:rPr lang="ru-RU" sz="1900" b="1" dirty="0">
                <a:solidFill>
                  <a:schemeClr val="bg1"/>
                </a:solidFill>
              </a:rPr>
              <a:t> </a:t>
            </a:r>
            <a:r>
              <a:rPr lang="ru-RU" sz="1900" b="1" dirty="0" err="1">
                <a:solidFill>
                  <a:schemeClr val="bg1"/>
                </a:solidFill>
              </a:rPr>
              <a:t>доступності</a:t>
            </a:r>
            <a:r>
              <a:rPr lang="ru-RU" sz="1900" b="1" dirty="0">
                <a:solidFill>
                  <a:schemeClr val="bg1"/>
                </a:solidFill>
              </a:rPr>
              <a:t> </a:t>
            </a:r>
            <a:r>
              <a:rPr lang="ru-RU" sz="1900" b="1" dirty="0" err="1">
                <a:solidFill>
                  <a:schemeClr val="bg1"/>
                </a:solidFill>
              </a:rPr>
              <a:t>дошкільної</a:t>
            </a:r>
            <a:r>
              <a:rPr lang="ru-RU" sz="1900" b="1" dirty="0">
                <a:solidFill>
                  <a:schemeClr val="bg1"/>
                </a:solidFill>
              </a:rPr>
              <a:t> </a:t>
            </a:r>
            <a:r>
              <a:rPr lang="ru-RU" sz="1900" b="1" dirty="0" err="1">
                <a:solidFill>
                  <a:schemeClr val="bg1"/>
                </a:solidFill>
              </a:rPr>
              <a:t>освіти</a:t>
            </a:r>
            <a:r>
              <a:rPr lang="ru-RU" sz="1900" b="1" dirty="0">
                <a:solidFill>
                  <a:schemeClr val="bg1"/>
                </a:solidFill>
              </a:rPr>
              <a:t> </a:t>
            </a:r>
            <a:r>
              <a:rPr lang="ru-RU" sz="1900" b="1" dirty="0" err="1">
                <a:solidFill>
                  <a:schemeClr val="bg1"/>
                </a:solidFill>
              </a:rPr>
              <a:t>здійснюється</a:t>
            </a:r>
            <a:r>
              <a:rPr lang="ru-RU" sz="1900" b="1" dirty="0">
                <a:solidFill>
                  <a:schemeClr val="bg1"/>
                </a:solidFill>
              </a:rPr>
              <a:t> і за </a:t>
            </a:r>
            <a:r>
              <a:rPr lang="ru-RU" sz="1900" b="1" dirty="0" err="1">
                <a:solidFill>
                  <a:schemeClr val="bg1"/>
                </a:solidFill>
              </a:rPr>
              <a:t>рахунок</a:t>
            </a:r>
            <a:r>
              <a:rPr lang="ru-RU" sz="1900" b="1" dirty="0">
                <a:solidFill>
                  <a:schemeClr val="bg1"/>
                </a:solidFill>
              </a:rPr>
              <a:t>  </a:t>
            </a:r>
            <a:r>
              <a:rPr lang="ru-RU" sz="1900" b="1" dirty="0" err="1">
                <a:solidFill>
                  <a:schemeClr val="bg1"/>
                </a:solidFill>
              </a:rPr>
              <a:t>варіативної</a:t>
            </a:r>
            <a:r>
              <a:rPr lang="ru-RU" sz="1900" b="1" dirty="0">
                <a:solidFill>
                  <a:schemeClr val="bg1"/>
                </a:solidFill>
              </a:rPr>
              <a:t> </a:t>
            </a:r>
            <a:r>
              <a:rPr lang="ru-RU" sz="1900" b="1" dirty="0" err="1">
                <a:solidFill>
                  <a:schemeClr val="bg1"/>
                </a:solidFill>
              </a:rPr>
              <a:t>складової</a:t>
            </a:r>
            <a:r>
              <a:rPr lang="ru-RU" sz="1900" b="1" dirty="0">
                <a:solidFill>
                  <a:schemeClr val="bg1"/>
                </a:solidFill>
              </a:rPr>
              <a:t>. На </a:t>
            </a:r>
            <a:r>
              <a:rPr lang="ru-RU" sz="1900" b="1" dirty="0" err="1">
                <a:solidFill>
                  <a:schemeClr val="bg1"/>
                </a:solidFill>
              </a:rPr>
              <a:t>базі</a:t>
            </a:r>
            <a:r>
              <a:rPr lang="ru-RU" sz="1900" b="1" dirty="0">
                <a:solidFill>
                  <a:schemeClr val="bg1"/>
                </a:solidFill>
              </a:rPr>
              <a:t> ЦРРД «</a:t>
            </a:r>
            <a:r>
              <a:rPr lang="ru-RU" sz="1900" b="1" dirty="0" err="1">
                <a:solidFill>
                  <a:schemeClr val="bg1"/>
                </a:solidFill>
              </a:rPr>
              <a:t>Дивосвіт</a:t>
            </a:r>
            <a:r>
              <a:rPr lang="ru-RU" sz="1900" b="1" dirty="0">
                <a:solidFill>
                  <a:schemeClr val="bg1"/>
                </a:solidFill>
              </a:rPr>
              <a:t>» 20 </a:t>
            </a:r>
            <a:r>
              <a:rPr lang="ru-RU" sz="1900" b="1" dirty="0" err="1">
                <a:solidFill>
                  <a:schemeClr val="bg1"/>
                </a:solidFill>
              </a:rPr>
              <a:t>дітей</a:t>
            </a:r>
            <a:r>
              <a:rPr lang="ru-RU" sz="1900" b="1" dirty="0">
                <a:solidFill>
                  <a:schemeClr val="bg1"/>
                </a:solidFill>
              </a:rPr>
              <a:t> </a:t>
            </a:r>
            <a:r>
              <a:rPr lang="ru-RU" sz="1900" b="1" dirty="0" err="1">
                <a:solidFill>
                  <a:schemeClr val="bg1"/>
                </a:solidFill>
              </a:rPr>
              <a:t>віком</a:t>
            </a:r>
            <a:r>
              <a:rPr lang="ru-RU" sz="1900" b="1" dirty="0">
                <a:solidFill>
                  <a:schemeClr val="bg1"/>
                </a:solidFill>
              </a:rPr>
              <a:t> </a:t>
            </a:r>
            <a:r>
              <a:rPr lang="ru-RU" sz="1900" b="1" dirty="0" err="1">
                <a:solidFill>
                  <a:schemeClr val="bg1"/>
                </a:solidFill>
              </a:rPr>
              <a:t>від</a:t>
            </a:r>
            <a:r>
              <a:rPr lang="ru-RU" sz="1900" b="1" dirty="0">
                <a:solidFill>
                  <a:schemeClr val="bg1"/>
                </a:solidFill>
              </a:rPr>
              <a:t> 6 </a:t>
            </a:r>
            <a:r>
              <a:rPr lang="ru-RU" sz="1900" b="1" dirty="0" err="1">
                <a:solidFill>
                  <a:schemeClr val="bg1"/>
                </a:solidFill>
              </a:rPr>
              <a:t>місяців</a:t>
            </a:r>
            <a:r>
              <a:rPr lang="ru-RU" sz="1900" b="1" dirty="0">
                <a:solidFill>
                  <a:schemeClr val="bg1"/>
                </a:solidFill>
              </a:rPr>
              <a:t> до 2-х </a:t>
            </a:r>
            <a:r>
              <a:rPr lang="ru-RU" sz="1900" b="1" dirty="0" err="1">
                <a:solidFill>
                  <a:schemeClr val="bg1"/>
                </a:solidFill>
              </a:rPr>
              <a:t>років</a:t>
            </a:r>
            <a:r>
              <a:rPr lang="ru-RU" sz="1900" b="1" dirty="0">
                <a:solidFill>
                  <a:schemeClr val="bg1"/>
                </a:solidFill>
              </a:rPr>
              <a:t> </a:t>
            </a:r>
            <a:r>
              <a:rPr lang="ru-RU" sz="1900" b="1" dirty="0" err="1">
                <a:solidFill>
                  <a:schemeClr val="bg1"/>
                </a:solidFill>
              </a:rPr>
              <a:t>здобувають</a:t>
            </a:r>
            <a:r>
              <a:rPr lang="ru-RU" sz="1900" b="1" dirty="0">
                <a:solidFill>
                  <a:schemeClr val="bg1"/>
                </a:solidFill>
              </a:rPr>
              <a:t> </a:t>
            </a:r>
            <a:r>
              <a:rPr lang="ru-RU" sz="1900" b="1" dirty="0" err="1">
                <a:solidFill>
                  <a:schemeClr val="bg1"/>
                </a:solidFill>
              </a:rPr>
              <a:t>дошкільну</a:t>
            </a:r>
            <a:r>
              <a:rPr lang="ru-RU" sz="1900" b="1" dirty="0">
                <a:solidFill>
                  <a:schemeClr val="bg1"/>
                </a:solidFill>
              </a:rPr>
              <a:t> </a:t>
            </a:r>
            <a:r>
              <a:rPr lang="ru-RU" sz="1900" b="1" dirty="0" err="1">
                <a:solidFill>
                  <a:schemeClr val="bg1"/>
                </a:solidFill>
              </a:rPr>
              <a:t>освіту</a:t>
            </a:r>
            <a:r>
              <a:rPr lang="ru-RU" sz="1900" b="1" dirty="0">
                <a:solidFill>
                  <a:schemeClr val="bg1"/>
                </a:solidFill>
              </a:rPr>
              <a:t> через </a:t>
            </a:r>
            <a:r>
              <a:rPr lang="ru-RU" sz="1900" b="1" dirty="0" err="1">
                <a:solidFill>
                  <a:schemeClr val="bg1"/>
                </a:solidFill>
              </a:rPr>
              <a:t>заняття</a:t>
            </a:r>
            <a:r>
              <a:rPr lang="ru-RU" sz="1900" b="1" dirty="0">
                <a:solidFill>
                  <a:schemeClr val="bg1"/>
                </a:solidFill>
              </a:rPr>
              <a:t> у </a:t>
            </a:r>
            <a:r>
              <a:rPr lang="ru-RU" sz="1900" b="1" dirty="0" err="1">
                <a:solidFill>
                  <a:schemeClr val="bg1"/>
                </a:solidFill>
              </a:rPr>
              <a:t>клубі</a:t>
            </a:r>
            <a:r>
              <a:rPr lang="ru-RU" sz="1900" b="1" dirty="0">
                <a:solidFill>
                  <a:schemeClr val="bg1"/>
                </a:solidFill>
              </a:rPr>
              <a:t> «Я+МАМА». </a:t>
            </a:r>
          </a:p>
          <a:p>
            <a:endParaRPr lang="ru-RU" sz="1900" b="1" dirty="0">
              <a:solidFill>
                <a:schemeClr val="bg1"/>
              </a:solidFill>
            </a:endParaRPr>
          </a:p>
          <a:p>
            <a:r>
              <a:rPr lang="ru-RU" sz="1900" b="1" dirty="0">
                <a:solidFill>
                  <a:schemeClr val="bg1"/>
                </a:solidFill>
              </a:rPr>
              <a:t>     У  </a:t>
            </a:r>
            <a:r>
              <a:rPr lang="ru-RU" sz="1900" b="1" dirty="0" err="1">
                <a:solidFill>
                  <a:schemeClr val="bg1"/>
                </a:solidFill>
              </a:rPr>
              <a:t>минулому</a:t>
            </a:r>
            <a:r>
              <a:rPr lang="ru-RU" sz="1900" b="1" dirty="0">
                <a:solidFill>
                  <a:schemeClr val="bg1"/>
                </a:solidFill>
              </a:rPr>
              <a:t> </a:t>
            </a:r>
            <a:r>
              <a:rPr lang="ru-RU" sz="1900" b="1" dirty="0" err="1">
                <a:solidFill>
                  <a:schemeClr val="bg1"/>
                </a:solidFill>
              </a:rPr>
              <a:t>році</a:t>
            </a:r>
            <a:r>
              <a:rPr lang="ru-RU" sz="1900" b="1" dirty="0">
                <a:solidFill>
                  <a:schemeClr val="bg1"/>
                </a:solidFill>
              </a:rPr>
              <a:t> завершено </a:t>
            </a:r>
            <a:r>
              <a:rPr lang="ru-RU" sz="1900" b="1" dirty="0" err="1">
                <a:solidFill>
                  <a:schemeClr val="bg1"/>
                </a:solidFill>
              </a:rPr>
              <a:t>впровадження</a:t>
            </a:r>
            <a:r>
              <a:rPr lang="ru-RU" sz="1900" b="1" dirty="0">
                <a:solidFill>
                  <a:schemeClr val="bg1"/>
                </a:solidFill>
              </a:rPr>
              <a:t> </a:t>
            </a:r>
            <a:r>
              <a:rPr lang="ru-RU" sz="1900" b="1" dirty="0" err="1">
                <a:solidFill>
                  <a:schemeClr val="bg1"/>
                </a:solidFill>
              </a:rPr>
              <a:t>програми</a:t>
            </a:r>
            <a:r>
              <a:rPr lang="ru-RU" sz="1900" b="1" dirty="0">
                <a:solidFill>
                  <a:schemeClr val="bg1"/>
                </a:solidFill>
              </a:rPr>
              <a:t> «</a:t>
            </a:r>
            <a:r>
              <a:rPr lang="ru-RU" sz="1900" b="1" dirty="0" err="1">
                <a:solidFill>
                  <a:schemeClr val="bg1"/>
                </a:solidFill>
              </a:rPr>
              <a:t>Афлатот</a:t>
            </a:r>
            <a:r>
              <a:rPr lang="ru-RU" sz="1900" b="1" dirty="0">
                <a:solidFill>
                  <a:schemeClr val="bg1"/>
                </a:solidFill>
              </a:rPr>
              <a:t>» на </a:t>
            </a:r>
            <a:r>
              <a:rPr lang="ru-RU" sz="1900" b="1" dirty="0" err="1">
                <a:solidFill>
                  <a:schemeClr val="bg1"/>
                </a:solidFill>
              </a:rPr>
              <a:t>базі</a:t>
            </a:r>
            <a:r>
              <a:rPr lang="ru-RU" sz="1900" b="1" dirty="0">
                <a:solidFill>
                  <a:schemeClr val="bg1"/>
                </a:solidFill>
              </a:rPr>
              <a:t> ЗДО № 9 «ТЕРЕМОК». </a:t>
            </a:r>
          </a:p>
          <a:p>
            <a:endParaRPr lang="ru-RU" sz="2000" b="1" dirty="0">
              <a:solidFill>
                <a:schemeClr val="bg1"/>
              </a:solidFill>
            </a:endParaRPr>
          </a:p>
          <a:p>
            <a:endParaRPr lang="uk-UA" sz="2000" b="1" dirty="0">
              <a:solidFill>
                <a:schemeClr val="bg1"/>
              </a:solidFill>
            </a:endParaRPr>
          </a:p>
        </p:txBody>
      </p:sp>
      <p:pic>
        <p:nvPicPr>
          <p:cNvPr id="3" name="Рисунок 2">
            <a:extLst>
              <a:ext uri="{FF2B5EF4-FFF2-40B4-BE49-F238E27FC236}">
                <a16:creationId xmlns:a16="http://schemas.microsoft.com/office/drawing/2014/main" id="{E94E2876-6525-4695-AE97-774665E3AD9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10679" y="1072936"/>
            <a:ext cx="5557791" cy="2989464"/>
          </a:xfrm>
          <a:prstGeom prst="rect">
            <a:avLst/>
          </a:prstGeom>
        </p:spPr>
      </p:pic>
      <p:pic>
        <p:nvPicPr>
          <p:cNvPr id="6" name="Рисунок 5">
            <a:extLst>
              <a:ext uri="{FF2B5EF4-FFF2-40B4-BE49-F238E27FC236}">
                <a16:creationId xmlns:a16="http://schemas.microsoft.com/office/drawing/2014/main" id="{D3C2CED2-EC2F-442A-BCD6-FB394CE4F0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679" y="4114321"/>
            <a:ext cx="5557791" cy="2706762"/>
          </a:xfrm>
          <a:prstGeom prst="rect">
            <a:avLst/>
          </a:prstGeom>
        </p:spPr>
      </p:pic>
      <p:sp>
        <p:nvSpPr>
          <p:cNvPr id="12" name="Блок-схема: рішення 11">
            <a:extLst>
              <a:ext uri="{FF2B5EF4-FFF2-40B4-BE49-F238E27FC236}">
                <a16:creationId xmlns:a16="http://schemas.microsoft.com/office/drawing/2014/main" id="{AD964559-946E-480E-BC97-0DD0A85F4207}"/>
              </a:ext>
            </a:extLst>
          </p:cNvPr>
          <p:cNvSpPr/>
          <p:nvPr/>
        </p:nvSpPr>
        <p:spPr>
          <a:xfrm>
            <a:off x="6224680" y="1564086"/>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3" name="Блок-схема: рішення 12">
            <a:extLst>
              <a:ext uri="{FF2B5EF4-FFF2-40B4-BE49-F238E27FC236}">
                <a16:creationId xmlns:a16="http://schemas.microsoft.com/office/drawing/2014/main" id="{06142F34-7288-4E88-9CEC-391D71011C27}"/>
              </a:ext>
            </a:extLst>
          </p:cNvPr>
          <p:cNvSpPr/>
          <p:nvPr/>
        </p:nvSpPr>
        <p:spPr>
          <a:xfrm>
            <a:off x="6196245" y="2963734"/>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Блок-схема: рішення 13">
            <a:extLst>
              <a:ext uri="{FF2B5EF4-FFF2-40B4-BE49-F238E27FC236}">
                <a16:creationId xmlns:a16="http://schemas.microsoft.com/office/drawing/2014/main" id="{8CEFB9B0-8895-4F36-97E6-AF7EB7D96D5B}"/>
              </a:ext>
            </a:extLst>
          </p:cNvPr>
          <p:cNvSpPr/>
          <p:nvPr/>
        </p:nvSpPr>
        <p:spPr>
          <a:xfrm>
            <a:off x="6196245" y="385122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TextBox 14">
            <a:extLst>
              <a:ext uri="{FF2B5EF4-FFF2-40B4-BE49-F238E27FC236}">
                <a16:creationId xmlns:a16="http://schemas.microsoft.com/office/drawing/2014/main" id="{1A85A50C-E992-4DFF-B47A-9B0DB970127E}"/>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23</a:t>
            </a:r>
          </a:p>
        </p:txBody>
      </p:sp>
      <p:sp>
        <p:nvSpPr>
          <p:cNvPr id="16" name="Блок-схема: рішення 15">
            <a:extLst>
              <a:ext uri="{FF2B5EF4-FFF2-40B4-BE49-F238E27FC236}">
                <a16:creationId xmlns:a16="http://schemas.microsoft.com/office/drawing/2014/main" id="{0A59EC3A-CD70-4EAF-8F46-6C33C8FFE94C}"/>
              </a:ext>
            </a:extLst>
          </p:cNvPr>
          <p:cNvSpPr/>
          <p:nvPr/>
        </p:nvSpPr>
        <p:spPr>
          <a:xfrm>
            <a:off x="6220993" y="5563694"/>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Tree>
    <p:extLst>
      <p:ext uri="{BB962C8B-B14F-4D97-AF65-F5344CB8AC3E}">
        <p14:creationId xmlns:p14="http://schemas.microsoft.com/office/powerpoint/2010/main" val="36923856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16568" y="911721"/>
            <a:ext cx="1182211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7095973" y="1448429"/>
            <a:ext cx="4774038" cy="4093428"/>
          </a:xfrm>
          <a:prstGeom prst="rect">
            <a:avLst/>
          </a:prstGeom>
          <a:noFill/>
        </p:spPr>
        <p:txBody>
          <a:bodyPr wrap="square">
            <a:spAutoFit/>
          </a:bodyPr>
          <a:lstStyle/>
          <a:p>
            <a:r>
              <a:rPr lang="ru-RU" sz="2000" b="1" dirty="0">
                <a:solidFill>
                  <a:schemeClr val="bg1"/>
                </a:solidFill>
              </a:rPr>
              <a:t>     </a:t>
            </a:r>
            <a:r>
              <a:rPr lang="ru-RU" sz="2000" b="1" dirty="0" err="1">
                <a:solidFill>
                  <a:schemeClr val="bg1"/>
                </a:solidFill>
              </a:rPr>
              <a:t>Розширено</a:t>
            </a:r>
            <a:r>
              <a:rPr lang="ru-RU" sz="2000" b="1" dirty="0">
                <a:solidFill>
                  <a:schemeClr val="bg1"/>
                </a:solidFill>
              </a:rPr>
              <a:t> мережу </a:t>
            </a:r>
            <a:r>
              <a:rPr lang="ru-RU" sz="2000" b="1" dirty="0" err="1">
                <a:solidFill>
                  <a:schemeClr val="bg1"/>
                </a:solidFill>
              </a:rPr>
              <a:t>закладів</a:t>
            </a:r>
            <a:r>
              <a:rPr lang="ru-RU" sz="2000" b="1" dirty="0">
                <a:solidFill>
                  <a:schemeClr val="bg1"/>
                </a:solidFill>
              </a:rPr>
              <a:t> </a:t>
            </a:r>
            <a:r>
              <a:rPr lang="ru-RU" sz="2000" b="1" dirty="0" err="1">
                <a:solidFill>
                  <a:schemeClr val="bg1"/>
                </a:solidFill>
              </a:rPr>
              <a:t>середньої</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з </a:t>
            </a:r>
            <a:r>
              <a:rPr lang="ru-RU" sz="2000" b="1" dirty="0" err="1">
                <a:solidFill>
                  <a:schemeClr val="bg1"/>
                </a:solidFill>
              </a:rPr>
              <a:t>інклюзивною</a:t>
            </a:r>
            <a:r>
              <a:rPr lang="ru-RU" sz="2000" b="1" dirty="0">
                <a:solidFill>
                  <a:schemeClr val="bg1"/>
                </a:solidFill>
              </a:rPr>
              <a:t> формою </a:t>
            </a:r>
            <a:r>
              <a:rPr lang="ru-RU" sz="2000" b="1" dirty="0" err="1">
                <a:solidFill>
                  <a:schemeClr val="bg1"/>
                </a:solidFill>
              </a:rPr>
              <a:t>навчання</a:t>
            </a:r>
            <a:r>
              <a:rPr lang="ru-RU" sz="2000" b="1" dirty="0">
                <a:solidFill>
                  <a:schemeClr val="bg1"/>
                </a:solidFill>
              </a:rPr>
              <a:t>. </a:t>
            </a:r>
            <a:r>
              <a:rPr lang="ru-RU" sz="2000" b="1" dirty="0" err="1">
                <a:solidFill>
                  <a:schemeClr val="bg1"/>
                </a:solidFill>
              </a:rPr>
              <a:t>Такі</a:t>
            </a:r>
            <a:r>
              <a:rPr lang="ru-RU" sz="2000" b="1" dirty="0">
                <a:solidFill>
                  <a:schemeClr val="bg1"/>
                </a:solidFill>
              </a:rPr>
              <a:t> </a:t>
            </a:r>
            <a:r>
              <a:rPr lang="ru-RU" sz="2000" b="1" dirty="0" err="1">
                <a:solidFill>
                  <a:schemeClr val="bg1"/>
                </a:solidFill>
              </a:rPr>
              <a:t>послуги</a:t>
            </a:r>
            <a:r>
              <a:rPr lang="ru-RU" sz="2000" b="1" dirty="0">
                <a:solidFill>
                  <a:schemeClr val="bg1"/>
                </a:solidFill>
              </a:rPr>
              <a:t> </a:t>
            </a:r>
            <a:r>
              <a:rPr lang="ru-RU" sz="2000" b="1" dirty="0" err="1">
                <a:solidFill>
                  <a:schemeClr val="bg1"/>
                </a:solidFill>
              </a:rPr>
              <a:t>надають</a:t>
            </a:r>
            <a:r>
              <a:rPr lang="ru-RU" sz="2000" b="1" dirty="0">
                <a:solidFill>
                  <a:schemeClr val="bg1"/>
                </a:solidFill>
              </a:rPr>
              <a:t> </a:t>
            </a:r>
            <a:r>
              <a:rPr lang="ru-RU" sz="2000" b="1" dirty="0" err="1">
                <a:solidFill>
                  <a:schemeClr val="bg1"/>
                </a:solidFill>
              </a:rPr>
              <a:t>гімназії</a:t>
            </a:r>
            <a:r>
              <a:rPr lang="ru-RU" sz="2000" b="1" dirty="0">
                <a:solidFill>
                  <a:schemeClr val="bg1"/>
                </a:solidFill>
              </a:rPr>
              <a:t> № 3, 4, 6, 7, НВК «СЗОШ, </a:t>
            </a:r>
            <a:r>
              <a:rPr lang="ru-RU" sz="2000" b="1" dirty="0" err="1">
                <a:solidFill>
                  <a:schemeClr val="bg1"/>
                </a:solidFill>
              </a:rPr>
              <a:t>ліцей</a:t>
            </a:r>
            <a:r>
              <a:rPr lang="ru-RU" sz="2000" b="1" dirty="0">
                <a:solidFill>
                  <a:schemeClr val="bg1"/>
                </a:solidFill>
              </a:rPr>
              <a:t> «</a:t>
            </a:r>
            <a:r>
              <a:rPr lang="ru-RU" sz="2000" b="1" dirty="0" err="1">
                <a:solidFill>
                  <a:schemeClr val="bg1"/>
                </a:solidFill>
              </a:rPr>
              <a:t>Успіх</a:t>
            </a:r>
            <a:r>
              <a:rPr lang="ru-RU" sz="2000" b="1" dirty="0">
                <a:solidFill>
                  <a:schemeClr val="bg1"/>
                </a:solidFill>
              </a:rPr>
              <a:t>», </a:t>
            </a:r>
            <a:r>
              <a:rPr lang="ru-RU" sz="2000" b="1" dirty="0" err="1">
                <a:solidFill>
                  <a:schemeClr val="bg1"/>
                </a:solidFill>
              </a:rPr>
              <a:t>Варварівська</a:t>
            </a:r>
            <a:r>
              <a:rPr lang="ru-RU" sz="2000" b="1" dirty="0">
                <a:solidFill>
                  <a:schemeClr val="bg1"/>
                </a:solidFill>
              </a:rPr>
              <a:t> </a:t>
            </a:r>
            <a:r>
              <a:rPr lang="ru-RU" sz="2000" b="1" dirty="0" err="1">
                <a:solidFill>
                  <a:schemeClr val="bg1"/>
                </a:solidFill>
              </a:rPr>
              <a:t>гімназія</a:t>
            </a:r>
            <a:r>
              <a:rPr lang="ru-RU" sz="2000" b="1" dirty="0">
                <a:solidFill>
                  <a:schemeClr val="bg1"/>
                </a:solidFill>
              </a:rPr>
              <a:t>.</a:t>
            </a:r>
          </a:p>
          <a:p>
            <a:endParaRPr lang="ru-RU" sz="2000" b="1" dirty="0">
              <a:solidFill>
                <a:schemeClr val="bg1"/>
              </a:solidFill>
            </a:endParaRPr>
          </a:p>
          <a:p>
            <a:r>
              <a:rPr lang="ru-RU" sz="2000" b="1" dirty="0">
                <a:solidFill>
                  <a:schemeClr val="bg1"/>
                </a:solidFill>
              </a:rPr>
              <a:t>       </a:t>
            </a:r>
            <a:r>
              <a:rPr lang="ru-RU" sz="2000" b="1" dirty="0" err="1">
                <a:solidFill>
                  <a:schemeClr val="bg1"/>
                </a:solidFill>
              </a:rPr>
              <a:t>Збільшилась</a:t>
            </a:r>
            <a:r>
              <a:rPr lang="ru-RU" sz="2000" b="1" dirty="0">
                <a:solidFill>
                  <a:schemeClr val="bg1"/>
                </a:solidFill>
              </a:rPr>
              <a:t> </a:t>
            </a:r>
            <a:r>
              <a:rPr lang="ru-RU" sz="2000" b="1" dirty="0" err="1">
                <a:solidFill>
                  <a:schemeClr val="bg1"/>
                </a:solidFill>
              </a:rPr>
              <a:t>кількість</a:t>
            </a:r>
            <a:r>
              <a:rPr lang="ru-RU" sz="2000" b="1" dirty="0">
                <a:solidFill>
                  <a:schemeClr val="bg1"/>
                </a:solidFill>
              </a:rPr>
              <a:t> </a:t>
            </a:r>
            <a:r>
              <a:rPr lang="ru-RU" sz="2000" b="1" dirty="0" err="1">
                <a:solidFill>
                  <a:schemeClr val="bg1"/>
                </a:solidFill>
              </a:rPr>
              <a:t>дітей</a:t>
            </a:r>
            <a:r>
              <a:rPr lang="ru-RU" sz="2000" b="1" dirty="0">
                <a:solidFill>
                  <a:schemeClr val="bg1"/>
                </a:solidFill>
              </a:rPr>
              <a:t>, </a:t>
            </a:r>
            <a:r>
              <a:rPr lang="ru-RU" sz="2000" b="1" dirty="0" err="1">
                <a:solidFill>
                  <a:schemeClr val="bg1"/>
                </a:solidFill>
              </a:rPr>
              <a:t>охоплених</a:t>
            </a:r>
            <a:r>
              <a:rPr lang="ru-RU" sz="2000" b="1" dirty="0">
                <a:solidFill>
                  <a:schemeClr val="bg1"/>
                </a:solidFill>
              </a:rPr>
              <a:t> </a:t>
            </a:r>
            <a:r>
              <a:rPr lang="ru-RU" sz="2000" b="1" dirty="0" err="1">
                <a:solidFill>
                  <a:schemeClr val="bg1"/>
                </a:solidFill>
              </a:rPr>
              <a:t>інклюзивним</a:t>
            </a:r>
            <a:r>
              <a:rPr lang="ru-RU" sz="2000" b="1" dirty="0">
                <a:solidFill>
                  <a:schemeClr val="bg1"/>
                </a:solidFill>
              </a:rPr>
              <a:t> </a:t>
            </a:r>
            <a:r>
              <a:rPr lang="ru-RU" sz="2000" b="1" dirty="0" err="1">
                <a:solidFill>
                  <a:schemeClr val="bg1"/>
                </a:solidFill>
              </a:rPr>
              <a:t>навчанням</a:t>
            </a:r>
            <a:r>
              <a:rPr lang="ru-RU" sz="2000" b="1" dirty="0">
                <a:solidFill>
                  <a:schemeClr val="bg1"/>
                </a:solidFill>
              </a:rPr>
              <a:t>: з 35 </a:t>
            </a:r>
            <a:r>
              <a:rPr lang="ru-RU" sz="2000" b="1" dirty="0" err="1">
                <a:solidFill>
                  <a:schemeClr val="bg1"/>
                </a:solidFill>
              </a:rPr>
              <a:t>минулого</a:t>
            </a:r>
            <a:r>
              <a:rPr lang="ru-RU" sz="2000" b="1" dirty="0">
                <a:solidFill>
                  <a:schemeClr val="bg1"/>
                </a:solidFill>
              </a:rPr>
              <a:t> року до 46. У закладах  </a:t>
            </a:r>
            <a:r>
              <a:rPr lang="ru-RU" sz="2000" b="1" dirty="0" err="1">
                <a:solidFill>
                  <a:schemeClr val="bg1"/>
                </a:solidFill>
              </a:rPr>
              <a:t>дошкільної</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a:t>
            </a:r>
            <a:r>
              <a:rPr lang="ru-RU" sz="2000" b="1" dirty="0" err="1">
                <a:solidFill>
                  <a:schemeClr val="bg1"/>
                </a:solidFill>
              </a:rPr>
              <a:t>інклюзивним</a:t>
            </a:r>
            <a:r>
              <a:rPr lang="ru-RU" sz="2000" b="1" dirty="0">
                <a:solidFill>
                  <a:schemeClr val="bg1"/>
                </a:solidFill>
              </a:rPr>
              <a:t> </a:t>
            </a:r>
            <a:r>
              <a:rPr lang="ru-RU" sz="2000" b="1" dirty="0" err="1">
                <a:solidFill>
                  <a:schemeClr val="bg1"/>
                </a:solidFill>
              </a:rPr>
              <a:t>навчанням</a:t>
            </a:r>
            <a:r>
              <a:rPr lang="ru-RU" sz="2000" b="1" dirty="0">
                <a:solidFill>
                  <a:schemeClr val="bg1"/>
                </a:solidFill>
              </a:rPr>
              <a:t> </a:t>
            </a:r>
            <a:r>
              <a:rPr lang="ru-RU" sz="2000" b="1" dirty="0" err="1">
                <a:solidFill>
                  <a:schemeClr val="bg1"/>
                </a:solidFill>
              </a:rPr>
              <a:t>охоплено</a:t>
            </a:r>
            <a:r>
              <a:rPr lang="ru-RU" sz="2000" b="1" dirty="0">
                <a:solidFill>
                  <a:schemeClr val="bg1"/>
                </a:solidFill>
              </a:rPr>
              <a:t> 9 </a:t>
            </a:r>
            <a:r>
              <a:rPr lang="ru-RU" sz="2000" b="1" dirty="0" err="1">
                <a:solidFill>
                  <a:schemeClr val="bg1"/>
                </a:solidFill>
              </a:rPr>
              <a:t>дітей</a:t>
            </a:r>
            <a:r>
              <a:rPr lang="ru-RU" sz="2000" b="1" dirty="0">
                <a:solidFill>
                  <a:schemeClr val="bg1"/>
                </a:solidFill>
              </a:rPr>
              <a:t> з </a:t>
            </a:r>
            <a:r>
              <a:rPr lang="ru-RU" sz="2000" b="1" dirty="0" err="1">
                <a:solidFill>
                  <a:schemeClr val="bg1"/>
                </a:solidFill>
              </a:rPr>
              <a:t>особливими</a:t>
            </a:r>
            <a:r>
              <a:rPr lang="ru-RU" sz="2000" b="1" dirty="0">
                <a:solidFill>
                  <a:schemeClr val="bg1"/>
                </a:solidFill>
              </a:rPr>
              <a:t> </a:t>
            </a:r>
            <a:r>
              <a:rPr lang="ru-RU" sz="2000" b="1" dirty="0" err="1">
                <a:solidFill>
                  <a:schemeClr val="bg1"/>
                </a:solidFill>
              </a:rPr>
              <a:t>освітніми</a:t>
            </a:r>
            <a:r>
              <a:rPr lang="ru-RU" sz="2000" b="1" dirty="0">
                <a:solidFill>
                  <a:schemeClr val="bg1"/>
                </a:solidFill>
              </a:rPr>
              <a:t> потребами. </a:t>
            </a:r>
          </a:p>
          <a:p>
            <a:endParaRPr lang="uk-UA" sz="2000" b="1" dirty="0">
              <a:solidFill>
                <a:schemeClr val="bg1"/>
              </a:solidFill>
            </a:endParaRPr>
          </a:p>
        </p:txBody>
      </p:sp>
      <p:pic>
        <p:nvPicPr>
          <p:cNvPr id="3" name="Рисунок 2">
            <a:extLst>
              <a:ext uri="{FF2B5EF4-FFF2-40B4-BE49-F238E27FC236}">
                <a16:creationId xmlns:a16="http://schemas.microsoft.com/office/drawing/2014/main" id="{29A5CB53-7E7B-458C-9EA9-EFB3FFDEB5E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2765552" y="2144026"/>
            <a:ext cx="5148922" cy="3432614"/>
          </a:xfrm>
          <a:prstGeom prst="rect">
            <a:avLst/>
          </a:prstGeom>
        </p:spPr>
      </p:pic>
      <p:pic>
        <p:nvPicPr>
          <p:cNvPr id="6" name="Рисунок 5">
            <a:extLst>
              <a:ext uri="{FF2B5EF4-FFF2-40B4-BE49-F238E27FC236}">
                <a16:creationId xmlns:a16="http://schemas.microsoft.com/office/drawing/2014/main" id="{02FC73C9-85ED-417D-B1F4-1994A77348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760819" y="2144026"/>
            <a:ext cx="5148920" cy="3432613"/>
          </a:xfrm>
          <a:prstGeom prst="rect">
            <a:avLst/>
          </a:prstGeom>
        </p:spPr>
      </p:pic>
      <p:sp>
        <p:nvSpPr>
          <p:cNvPr id="12" name="Блок-схема: рішення 11">
            <a:extLst>
              <a:ext uri="{FF2B5EF4-FFF2-40B4-BE49-F238E27FC236}">
                <a16:creationId xmlns:a16="http://schemas.microsoft.com/office/drawing/2014/main" id="{04AD9C68-EE0C-4B90-97EA-2DEEE7CD80CB}"/>
              </a:ext>
            </a:extLst>
          </p:cNvPr>
          <p:cNvSpPr/>
          <p:nvPr/>
        </p:nvSpPr>
        <p:spPr>
          <a:xfrm>
            <a:off x="7093449" y="1594547"/>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3" name="Блок-схема: рішення 12">
            <a:extLst>
              <a:ext uri="{FF2B5EF4-FFF2-40B4-BE49-F238E27FC236}">
                <a16:creationId xmlns:a16="http://schemas.microsoft.com/office/drawing/2014/main" id="{7CC06293-8FA9-45BC-8584-ED508C89EEF7}"/>
              </a:ext>
            </a:extLst>
          </p:cNvPr>
          <p:cNvSpPr/>
          <p:nvPr/>
        </p:nvSpPr>
        <p:spPr>
          <a:xfrm>
            <a:off x="7170231" y="345718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TextBox 13">
            <a:extLst>
              <a:ext uri="{FF2B5EF4-FFF2-40B4-BE49-F238E27FC236}">
                <a16:creationId xmlns:a16="http://schemas.microsoft.com/office/drawing/2014/main" id="{E04316D5-2139-4328-B0D3-C270B0EF943E}"/>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24</a:t>
            </a:r>
          </a:p>
        </p:txBody>
      </p:sp>
    </p:spTree>
    <p:extLst>
      <p:ext uri="{BB962C8B-B14F-4D97-AF65-F5344CB8AC3E}">
        <p14:creationId xmlns:p14="http://schemas.microsoft.com/office/powerpoint/2010/main" val="3474224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44379" y="911721"/>
            <a:ext cx="1189430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247650" y="1031720"/>
            <a:ext cx="11506384" cy="707886"/>
          </a:xfrm>
          <a:prstGeom prst="rect">
            <a:avLst/>
          </a:prstGeom>
          <a:noFill/>
        </p:spPr>
        <p:txBody>
          <a:bodyPr wrap="square">
            <a:spAutoFit/>
          </a:bodyPr>
          <a:lstStyle/>
          <a:p>
            <a:r>
              <a:rPr lang="ru-RU" sz="2000" b="1" dirty="0" err="1">
                <a:solidFill>
                  <a:schemeClr val="bg1"/>
                </a:solidFill>
              </a:rPr>
              <a:t>Значну</a:t>
            </a:r>
            <a:r>
              <a:rPr lang="ru-RU" sz="2000" b="1" dirty="0">
                <a:solidFill>
                  <a:schemeClr val="bg1"/>
                </a:solidFill>
              </a:rPr>
              <a:t> </a:t>
            </a:r>
            <a:r>
              <a:rPr lang="ru-RU" sz="2000" b="1" dirty="0" err="1">
                <a:solidFill>
                  <a:schemeClr val="bg1"/>
                </a:solidFill>
              </a:rPr>
              <a:t>увагу</a:t>
            </a:r>
            <a:r>
              <a:rPr lang="ru-RU" sz="2000" b="1" dirty="0">
                <a:solidFill>
                  <a:schemeClr val="bg1"/>
                </a:solidFill>
              </a:rPr>
              <a:t> у </a:t>
            </a:r>
            <a:r>
              <a:rPr lang="ru-RU" sz="2000" b="1" dirty="0" err="1">
                <a:solidFill>
                  <a:schemeClr val="bg1"/>
                </a:solidFill>
              </a:rPr>
              <a:t>громаді</a:t>
            </a:r>
            <a:r>
              <a:rPr lang="ru-RU" sz="2000" b="1" dirty="0">
                <a:solidFill>
                  <a:schemeClr val="bg1"/>
                </a:solidFill>
              </a:rPr>
              <a:t> </a:t>
            </a:r>
            <a:r>
              <a:rPr lang="ru-RU" sz="2000" b="1" dirty="0" err="1">
                <a:solidFill>
                  <a:schemeClr val="bg1"/>
                </a:solidFill>
              </a:rPr>
              <a:t>приділяють</a:t>
            </a:r>
            <a:r>
              <a:rPr lang="ru-RU" sz="2000" b="1" dirty="0">
                <a:solidFill>
                  <a:schemeClr val="bg1"/>
                </a:solidFill>
              </a:rPr>
              <a:t> </a:t>
            </a:r>
            <a:r>
              <a:rPr lang="ru-RU" sz="2000" b="1" dirty="0" err="1">
                <a:solidFill>
                  <a:schemeClr val="bg1"/>
                </a:solidFill>
              </a:rPr>
              <a:t>патріотичному</a:t>
            </a:r>
            <a:r>
              <a:rPr lang="ru-RU" sz="2000" b="1" dirty="0">
                <a:solidFill>
                  <a:schemeClr val="bg1"/>
                </a:solidFill>
              </a:rPr>
              <a:t> </a:t>
            </a:r>
            <a:r>
              <a:rPr lang="ru-RU" sz="2000" b="1" dirty="0" err="1">
                <a:solidFill>
                  <a:schemeClr val="bg1"/>
                </a:solidFill>
              </a:rPr>
              <a:t>вихованню</a:t>
            </a:r>
            <a:r>
              <a:rPr lang="ru-RU" sz="2000" b="1" dirty="0">
                <a:solidFill>
                  <a:schemeClr val="bg1"/>
                </a:solidFill>
              </a:rPr>
              <a:t> </a:t>
            </a:r>
            <a:r>
              <a:rPr lang="ru-RU" sz="2000" b="1" dirty="0" err="1">
                <a:solidFill>
                  <a:schemeClr val="bg1"/>
                </a:solidFill>
              </a:rPr>
              <a:t>молоді</a:t>
            </a:r>
            <a:r>
              <a:rPr lang="ru-RU" sz="2000" b="1" dirty="0">
                <a:solidFill>
                  <a:schemeClr val="bg1"/>
                </a:solidFill>
              </a:rPr>
              <a:t> з </a:t>
            </a:r>
            <a:r>
              <a:rPr lang="ru-RU" sz="2000" b="1" dirty="0" err="1">
                <a:solidFill>
                  <a:schemeClr val="bg1"/>
                </a:solidFill>
              </a:rPr>
              <a:t>раннього</a:t>
            </a:r>
            <a:r>
              <a:rPr lang="ru-RU" sz="2000" b="1" dirty="0">
                <a:solidFill>
                  <a:schemeClr val="bg1"/>
                </a:solidFill>
              </a:rPr>
              <a:t> </a:t>
            </a:r>
            <a:r>
              <a:rPr lang="ru-RU" sz="2000" b="1" dirty="0" err="1">
                <a:solidFill>
                  <a:schemeClr val="bg1"/>
                </a:solidFill>
              </a:rPr>
              <a:t>віку</a:t>
            </a:r>
            <a:r>
              <a:rPr lang="ru-RU" sz="2000" b="1" dirty="0">
                <a:solidFill>
                  <a:schemeClr val="bg1"/>
                </a:solidFill>
              </a:rPr>
              <a:t>. </a:t>
            </a:r>
            <a:r>
              <a:rPr lang="ru-RU" sz="2000" b="1" dirty="0" err="1">
                <a:solidFill>
                  <a:schemeClr val="bg1"/>
                </a:solidFill>
              </a:rPr>
              <a:t>Традиційно</a:t>
            </a:r>
            <a:r>
              <a:rPr lang="ru-RU" sz="2000" b="1" dirty="0">
                <a:solidFill>
                  <a:schemeClr val="bg1"/>
                </a:solidFill>
              </a:rPr>
              <a:t>, </a:t>
            </a:r>
            <a:r>
              <a:rPr lang="ru-RU" sz="2000" b="1" dirty="0" err="1">
                <a:solidFill>
                  <a:schemeClr val="bg1"/>
                </a:solidFill>
              </a:rPr>
              <a:t>щороку</a:t>
            </a:r>
            <a:r>
              <a:rPr lang="ru-RU" sz="2000" b="1" dirty="0">
                <a:solidFill>
                  <a:schemeClr val="bg1"/>
                </a:solidFill>
              </a:rPr>
              <a:t>, проходить </a:t>
            </a:r>
            <a:r>
              <a:rPr lang="ru-RU" sz="2000" b="1" dirty="0" err="1">
                <a:solidFill>
                  <a:schemeClr val="bg1"/>
                </a:solidFill>
              </a:rPr>
              <a:t>посвята</a:t>
            </a:r>
            <a:r>
              <a:rPr lang="ru-RU" sz="2000" b="1" dirty="0">
                <a:solidFill>
                  <a:schemeClr val="bg1"/>
                </a:solidFill>
              </a:rPr>
              <a:t> у </a:t>
            </a:r>
            <a:r>
              <a:rPr lang="ru-RU" sz="2000" b="1" dirty="0" err="1">
                <a:solidFill>
                  <a:schemeClr val="bg1"/>
                </a:solidFill>
              </a:rPr>
              <a:t>козачата</a:t>
            </a:r>
            <a:r>
              <a:rPr lang="ru-RU" sz="2000" b="1" dirty="0">
                <a:solidFill>
                  <a:schemeClr val="bg1"/>
                </a:solidFill>
              </a:rPr>
              <a:t> та </a:t>
            </a:r>
            <a:r>
              <a:rPr lang="ru-RU" sz="2000" b="1" dirty="0" err="1">
                <a:solidFill>
                  <a:schemeClr val="bg1"/>
                </a:solidFill>
              </a:rPr>
              <a:t>джури</a:t>
            </a:r>
            <a:r>
              <a:rPr lang="ru-RU" sz="2000" b="1" dirty="0">
                <a:solidFill>
                  <a:schemeClr val="bg1"/>
                </a:solidFill>
              </a:rPr>
              <a:t>.</a:t>
            </a:r>
            <a:endParaRPr lang="uk-UA" sz="2000" b="1" dirty="0">
              <a:solidFill>
                <a:schemeClr val="bg1"/>
              </a:solidFill>
            </a:endParaRPr>
          </a:p>
        </p:txBody>
      </p:sp>
      <p:pic>
        <p:nvPicPr>
          <p:cNvPr id="12" name="Рисунок 11">
            <a:extLst>
              <a:ext uri="{FF2B5EF4-FFF2-40B4-BE49-F238E27FC236}">
                <a16:creationId xmlns:a16="http://schemas.microsoft.com/office/drawing/2014/main" id="{9199B10D-BFDE-4B18-BD5F-38246C1F6C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87" y="1976309"/>
            <a:ext cx="5972556" cy="3981704"/>
          </a:xfrm>
          <a:prstGeom prst="rect">
            <a:avLst/>
          </a:prstGeom>
        </p:spPr>
      </p:pic>
      <p:sp>
        <p:nvSpPr>
          <p:cNvPr id="11" name="TextBox 10">
            <a:extLst>
              <a:ext uri="{FF2B5EF4-FFF2-40B4-BE49-F238E27FC236}">
                <a16:creationId xmlns:a16="http://schemas.microsoft.com/office/drawing/2014/main" id="{DF64F738-C7F6-4326-B61E-C74F8D6EB16F}"/>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25</a:t>
            </a:r>
          </a:p>
        </p:txBody>
      </p:sp>
      <p:pic>
        <p:nvPicPr>
          <p:cNvPr id="4" name="Рисунок 3">
            <a:extLst>
              <a:ext uri="{FF2B5EF4-FFF2-40B4-BE49-F238E27FC236}">
                <a16:creationId xmlns:a16="http://schemas.microsoft.com/office/drawing/2014/main" id="{5BDCBF61-27E0-4826-AC28-6FB9AEE829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1529" y="1964575"/>
            <a:ext cx="5972556" cy="3981703"/>
          </a:xfrm>
          <a:prstGeom prst="rect">
            <a:avLst/>
          </a:prstGeom>
        </p:spPr>
      </p:pic>
    </p:spTree>
    <p:extLst>
      <p:ext uri="{BB962C8B-B14F-4D97-AF65-F5344CB8AC3E}">
        <p14:creationId xmlns:p14="http://schemas.microsoft.com/office/powerpoint/2010/main" val="356016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804737" y="-93573"/>
            <a:ext cx="8866836"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88758" y="593047"/>
            <a:ext cx="1165559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21104" y="831244"/>
            <a:ext cx="12192000" cy="2246769"/>
          </a:xfrm>
          <a:prstGeom prst="rect">
            <a:avLst/>
          </a:prstGeom>
          <a:noFill/>
        </p:spPr>
        <p:txBody>
          <a:bodyPr wrap="square">
            <a:spAutoFit/>
          </a:bodyPr>
          <a:lstStyle/>
          <a:p>
            <a:r>
              <a:rPr lang="uk-UA" sz="2000" b="1" dirty="0">
                <a:solidFill>
                  <a:schemeClr val="bg1"/>
                </a:solidFill>
              </a:rPr>
              <a:t>     Стало традицією щорічне проведення міського етапу Всеукраїнської дитячо-юнацької військово-патріотичної гри «Сокіл» («Джура»). </a:t>
            </a:r>
            <a:r>
              <a:rPr lang="ru-RU" sz="2000" b="1" dirty="0">
                <a:solidFill>
                  <a:schemeClr val="bg1"/>
                </a:solidFill>
              </a:rPr>
              <a:t>У </a:t>
            </a:r>
            <a:r>
              <a:rPr lang="ru-RU" sz="2000" b="1" dirty="0" err="1">
                <a:solidFill>
                  <a:schemeClr val="bg1"/>
                </a:solidFill>
              </a:rPr>
              <a:t>травні</a:t>
            </a:r>
            <a:r>
              <a:rPr lang="ru-RU" sz="2000" b="1" dirty="0">
                <a:solidFill>
                  <a:schemeClr val="bg1"/>
                </a:solidFill>
              </a:rPr>
              <a:t> 2021 року у </a:t>
            </a:r>
            <a:r>
              <a:rPr lang="ru-RU" sz="2000" b="1" dirty="0" err="1">
                <a:solidFill>
                  <a:schemeClr val="bg1"/>
                </a:solidFill>
              </a:rPr>
              <a:t>змаганнях</a:t>
            </a:r>
            <a:r>
              <a:rPr lang="ru-RU" sz="2000" b="1" dirty="0">
                <a:solidFill>
                  <a:schemeClr val="bg1"/>
                </a:solidFill>
              </a:rPr>
              <a:t> взяло участь 9 </a:t>
            </a:r>
            <a:r>
              <a:rPr lang="ru-RU" sz="2000" b="1" dirty="0" err="1">
                <a:solidFill>
                  <a:schemeClr val="bg1"/>
                </a:solidFill>
              </a:rPr>
              <a:t>роїв</a:t>
            </a:r>
            <a:r>
              <a:rPr lang="ru-RU" sz="2000" b="1" dirty="0">
                <a:solidFill>
                  <a:schemeClr val="bg1"/>
                </a:solidFill>
              </a:rPr>
              <a:t> </a:t>
            </a:r>
            <a:r>
              <a:rPr lang="ru-RU" sz="2000" b="1" dirty="0" err="1">
                <a:solidFill>
                  <a:schemeClr val="bg1"/>
                </a:solidFill>
              </a:rPr>
              <a:t>середньої</a:t>
            </a:r>
            <a:r>
              <a:rPr lang="ru-RU" sz="2000" b="1" dirty="0">
                <a:solidFill>
                  <a:schemeClr val="bg1"/>
                </a:solidFill>
              </a:rPr>
              <a:t> </a:t>
            </a:r>
            <a:r>
              <a:rPr lang="ru-RU" sz="2000" b="1" dirty="0" err="1">
                <a:solidFill>
                  <a:schemeClr val="bg1"/>
                </a:solidFill>
              </a:rPr>
              <a:t>вікової</a:t>
            </a:r>
            <a:r>
              <a:rPr lang="ru-RU" sz="2000" b="1" dirty="0">
                <a:solidFill>
                  <a:schemeClr val="bg1"/>
                </a:solidFill>
              </a:rPr>
              <a:t> та 3 </a:t>
            </a:r>
            <a:r>
              <a:rPr lang="ru-RU" sz="2000" b="1" dirty="0" err="1">
                <a:solidFill>
                  <a:schemeClr val="bg1"/>
                </a:solidFill>
              </a:rPr>
              <a:t>рої</a:t>
            </a:r>
            <a:r>
              <a:rPr lang="ru-RU" sz="2000" b="1" dirty="0">
                <a:solidFill>
                  <a:schemeClr val="bg1"/>
                </a:solidFill>
              </a:rPr>
              <a:t> </a:t>
            </a:r>
            <a:r>
              <a:rPr lang="ru-RU" sz="2000" b="1" dirty="0" err="1">
                <a:solidFill>
                  <a:schemeClr val="bg1"/>
                </a:solidFill>
              </a:rPr>
              <a:t>старшої</a:t>
            </a:r>
            <a:r>
              <a:rPr lang="ru-RU" sz="2000" b="1" dirty="0">
                <a:solidFill>
                  <a:schemeClr val="bg1"/>
                </a:solidFill>
              </a:rPr>
              <a:t> </a:t>
            </a:r>
            <a:r>
              <a:rPr lang="ru-RU" sz="2000" b="1" dirty="0" err="1">
                <a:solidFill>
                  <a:schemeClr val="bg1"/>
                </a:solidFill>
              </a:rPr>
              <a:t>вікової</a:t>
            </a:r>
            <a:r>
              <a:rPr lang="ru-RU" sz="2000" b="1" dirty="0">
                <a:solidFill>
                  <a:schemeClr val="bg1"/>
                </a:solidFill>
              </a:rPr>
              <a:t> </a:t>
            </a:r>
            <a:r>
              <a:rPr lang="ru-RU" sz="2000" b="1" dirty="0" err="1">
                <a:solidFill>
                  <a:schemeClr val="bg1"/>
                </a:solidFill>
              </a:rPr>
              <a:t>групи</a:t>
            </a:r>
            <a:r>
              <a:rPr lang="ru-RU" sz="2000" b="1" dirty="0">
                <a:solidFill>
                  <a:schemeClr val="bg1"/>
                </a:solidFill>
              </a:rPr>
              <a:t> </a:t>
            </a:r>
            <a:r>
              <a:rPr lang="ru-RU" sz="2000" b="1" dirty="0" err="1">
                <a:solidFill>
                  <a:schemeClr val="bg1"/>
                </a:solidFill>
              </a:rPr>
              <a:t>закладів</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a:t>
            </a:r>
            <a:r>
              <a:rPr lang="ru-RU" sz="2000" b="1" dirty="0" err="1">
                <a:solidFill>
                  <a:schemeClr val="bg1"/>
                </a:solidFill>
              </a:rPr>
              <a:t>громади</a:t>
            </a:r>
            <a:r>
              <a:rPr lang="ru-RU" sz="2000" b="1" dirty="0">
                <a:solidFill>
                  <a:schemeClr val="bg1"/>
                </a:solidFill>
              </a:rPr>
              <a:t> (</a:t>
            </a:r>
            <a:r>
              <a:rPr lang="ru-RU" sz="2000" b="1" dirty="0" err="1">
                <a:solidFill>
                  <a:schemeClr val="bg1"/>
                </a:solidFill>
              </a:rPr>
              <a:t>охоплено</a:t>
            </a:r>
            <a:r>
              <a:rPr lang="ru-RU" sz="2000" b="1" dirty="0">
                <a:solidFill>
                  <a:schemeClr val="bg1"/>
                </a:solidFill>
              </a:rPr>
              <a:t> 128 </a:t>
            </a:r>
            <a:r>
              <a:rPr lang="ru-RU" sz="2000" b="1" dirty="0" err="1">
                <a:solidFill>
                  <a:schemeClr val="bg1"/>
                </a:solidFill>
              </a:rPr>
              <a:t>учнів</a:t>
            </a:r>
            <a:r>
              <a:rPr lang="ru-RU" sz="2000" b="1" dirty="0">
                <a:solidFill>
                  <a:schemeClr val="bg1"/>
                </a:solidFill>
              </a:rPr>
              <a:t>).</a:t>
            </a:r>
          </a:p>
          <a:p>
            <a:r>
              <a:rPr lang="uk-UA" sz="2000" b="1" dirty="0">
                <a:solidFill>
                  <a:schemeClr val="bg1"/>
                </a:solidFill>
              </a:rPr>
              <a:t>     Рій середньої групи ЗОШ І-ІІІ ступенів № 1 «</a:t>
            </a:r>
            <a:r>
              <a:rPr lang="uk-UA" sz="2000" b="1" dirty="0" err="1">
                <a:solidFill>
                  <a:schemeClr val="bg1"/>
                </a:solidFill>
              </a:rPr>
              <a:t>Славутські</a:t>
            </a:r>
            <a:r>
              <a:rPr lang="uk-UA" sz="2000" b="1" dirty="0">
                <a:solidFill>
                  <a:schemeClr val="bg1"/>
                </a:solidFill>
              </a:rPr>
              <a:t> козаки» гідно представляв Хмельниччину на заключному етапі гри в Кропивницькому. </a:t>
            </a:r>
          </a:p>
          <a:p>
            <a:r>
              <a:rPr lang="uk-UA" sz="2000" b="1" dirty="0">
                <a:solidFill>
                  <a:schemeClr val="bg1"/>
                </a:solidFill>
              </a:rPr>
              <a:t>     Рій молодшої вікової групи Славутської гімназії № 7 став переможцем обласного конкурсу звітів роїв, учасником  зльоту активістів, який проходив на Закарпатті.</a:t>
            </a:r>
          </a:p>
        </p:txBody>
      </p:sp>
      <p:pic>
        <p:nvPicPr>
          <p:cNvPr id="3" name="Рисунок 2">
            <a:extLst>
              <a:ext uri="{FF2B5EF4-FFF2-40B4-BE49-F238E27FC236}">
                <a16:creationId xmlns:a16="http://schemas.microsoft.com/office/drawing/2014/main" id="{F4C1D62B-A4AA-4ECD-8675-C79161855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3371143"/>
            <a:ext cx="12192000" cy="3417463"/>
          </a:xfrm>
          <a:prstGeom prst="rect">
            <a:avLst/>
          </a:prstGeom>
        </p:spPr>
      </p:pic>
      <p:sp>
        <p:nvSpPr>
          <p:cNvPr id="13" name="Блок-схема: рішення 12">
            <a:extLst>
              <a:ext uri="{FF2B5EF4-FFF2-40B4-BE49-F238E27FC236}">
                <a16:creationId xmlns:a16="http://schemas.microsoft.com/office/drawing/2014/main" id="{E8E74A0F-3D47-4CEE-A137-67E0D13AF94F}"/>
              </a:ext>
            </a:extLst>
          </p:cNvPr>
          <p:cNvSpPr/>
          <p:nvPr/>
        </p:nvSpPr>
        <p:spPr>
          <a:xfrm>
            <a:off x="62565" y="976077"/>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Блок-схема: рішення 13">
            <a:extLst>
              <a:ext uri="{FF2B5EF4-FFF2-40B4-BE49-F238E27FC236}">
                <a16:creationId xmlns:a16="http://schemas.microsoft.com/office/drawing/2014/main" id="{1D695A8A-D081-451C-9088-E0A61C64F291}"/>
              </a:ext>
            </a:extLst>
          </p:cNvPr>
          <p:cNvSpPr/>
          <p:nvPr/>
        </p:nvSpPr>
        <p:spPr>
          <a:xfrm>
            <a:off x="62565" y="1927303"/>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1" name="Блок-схема: рішення 10">
            <a:extLst>
              <a:ext uri="{FF2B5EF4-FFF2-40B4-BE49-F238E27FC236}">
                <a16:creationId xmlns:a16="http://schemas.microsoft.com/office/drawing/2014/main" id="{DF46B0BB-8199-46AD-B886-F3733A47D247}"/>
              </a:ext>
            </a:extLst>
          </p:cNvPr>
          <p:cNvSpPr/>
          <p:nvPr/>
        </p:nvSpPr>
        <p:spPr>
          <a:xfrm>
            <a:off x="62565" y="2518864"/>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TextBox 11">
            <a:extLst>
              <a:ext uri="{FF2B5EF4-FFF2-40B4-BE49-F238E27FC236}">
                <a16:creationId xmlns:a16="http://schemas.microsoft.com/office/drawing/2014/main" id="{E75AB64E-5C23-4971-9B62-F5A4EBCF05BA}"/>
              </a:ext>
            </a:extLst>
          </p:cNvPr>
          <p:cNvSpPr txBox="1"/>
          <p:nvPr/>
        </p:nvSpPr>
        <p:spPr>
          <a:xfrm>
            <a:off x="11400669" y="-372"/>
            <a:ext cx="626249" cy="523220"/>
          </a:xfrm>
          <a:prstGeom prst="rect">
            <a:avLst/>
          </a:prstGeom>
          <a:noFill/>
        </p:spPr>
        <p:txBody>
          <a:bodyPr wrap="square" rtlCol="0">
            <a:spAutoFit/>
          </a:bodyPr>
          <a:lstStyle/>
          <a:p>
            <a:r>
              <a:rPr lang="uk-UA" sz="2800" b="1" dirty="0">
                <a:solidFill>
                  <a:schemeClr val="bg1"/>
                </a:solidFill>
              </a:rPr>
              <a:t>26</a:t>
            </a:r>
          </a:p>
        </p:txBody>
      </p:sp>
    </p:spTree>
    <p:extLst>
      <p:ext uri="{BB962C8B-B14F-4D97-AF65-F5344CB8AC3E}">
        <p14:creationId xmlns:p14="http://schemas.microsoft.com/office/powerpoint/2010/main" val="3156392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ОСВІТА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42010" y="911721"/>
            <a:ext cx="11796670"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242010" y="1154593"/>
            <a:ext cx="11628000" cy="1323439"/>
          </a:xfrm>
          <a:prstGeom prst="rect">
            <a:avLst/>
          </a:prstGeom>
          <a:noFill/>
        </p:spPr>
        <p:txBody>
          <a:bodyPr wrap="square">
            <a:spAutoFit/>
          </a:bodyPr>
          <a:lstStyle/>
          <a:p>
            <a:r>
              <a:rPr lang="ru-RU" sz="2000" b="1" dirty="0">
                <a:solidFill>
                  <a:schemeClr val="bg1"/>
                </a:solidFill>
              </a:rPr>
              <a:t>   Одним </a:t>
            </a:r>
            <a:r>
              <a:rPr lang="ru-RU" sz="2000" b="1" dirty="0" err="1">
                <a:solidFill>
                  <a:schemeClr val="bg1"/>
                </a:solidFill>
              </a:rPr>
              <a:t>із</a:t>
            </a:r>
            <a:r>
              <a:rPr lang="ru-RU" sz="2000" b="1" dirty="0">
                <a:solidFill>
                  <a:schemeClr val="bg1"/>
                </a:solidFill>
              </a:rPr>
              <a:t> </a:t>
            </a:r>
            <a:r>
              <a:rPr lang="ru-RU" sz="2000" b="1" dirty="0" err="1">
                <a:solidFill>
                  <a:schemeClr val="bg1"/>
                </a:solidFill>
              </a:rPr>
              <a:t>пріоритетних</a:t>
            </a:r>
            <a:r>
              <a:rPr lang="ru-RU" sz="2000" b="1" dirty="0">
                <a:solidFill>
                  <a:schemeClr val="bg1"/>
                </a:solidFill>
              </a:rPr>
              <a:t> </a:t>
            </a:r>
            <a:r>
              <a:rPr lang="ru-RU" sz="2000" b="1" dirty="0" err="1">
                <a:solidFill>
                  <a:schemeClr val="bg1"/>
                </a:solidFill>
              </a:rPr>
              <a:t>напрямків</a:t>
            </a:r>
            <a:r>
              <a:rPr lang="ru-RU" sz="2000" b="1" dirty="0">
                <a:solidFill>
                  <a:schemeClr val="bg1"/>
                </a:solidFill>
              </a:rPr>
              <a:t> </a:t>
            </a:r>
            <a:r>
              <a:rPr lang="ru-RU" sz="2000" b="1" dirty="0" err="1">
                <a:solidFill>
                  <a:schemeClr val="bg1"/>
                </a:solidFill>
              </a:rPr>
              <a:t>діяльності</a:t>
            </a:r>
            <a:r>
              <a:rPr lang="ru-RU" sz="2000" b="1" dirty="0">
                <a:solidFill>
                  <a:schemeClr val="bg1"/>
                </a:solidFill>
              </a:rPr>
              <a:t> </a:t>
            </a:r>
            <a:r>
              <a:rPr lang="ru-RU" sz="2000" b="1" dirty="0" err="1">
                <a:solidFill>
                  <a:schemeClr val="bg1"/>
                </a:solidFill>
              </a:rPr>
              <a:t>управління</a:t>
            </a:r>
            <a:r>
              <a:rPr lang="ru-RU" sz="2000" b="1" dirty="0">
                <a:solidFill>
                  <a:schemeClr val="bg1"/>
                </a:solidFill>
              </a:rPr>
              <a:t> </a:t>
            </a:r>
            <a:r>
              <a:rPr lang="ru-RU" sz="2000" b="1" dirty="0" err="1">
                <a:solidFill>
                  <a:schemeClr val="bg1"/>
                </a:solidFill>
              </a:rPr>
              <a:t>освіти</a:t>
            </a:r>
            <a:r>
              <a:rPr lang="ru-RU" sz="2000" b="1" dirty="0">
                <a:solidFill>
                  <a:schemeClr val="bg1"/>
                </a:solidFill>
              </a:rPr>
              <a:t> є робота з </a:t>
            </a:r>
            <a:r>
              <a:rPr lang="ru-RU" sz="2000" b="1" dirty="0" err="1">
                <a:solidFill>
                  <a:schemeClr val="bg1"/>
                </a:solidFill>
              </a:rPr>
              <a:t>обдарованою</a:t>
            </a:r>
            <a:r>
              <a:rPr lang="ru-RU" sz="2000" b="1" dirty="0">
                <a:solidFill>
                  <a:schemeClr val="bg1"/>
                </a:solidFill>
              </a:rPr>
              <a:t> </a:t>
            </a:r>
            <a:r>
              <a:rPr lang="ru-RU" sz="2000" b="1" dirty="0" err="1">
                <a:solidFill>
                  <a:schemeClr val="bg1"/>
                </a:solidFill>
              </a:rPr>
              <a:t>молоддю</a:t>
            </a:r>
            <a:r>
              <a:rPr lang="ru-RU" sz="2000" b="1" dirty="0">
                <a:solidFill>
                  <a:schemeClr val="bg1"/>
                </a:solidFill>
              </a:rPr>
              <a:t>. </a:t>
            </a:r>
            <a:r>
              <a:rPr lang="ru-RU" sz="2000" b="1" dirty="0" err="1">
                <a:solidFill>
                  <a:schemeClr val="bg1"/>
                </a:solidFill>
              </a:rPr>
              <a:t>Стипендію</a:t>
            </a:r>
            <a:r>
              <a:rPr lang="ru-RU" sz="2000" b="1" dirty="0">
                <a:solidFill>
                  <a:schemeClr val="bg1"/>
                </a:solidFill>
              </a:rPr>
              <a:t> </a:t>
            </a:r>
            <a:r>
              <a:rPr lang="ru-RU" sz="2000" b="1" dirty="0" err="1">
                <a:solidFill>
                  <a:schemeClr val="bg1"/>
                </a:solidFill>
              </a:rPr>
              <a:t>міського</a:t>
            </a:r>
            <a:r>
              <a:rPr lang="ru-RU" sz="2000" b="1" dirty="0">
                <a:solidFill>
                  <a:schemeClr val="bg1"/>
                </a:solidFill>
              </a:rPr>
              <a:t> </a:t>
            </a:r>
            <a:r>
              <a:rPr lang="ru-RU" sz="2000" b="1" dirty="0" err="1">
                <a:solidFill>
                  <a:schemeClr val="bg1"/>
                </a:solidFill>
              </a:rPr>
              <a:t>голови</a:t>
            </a:r>
            <a:r>
              <a:rPr lang="ru-RU" sz="2000" b="1" dirty="0">
                <a:solidFill>
                  <a:schemeClr val="bg1"/>
                </a:solidFill>
              </a:rPr>
              <a:t> </a:t>
            </a:r>
            <a:r>
              <a:rPr lang="ru-RU" sz="2000" b="1" dirty="0" err="1">
                <a:solidFill>
                  <a:schemeClr val="bg1"/>
                </a:solidFill>
              </a:rPr>
              <a:t>встановлено</a:t>
            </a:r>
            <a:r>
              <a:rPr lang="ru-RU" sz="2000" b="1" dirty="0">
                <a:solidFill>
                  <a:schemeClr val="bg1"/>
                </a:solidFill>
              </a:rPr>
              <a:t> 10 </a:t>
            </a:r>
            <a:r>
              <a:rPr lang="ru-RU" sz="2000" b="1" dirty="0" err="1">
                <a:solidFill>
                  <a:schemeClr val="bg1"/>
                </a:solidFill>
              </a:rPr>
              <a:t>учням</a:t>
            </a:r>
            <a:r>
              <a:rPr lang="ru-RU" sz="2000" b="1" dirty="0">
                <a:solidFill>
                  <a:schemeClr val="bg1"/>
                </a:solidFill>
              </a:rPr>
              <a:t>. </a:t>
            </a:r>
          </a:p>
          <a:p>
            <a:endParaRPr lang="ru-RU" sz="2000" b="1" dirty="0">
              <a:solidFill>
                <a:schemeClr val="bg1"/>
              </a:solidFill>
            </a:endParaRPr>
          </a:p>
          <a:p>
            <a:r>
              <a:rPr lang="ru-RU" sz="2000" b="1" dirty="0">
                <a:solidFill>
                  <a:schemeClr val="bg1"/>
                </a:solidFill>
              </a:rPr>
              <a:t>   18 </a:t>
            </a:r>
            <a:r>
              <a:rPr lang="ru-RU" sz="2000" b="1" dirty="0" err="1">
                <a:solidFill>
                  <a:schemeClr val="bg1"/>
                </a:solidFill>
              </a:rPr>
              <a:t>випускників</a:t>
            </a:r>
            <a:r>
              <a:rPr lang="ru-RU" sz="2000" b="1" dirty="0">
                <a:solidFill>
                  <a:schemeClr val="bg1"/>
                </a:solidFill>
              </a:rPr>
              <a:t> </a:t>
            </a:r>
            <a:r>
              <a:rPr lang="ru-RU" sz="2000" b="1" dirty="0" err="1">
                <a:solidFill>
                  <a:schemeClr val="bg1"/>
                </a:solidFill>
              </a:rPr>
              <a:t>нагороджено</a:t>
            </a:r>
            <a:r>
              <a:rPr lang="ru-RU" sz="2000" b="1" dirty="0">
                <a:solidFill>
                  <a:schemeClr val="bg1"/>
                </a:solidFill>
              </a:rPr>
              <a:t> </a:t>
            </a:r>
            <a:r>
              <a:rPr lang="ru-RU" sz="2000" b="1" dirty="0" err="1">
                <a:solidFill>
                  <a:schemeClr val="bg1"/>
                </a:solidFill>
              </a:rPr>
              <a:t>відзнакою</a:t>
            </a:r>
            <a:r>
              <a:rPr lang="ru-RU" sz="2000" b="1" dirty="0">
                <a:solidFill>
                  <a:schemeClr val="bg1"/>
                </a:solidFill>
              </a:rPr>
              <a:t> </a:t>
            </a:r>
            <a:r>
              <a:rPr lang="ru-RU" sz="2000" b="1" dirty="0" err="1">
                <a:solidFill>
                  <a:schemeClr val="bg1"/>
                </a:solidFill>
              </a:rPr>
              <a:t>міського</a:t>
            </a:r>
            <a:r>
              <a:rPr lang="ru-RU" sz="2000" b="1" dirty="0">
                <a:solidFill>
                  <a:schemeClr val="bg1"/>
                </a:solidFill>
              </a:rPr>
              <a:t> </a:t>
            </a:r>
            <a:r>
              <a:rPr lang="ru-RU" sz="2000" b="1" dirty="0" err="1">
                <a:solidFill>
                  <a:schemeClr val="bg1"/>
                </a:solidFill>
              </a:rPr>
              <a:t>голови</a:t>
            </a:r>
            <a:r>
              <a:rPr lang="ru-RU" sz="2000" b="1" dirty="0">
                <a:solidFill>
                  <a:schemeClr val="bg1"/>
                </a:solidFill>
              </a:rPr>
              <a:t> «Юна </a:t>
            </a:r>
            <a:r>
              <a:rPr lang="ru-RU" sz="2000" b="1" dirty="0" err="1">
                <a:solidFill>
                  <a:schemeClr val="bg1"/>
                </a:solidFill>
              </a:rPr>
              <a:t>надія</a:t>
            </a:r>
            <a:r>
              <a:rPr lang="ru-RU" sz="2000" b="1" dirty="0">
                <a:solidFill>
                  <a:schemeClr val="bg1"/>
                </a:solidFill>
              </a:rPr>
              <a:t>». </a:t>
            </a:r>
          </a:p>
        </p:txBody>
      </p:sp>
      <p:sp>
        <p:nvSpPr>
          <p:cNvPr id="11" name="Блок-схема: рішення 10">
            <a:extLst>
              <a:ext uri="{FF2B5EF4-FFF2-40B4-BE49-F238E27FC236}">
                <a16:creationId xmlns:a16="http://schemas.microsoft.com/office/drawing/2014/main" id="{24827EDB-2249-4EA3-99C1-5347FE34E2C7}"/>
              </a:ext>
            </a:extLst>
          </p:cNvPr>
          <p:cNvSpPr/>
          <p:nvPr/>
        </p:nvSpPr>
        <p:spPr>
          <a:xfrm>
            <a:off x="167670" y="1285875"/>
            <a:ext cx="311724" cy="99042"/>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Блок-схема: рішення 11">
            <a:extLst>
              <a:ext uri="{FF2B5EF4-FFF2-40B4-BE49-F238E27FC236}">
                <a16:creationId xmlns:a16="http://schemas.microsoft.com/office/drawing/2014/main" id="{97E99D04-FEE2-42A4-B304-D9A61FE8C68E}"/>
              </a:ext>
            </a:extLst>
          </p:cNvPr>
          <p:cNvSpPr/>
          <p:nvPr/>
        </p:nvSpPr>
        <p:spPr>
          <a:xfrm>
            <a:off x="173900" y="222064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6" name="Рисунок 5">
            <a:extLst>
              <a:ext uri="{FF2B5EF4-FFF2-40B4-BE49-F238E27FC236}">
                <a16:creationId xmlns:a16="http://schemas.microsoft.com/office/drawing/2014/main" id="{491D8D55-A947-45CE-B4D6-A8CF5880AE6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048665"/>
            <a:ext cx="12192000" cy="3347566"/>
          </a:xfrm>
          <a:prstGeom prst="rect">
            <a:avLst/>
          </a:prstGeom>
        </p:spPr>
      </p:pic>
      <p:sp>
        <p:nvSpPr>
          <p:cNvPr id="13" name="TextBox 12">
            <a:extLst>
              <a:ext uri="{FF2B5EF4-FFF2-40B4-BE49-F238E27FC236}">
                <a16:creationId xmlns:a16="http://schemas.microsoft.com/office/drawing/2014/main" id="{E29330AC-440F-4ACB-8642-BD2AE1AE9BEC}"/>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27</a:t>
            </a:r>
          </a:p>
        </p:txBody>
      </p:sp>
    </p:spTree>
    <p:extLst>
      <p:ext uri="{BB962C8B-B14F-4D97-AF65-F5344CB8AC3E}">
        <p14:creationId xmlns:p14="http://schemas.microsoft.com/office/powerpoint/2010/main" val="36715932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КУЛЬТУРА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25778" y="697420"/>
            <a:ext cx="11848413"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117808" y="782061"/>
            <a:ext cx="4063667" cy="5955476"/>
          </a:xfrm>
          <a:prstGeom prst="rect">
            <a:avLst/>
          </a:prstGeom>
          <a:noFill/>
        </p:spPr>
        <p:txBody>
          <a:bodyPr wrap="square">
            <a:spAutoFit/>
          </a:bodyPr>
          <a:lstStyle/>
          <a:p>
            <a:pPr algn="ctr"/>
            <a:r>
              <a:rPr lang="ru-RU" sz="1900" b="1" u="sng" dirty="0">
                <a:solidFill>
                  <a:schemeClr val="bg1"/>
                </a:solidFill>
              </a:rPr>
              <a:t>КЗ «</a:t>
            </a:r>
            <a:r>
              <a:rPr lang="ru-RU" sz="1900" b="1" u="sng" dirty="0" err="1">
                <a:solidFill>
                  <a:schemeClr val="bg1"/>
                </a:solidFill>
              </a:rPr>
              <a:t>Славутський</a:t>
            </a:r>
            <a:r>
              <a:rPr lang="ru-RU" sz="1900" b="1" u="sng" dirty="0">
                <a:solidFill>
                  <a:schemeClr val="bg1"/>
                </a:solidFill>
              </a:rPr>
              <a:t> </a:t>
            </a:r>
            <a:r>
              <a:rPr lang="ru-RU" sz="1900" b="1" u="sng" dirty="0" err="1">
                <a:solidFill>
                  <a:schemeClr val="bg1"/>
                </a:solidFill>
              </a:rPr>
              <a:t>міський</a:t>
            </a:r>
            <a:r>
              <a:rPr lang="ru-RU" sz="1900" b="1" u="sng" dirty="0">
                <a:solidFill>
                  <a:schemeClr val="bg1"/>
                </a:solidFill>
              </a:rPr>
              <a:t> Палац </a:t>
            </a:r>
            <a:r>
              <a:rPr lang="ru-RU" sz="1900" b="1" u="sng" dirty="0" err="1">
                <a:solidFill>
                  <a:schemeClr val="bg1"/>
                </a:solidFill>
              </a:rPr>
              <a:t>культури</a:t>
            </a:r>
            <a:r>
              <a:rPr lang="ru-RU" sz="1900" b="1" u="sng" dirty="0">
                <a:solidFill>
                  <a:schemeClr val="bg1"/>
                </a:solidFill>
              </a:rPr>
              <a:t>» </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Функціонує</a:t>
            </a:r>
            <a:r>
              <a:rPr lang="ru-RU" sz="1900" b="1" dirty="0">
                <a:solidFill>
                  <a:schemeClr val="bg1"/>
                </a:solidFill>
              </a:rPr>
              <a:t> 17 </a:t>
            </a:r>
            <a:r>
              <a:rPr lang="ru-RU" sz="1900" b="1" dirty="0" err="1">
                <a:solidFill>
                  <a:schemeClr val="bg1"/>
                </a:solidFill>
              </a:rPr>
              <a:t>гуртків</a:t>
            </a:r>
            <a:r>
              <a:rPr lang="ru-RU" sz="1900" b="1" dirty="0">
                <a:solidFill>
                  <a:schemeClr val="bg1"/>
                </a:solidFill>
              </a:rPr>
              <a:t> </a:t>
            </a:r>
            <a:r>
              <a:rPr lang="ru-RU" sz="1900" b="1" dirty="0" err="1">
                <a:solidFill>
                  <a:schemeClr val="bg1"/>
                </a:solidFill>
              </a:rPr>
              <a:t>художньої</a:t>
            </a:r>
            <a:r>
              <a:rPr lang="ru-RU" sz="1900" b="1" dirty="0">
                <a:solidFill>
                  <a:schemeClr val="bg1"/>
                </a:solidFill>
              </a:rPr>
              <a:t> </a:t>
            </a:r>
            <a:r>
              <a:rPr lang="ru-RU" sz="1900" b="1" dirty="0" err="1">
                <a:solidFill>
                  <a:schemeClr val="bg1"/>
                </a:solidFill>
              </a:rPr>
              <a:t>самодіяльності</a:t>
            </a:r>
            <a:r>
              <a:rPr lang="ru-RU" sz="1900" b="1" dirty="0">
                <a:solidFill>
                  <a:schemeClr val="bg1"/>
                </a:solidFill>
              </a:rPr>
              <a:t> та 3 </a:t>
            </a:r>
            <a:r>
              <a:rPr lang="ru-RU" sz="1900" b="1" dirty="0" err="1">
                <a:solidFill>
                  <a:schemeClr val="bg1"/>
                </a:solidFill>
              </a:rPr>
              <a:t>любительських</a:t>
            </a:r>
            <a:r>
              <a:rPr lang="ru-RU" sz="1900" b="1" dirty="0">
                <a:solidFill>
                  <a:schemeClr val="bg1"/>
                </a:solidFill>
              </a:rPr>
              <a:t> </a:t>
            </a:r>
            <a:r>
              <a:rPr lang="ru-RU" sz="1900" b="1" dirty="0" err="1">
                <a:solidFill>
                  <a:schemeClr val="bg1"/>
                </a:solidFill>
              </a:rPr>
              <a:t>об’єднання</a:t>
            </a:r>
            <a:r>
              <a:rPr lang="ru-RU" sz="1900" b="1" dirty="0">
                <a:solidFill>
                  <a:schemeClr val="bg1"/>
                </a:solidFill>
              </a:rPr>
              <a:t>, в </a:t>
            </a:r>
            <a:r>
              <a:rPr lang="ru-RU" sz="1900" b="1" dirty="0" err="1">
                <a:solidFill>
                  <a:schemeClr val="bg1"/>
                </a:solidFill>
              </a:rPr>
              <a:t>яких</a:t>
            </a:r>
            <a:r>
              <a:rPr lang="ru-RU" sz="1900" b="1" dirty="0">
                <a:solidFill>
                  <a:schemeClr val="bg1"/>
                </a:solidFill>
              </a:rPr>
              <a:t> </a:t>
            </a:r>
            <a:r>
              <a:rPr lang="ru-RU" sz="1900" b="1" dirty="0" err="1">
                <a:solidFill>
                  <a:schemeClr val="bg1"/>
                </a:solidFill>
              </a:rPr>
              <a:t>займається</a:t>
            </a:r>
            <a:r>
              <a:rPr lang="ru-RU" sz="1900" b="1" dirty="0">
                <a:solidFill>
                  <a:schemeClr val="bg1"/>
                </a:solidFill>
              </a:rPr>
              <a:t> 471 </a:t>
            </a:r>
            <a:r>
              <a:rPr lang="ru-RU" sz="1900" b="1" dirty="0" err="1">
                <a:solidFill>
                  <a:schemeClr val="bg1"/>
                </a:solidFill>
              </a:rPr>
              <a:t>учасник</a:t>
            </a:r>
            <a:r>
              <a:rPr lang="ru-RU" sz="1900" b="1" dirty="0">
                <a:solidFill>
                  <a:schemeClr val="bg1"/>
                </a:solidFill>
              </a:rPr>
              <a:t>. </a:t>
            </a:r>
          </a:p>
          <a:p>
            <a:endParaRPr lang="ru-RU" sz="1900" b="1" dirty="0">
              <a:solidFill>
                <a:schemeClr val="bg1"/>
              </a:solidFill>
            </a:endParaRPr>
          </a:p>
          <a:p>
            <a:r>
              <a:rPr lang="ru-RU" sz="1900" b="1" dirty="0">
                <a:solidFill>
                  <a:schemeClr val="bg1"/>
                </a:solidFill>
              </a:rPr>
              <a:t>    Для </a:t>
            </a:r>
            <a:r>
              <a:rPr lang="ru-RU" sz="1900" b="1" dirty="0" err="1">
                <a:solidFill>
                  <a:schemeClr val="bg1"/>
                </a:solidFill>
              </a:rPr>
              <a:t>створення</a:t>
            </a:r>
            <a:r>
              <a:rPr lang="ru-RU" sz="1900" b="1" dirty="0">
                <a:solidFill>
                  <a:schemeClr val="bg1"/>
                </a:solidFill>
              </a:rPr>
              <a:t> </a:t>
            </a:r>
            <a:r>
              <a:rPr lang="ru-RU" sz="1900" b="1" dirty="0" err="1">
                <a:solidFill>
                  <a:schemeClr val="bg1"/>
                </a:solidFill>
              </a:rPr>
              <a:t>належних</a:t>
            </a:r>
            <a:r>
              <a:rPr lang="ru-RU" sz="1900" b="1" dirty="0">
                <a:solidFill>
                  <a:schemeClr val="bg1"/>
                </a:solidFill>
              </a:rPr>
              <a:t> умов </a:t>
            </a:r>
            <a:r>
              <a:rPr lang="ru-RU" sz="1900" b="1" dirty="0" err="1">
                <a:solidFill>
                  <a:schemeClr val="bg1"/>
                </a:solidFill>
              </a:rPr>
              <a:t>функціонування</a:t>
            </a:r>
            <a:r>
              <a:rPr lang="ru-RU" sz="1900" b="1" dirty="0">
                <a:solidFill>
                  <a:schemeClr val="bg1"/>
                </a:solidFill>
              </a:rPr>
              <a:t> та </a:t>
            </a:r>
            <a:r>
              <a:rPr lang="ru-RU" sz="1900" b="1" dirty="0" err="1">
                <a:solidFill>
                  <a:schemeClr val="bg1"/>
                </a:solidFill>
              </a:rPr>
              <a:t>забезпечення</a:t>
            </a:r>
            <a:r>
              <a:rPr lang="ru-RU" sz="1900" b="1" dirty="0">
                <a:solidFill>
                  <a:schemeClr val="bg1"/>
                </a:solidFill>
              </a:rPr>
              <a:t> </a:t>
            </a:r>
            <a:r>
              <a:rPr lang="ru-RU" sz="1900" b="1" dirty="0" err="1">
                <a:solidFill>
                  <a:schemeClr val="bg1"/>
                </a:solidFill>
              </a:rPr>
              <a:t>розвитку</a:t>
            </a:r>
            <a:r>
              <a:rPr lang="ru-RU" sz="1900" b="1" dirty="0">
                <a:solidFill>
                  <a:schemeClr val="bg1"/>
                </a:solidFill>
              </a:rPr>
              <a:t> закладу у 2021 </a:t>
            </a:r>
            <a:r>
              <a:rPr lang="ru-RU" sz="1900" b="1" dirty="0" err="1">
                <a:solidFill>
                  <a:schemeClr val="bg1"/>
                </a:solidFill>
              </a:rPr>
              <a:t>році</a:t>
            </a:r>
            <a:r>
              <a:rPr lang="ru-RU" sz="1900" b="1" dirty="0">
                <a:solidFill>
                  <a:schemeClr val="bg1"/>
                </a:solidFill>
              </a:rPr>
              <a:t> </a:t>
            </a:r>
            <a:r>
              <a:rPr lang="ru-RU" sz="1900" b="1" dirty="0" err="1">
                <a:solidFill>
                  <a:schemeClr val="bg1"/>
                </a:solidFill>
              </a:rPr>
              <a:t>придбано</a:t>
            </a:r>
            <a:r>
              <a:rPr lang="ru-RU" sz="1900" b="1" dirty="0">
                <a:solidFill>
                  <a:schemeClr val="bg1"/>
                </a:solidFill>
              </a:rPr>
              <a:t> </a:t>
            </a:r>
            <a:r>
              <a:rPr lang="ru-RU" sz="1900" b="1" dirty="0" err="1">
                <a:solidFill>
                  <a:schemeClr val="bg1"/>
                </a:solidFill>
              </a:rPr>
              <a:t>обладнання</a:t>
            </a:r>
            <a:r>
              <a:rPr lang="ru-RU" sz="1900" b="1" dirty="0">
                <a:solidFill>
                  <a:schemeClr val="bg1"/>
                </a:solidFill>
              </a:rPr>
              <a:t>, </a:t>
            </a:r>
            <a:r>
              <a:rPr lang="ru-RU" sz="1900" b="1" dirty="0" err="1">
                <a:solidFill>
                  <a:schemeClr val="bg1"/>
                </a:solidFill>
              </a:rPr>
              <a:t>матеріальні</a:t>
            </a:r>
            <a:r>
              <a:rPr lang="ru-RU" sz="1900" b="1" dirty="0">
                <a:solidFill>
                  <a:schemeClr val="bg1"/>
                </a:solidFill>
              </a:rPr>
              <a:t> </a:t>
            </a:r>
            <a:r>
              <a:rPr lang="ru-RU" sz="1900" b="1" dirty="0" err="1">
                <a:solidFill>
                  <a:schemeClr val="bg1"/>
                </a:solidFill>
              </a:rPr>
              <a:t>засоби</a:t>
            </a:r>
            <a:r>
              <a:rPr lang="ru-RU" sz="1900" b="1" dirty="0">
                <a:solidFill>
                  <a:schemeClr val="bg1"/>
                </a:solidFill>
              </a:rPr>
              <a:t> та </a:t>
            </a:r>
            <a:r>
              <a:rPr lang="ru-RU" sz="1900" b="1" dirty="0" err="1">
                <a:solidFill>
                  <a:schemeClr val="bg1"/>
                </a:solidFill>
              </a:rPr>
              <a:t>сценічне</a:t>
            </a:r>
            <a:r>
              <a:rPr lang="ru-RU" sz="1900" b="1" dirty="0">
                <a:solidFill>
                  <a:schemeClr val="bg1"/>
                </a:solidFill>
              </a:rPr>
              <a:t> </a:t>
            </a:r>
            <a:r>
              <a:rPr lang="ru-RU" sz="1900" b="1" dirty="0" err="1">
                <a:solidFill>
                  <a:schemeClr val="bg1"/>
                </a:solidFill>
              </a:rPr>
              <a:t>вбрання</a:t>
            </a:r>
            <a:r>
              <a:rPr lang="ru-RU" sz="1900" b="1" dirty="0">
                <a:solidFill>
                  <a:schemeClr val="bg1"/>
                </a:solidFill>
              </a:rPr>
              <a:t> на </a:t>
            </a:r>
            <a:r>
              <a:rPr lang="ru-RU" sz="1900" b="1" dirty="0" err="1">
                <a:solidFill>
                  <a:schemeClr val="bg1"/>
                </a:solidFill>
              </a:rPr>
              <a:t>загальну</a:t>
            </a:r>
            <a:r>
              <a:rPr lang="ru-RU" sz="1900" b="1" dirty="0">
                <a:solidFill>
                  <a:schemeClr val="bg1"/>
                </a:solidFill>
              </a:rPr>
              <a:t> суму 207 тис. 700 грн.</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Також</a:t>
            </a:r>
            <a:r>
              <a:rPr lang="ru-RU" sz="1900" b="1" dirty="0">
                <a:solidFill>
                  <a:schemeClr val="bg1"/>
                </a:solidFill>
              </a:rPr>
              <a:t> </a:t>
            </a:r>
            <a:r>
              <a:rPr lang="ru-RU" sz="1900" b="1" dirty="0" err="1">
                <a:solidFill>
                  <a:schemeClr val="bg1"/>
                </a:solidFill>
              </a:rPr>
              <a:t>було</a:t>
            </a:r>
            <a:r>
              <a:rPr lang="ru-RU" sz="1900" b="1" dirty="0">
                <a:solidFill>
                  <a:schemeClr val="bg1"/>
                </a:solidFill>
              </a:rPr>
              <a:t> проведено </a:t>
            </a:r>
            <a:r>
              <a:rPr lang="ru-RU" sz="1900" b="1" dirty="0" err="1">
                <a:solidFill>
                  <a:schemeClr val="bg1"/>
                </a:solidFill>
              </a:rPr>
              <a:t>роботи</a:t>
            </a:r>
            <a:r>
              <a:rPr lang="ru-RU" sz="1900" b="1" dirty="0">
                <a:solidFill>
                  <a:schemeClr val="bg1"/>
                </a:solidFill>
              </a:rPr>
              <a:t> з </a:t>
            </a:r>
            <a:r>
              <a:rPr lang="ru-RU" sz="1900" b="1" dirty="0" err="1">
                <a:solidFill>
                  <a:schemeClr val="bg1"/>
                </a:solidFill>
              </a:rPr>
              <a:t>облаштування</a:t>
            </a:r>
            <a:r>
              <a:rPr lang="ru-RU" sz="1900" b="1" dirty="0">
                <a:solidFill>
                  <a:schemeClr val="bg1"/>
                </a:solidFill>
              </a:rPr>
              <a:t> території КЗ «СМПК» </a:t>
            </a:r>
            <a:r>
              <a:rPr lang="ru-RU" sz="1900" b="1" dirty="0" err="1">
                <a:solidFill>
                  <a:schemeClr val="bg1"/>
                </a:solidFill>
              </a:rPr>
              <a:t>металевими</a:t>
            </a:r>
            <a:r>
              <a:rPr lang="ru-RU" sz="1900" b="1" dirty="0">
                <a:solidFill>
                  <a:schemeClr val="bg1"/>
                </a:solidFill>
              </a:rPr>
              <a:t> арками, </a:t>
            </a:r>
            <a:r>
              <a:rPr lang="ru-RU" sz="1900" b="1" dirty="0" err="1">
                <a:solidFill>
                  <a:schemeClr val="bg1"/>
                </a:solidFill>
              </a:rPr>
              <a:t>які</a:t>
            </a:r>
            <a:r>
              <a:rPr lang="ru-RU" sz="1900" b="1" dirty="0">
                <a:solidFill>
                  <a:schemeClr val="bg1"/>
                </a:solidFill>
              </a:rPr>
              <a:t> </a:t>
            </a:r>
            <a:r>
              <a:rPr lang="ru-RU" sz="1900" b="1" dirty="0" err="1">
                <a:solidFill>
                  <a:schemeClr val="bg1"/>
                </a:solidFill>
              </a:rPr>
              <a:t>було</a:t>
            </a:r>
            <a:r>
              <a:rPr lang="ru-RU" sz="1900" b="1" dirty="0">
                <a:solidFill>
                  <a:schemeClr val="bg1"/>
                </a:solidFill>
              </a:rPr>
              <a:t> </a:t>
            </a:r>
            <a:r>
              <a:rPr lang="ru-RU" sz="1900" b="1" dirty="0" err="1">
                <a:solidFill>
                  <a:schemeClr val="bg1"/>
                </a:solidFill>
              </a:rPr>
              <a:t>придбано</a:t>
            </a:r>
            <a:r>
              <a:rPr lang="ru-RU" sz="1900" b="1" dirty="0">
                <a:solidFill>
                  <a:schemeClr val="bg1"/>
                </a:solidFill>
              </a:rPr>
              <a:t> на суму 66,8 тис. грн. </a:t>
            </a:r>
          </a:p>
          <a:p>
            <a:endParaRPr lang="ru-RU" sz="2000" b="1" dirty="0">
              <a:solidFill>
                <a:schemeClr val="bg1"/>
              </a:solidFill>
            </a:endParaRPr>
          </a:p>
        </p:txBody>
      </p:sp>
      <p:pic>
        <p:nvPicPr>
          <p:cNvPr id="1026" name="Picture 2" descr="На зображенні може бути: дерево">
            <a:extLst>
              <a:ext uri="{FF2B5EF4-FFF2-40B4-BE49-F238E27FC236}">
                <a16:creationId xmlns:a16="http://schemas.microsoft.com/office/drawing/2014/main" id="{915DE7D9-D34B-4AEE-A68F-4183D011494F}"/>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7497428" y="860460"/>
            <a:ext cx="4576763" cy="28003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На зображенні може бути: 2 людини, люди стоять та на відкритому повітрі">
            <a:extLst>
              <a:ext uri="{FF2B5EF4-FFF2-40B4-BE49-F238E27FC236}">
                <a16:creationId xmlns:a16="http://schemas.microsoft.com/office/drawing/2014/main" id="{0E9FA0C2-2589-40D8-8A47-597C308DDB0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2000"/>
                    </a14:imgEffect>
                    <a14:imgEffect>
                      <a14:brightnessContrast bright="23000"/>
                    </a14:imgEffect>
                  </a14:imgLayer>
                </a14:imgProps>
              </a:ext>
              <a:ext uri="{28A0092B-C50C-407E-A947-70E740481C1C}">
                <a14:useLocalDpi xmlns:a14="http://schemas.microsoft.com/office/drawing/2010/main"/>
              </a:ext>
            </a:extLst>
          </a:blip>
          <a:srcRect/>
          <a:stretch/>
        </p:blipFill>
        <p:spPr bwMode="auto">
          <a:xfrm>
            <a:off x="7507650" y="3702010"/>
            <a:ext cx="4576763" cy="29876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На зображенні може бути: 8 людей, зокрема Надежда Ковальчук, люди стоять та у приміщенні">
            <a:extLst>
              <a:ext uri="{FF2B5EF4-FFF2-40B4-BE49-F238E27FC236}">
                <a16:creationId xmlns:a16="http://schemas.microsoft.com/office/drawing/2014/main" id="{4F04EFE9-4AED-4657-A692-1C39618858AE}"/>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971851" y="3694018"/>
            <a:ext cx="3484505" cy="298764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На зображенні може бути: 6 людей, зокрема Ігор Піголь, Roman  bachinskiy і Сергій Сакалюк та люди стоять">
            <a:extLst>
              <a:ext uri="{FF2B5EF4-FFF2-40B4-BE49-F238E27FC236}">
                <a16:creationId xmlns:a16="http://schemas.microsoft.com/office/drawing/2014/main" id="{5CD2C743-D72E-4758-B42D-C3C9FE7C24F0}"/>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971851" y="860460"/>
            <a:ext cx="3525577" cy="2751454"/>
          </a:xfrm>
          <a:prstGeom prst="rect">
            <a:avLst/>
          </a:prstGeom>
          <a:noFill/>
          <a:extLst>
            <a:ext uri="{909E8E84-426E-40DD-AFC4-6F175D3DCCD1}">
              <a14:hiddenFill xmlns:a14="http://schemas.microsoft.com/office/drawing/2010/main">
                <a:solidFill>
                  <a:srgbClr val="FFFFFF"/>
                </a:solidFill>
              </a14:hiddenFill>
            </a:ext>
          </a:extLst>
        </p:spPr>
      </p:pic>
      <p:sp>
        <p:nvSpPr>
          <p:cNvPr id="16" name="Блок-схема: рішення 15">
            <a:extLst>
              <a:ext uri="{FF2B5EF4-FFF2-40B4-BE49-F238E27FC236}">
                <a16:creationId xmlns:a16="http://schemas.microsoft.com/office/drawing/2014/main" id="{254ABCDE-13EE-46F1-9C4A-5CE2E47FB8FE}"/>
              </a:ext>
            </a:extLst>
          </p:cNvPr>
          <p:cNvSpPr/>
          <p:nvPr/>
        </p:nvSpPr>
        <p:spPr>
          <a:xfrm>
            <a:off x="117808" y="1799190"/>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Блок-схема: рішення 16">
            <a:extLst>
              <a:ext uri="{FF2B5EF4-FFF2-40B4-BE49-F238E27FC236}">
                <a16:creationId xmlns:a16="http://schemas.microsoft.com/office/drawing/2014/main" id="{BAD989A7-1D3A-4FBE-AD5C-5F4E1EE272C7}"/>
              </a:ext>
            </a:extLst>
          </p:cNvPr>
          <p:cNvSpPr/>
          <p:nvPr/>
        </p:nvSpPr>
        <p:spPr>
          <a:xfrm>
            <a:off x="89494" y="330010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8" name="Блок-схема: рішення 17">
            <a:extLst>
              <a:ext uri="{FF2B5EF4-FFF2-40B4-BE49-F238E27FC236}">
                <a16:creationId xmlns:a16="http://schemas.microsoft.com/office/drawing/2014/main" id="{2D6E451B-C6A8-4E7A-91DA-6061E2F0E03B}"/>
              </a:ext>
            </a:extLst>
          </p:cNvPr>
          <p:cNvSpPr/>
          <p:nvPr/>
        </p:nvSpPr>
        <p:spPr>
          <a:xfrm flipV="1">
            <a:off x="160717" y="5306493"/>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TextBox 14">
            <a:extLst>
              <a:ext uri="{FF2B5EF4-FFF2-40B4-BE49-F238E27FC236}">
                <a16:creationId xmlns:a16="http://schemas.microsoft.com/office/drawing/2014/main" id="{72193EB4-E140-4A96-B998-51FA08AD9B1C}"/>
              </a:ext>
            </a:extLst>
          </p:cNvPr>
          <p:cNvSpPr txBox="1"/>
          <p:nvPr/>
        </p:nvSpPr>
        <p:spPr>
          <a:xfrm>
            <a:off x="11318101" y="160045"/>
            <a:ext cx="626249" cy="523220"/>
          </a:xfrm>
          <a:prstGeom prst="rect">
            <a:avLst/>
          </a:prstGeom>
          <a:noFill/>
        </p:spPr>
        <p:txBody>
          <a:bodyPr wrap="square" rtlCol="0">
            <a:spAutoFit/>
          </a:bodyPr>
          <a:lstStyle/>
          <a:p>
            <a:r>
              <a:rPr lang="uk-UA" sz="2800" b="1" dirty="0">
                <a:solidFill>
                  <a:schemeClr val="bg1"/>
                </a:solidFill>
              </a:rPr>
              <a:t>28</a:t>
            </a:r>
          </a:p>
        </p:txBody>
      </p:sp>
    </p:spTree>
    <p:extLst>
      <p:ext uri="{BB962C8B-B14F-4D97-AF65-F5344CB8AC3E}">
        <p14:creationId xmlns:p14="http://schemas.microsoft.com/office/powerpoint/2010/main" val="1289609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КУЛЬТУРА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24035" y="663719"/>
            <a:ext cx="11620315"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7353669" y="3876721"/>
            <a:ext cx="4838331" cy="3170099"/>
          </a:xfrm>
          <a:prstGeom prst="rect">
            <a:avLst/>
          </a:prstGeom>
          <a:noFill/>
        </p:spPr>
        <p:txBody>
          <a:bodyPr wrap="square">
            <a:spAutoFit/>
          </a:bodyPr>
          <a:lstStyle/>
          <a:p>
            <a:endParaRPr lang="ru-RU" sz="2000" b="1" dirty="0">
              <a:solidFill>
                <a:schemeClr val="bg1"/>
              </a:solidFill>
            </a:endParaRPr>
          </a:p>
          <a:p>
            <a:pPr algn="ctr"/>
            <a:r>
              <a:rPr lang="ru-RU" sz="2000" b="1" u="sng" dirty="0">
                <a:solidFill>
                  <a:schemeClr val="bg1"/>
                </a:solidFill>
              </a:rPr>
              <a:t>Сектор </a:t>
            </a:r>
            <a:r>
              <a:rPr lang="ru-RU" sz="2000" b="1" u="sng" dirty="0" err="1">
                <a:solidFill>
                  <a:schemeClr val="bg1"/>
                </a:solidFill>
              </a:rPr>
              <a:t>кіно</a:t>
            </a:r>
            <a:endParaRPr lang="ru-RU" sz="2000" b="1" u="sng" dirty="0">
              <a:solidFill>
                <a:schemeClr val="bg1"/>
              </a:solidFill>
            </a:endParaRPr>
          </a:p>
          <a:p>
            <a:endParaRPr lang="ru-RU" sz="2000" b="1" dirty="0">
              <a:solidFill>
                <a:schemeClr val="bg1"/>
              </a:solidFill>
            </a:endParaRPr>
          </a:p>
          <a:p>
            <a:r>
              <a:rPr lang="ru-RU" sz="2000" b="1" dirty="0">
                <a:solidFill>
                  <a:schemeClr val="bg1"/>
                </a:solidFill>
              </a:rPr>
              <a:t>     Проводить </a:t>
            </a:r>
            <a:r>
              <a:rPr lang="ru-RU" sz="2000" b="1" dirty="0" err="1">
                <a:solidFill>
                  <a:schemeClr val="bg1"/>
                </a:solidFill>
              </a:rPr>
              <a:t>демонстрацію</a:t>
            </a:r>
            <a:r>
              <a:rPr lang="ru-RU" sz="2000" b="1" dirty="0">
                <a:solidFill>
                  <a:schemeClr val="bg1"/>
                </a:solidFill>
              </a:rPr>
              <a:t> 3</a:t>
            </a:r>
            <a:r>
              <a:rPr lang="en-US" sz="2000" b="1" dirty="0">
                <a:solidFill>
                  <a:schemeClr val="bg1"/>
                </a:solidFill>
              </a:rPr>
              <a:t>D </a:t>
            </a:r>
            <a:r>
              <a:rPr lang="ru-RU" sz="2000" b="1" dirty="0" err="1">
                <a:solidFill>
                  <a:schemeClr val="bg1"/>
                </a:solidFill>
              </a:rPr>
              <a:t>фільмів</a:t>
            </a:r>
            <a:r>
              <a:rPr lang="ru-RU" sz="2000" b="1" dirty="0">
                <a:solidFill>
                  <a:schemeClr val="bg1"/>
                </a:solidFill>
              </a:rPr>
              <a:t> </a:t>
            </a:r>
            <a:r>
              <a:rPr lang="ru-RU" sz="2000" b="1" dirty="0" err="1">
                <a:solidFill>
                  <a:schemeClr val="bg1"/>
                </a:solidFill>
              </a:rPr>
              <a:t>різної</a:t>
            </a:r>
            <a:r>
              <a:rPr lang="ru-RU" sz="2000" b="1" dirty="0">
                <a:solidFill>
                  <a:schemeClr val="bg1"/>
                </a:solidFill>
              </a:rPr>
              <a:t> тематики. </a:t>
            </a:r>
          </a:p>
          <a:p>
            <a:endParaRPr lang="ru-RU" sz="2000" b="1" dirty="0">
              <a:solidFill>
                <a:schemeClr val="bg1"/>
              </a:solidFill>
            </a:endParaRPr>
          </a:p>
          <a:p>
            <a:r>
              <a:rPr lang="ru-RU" sz="2000" b="1" dirty="0">
                <a:solidFill>
                  <a:schemeClr val="bg1"/>
                </a:solidFill>
              </a:rPr>
              <a:t>Протягом року </a:t>
            </a:r>
            <a:r>
              <a:rPr lang="ru-RU" sz="2000" b="1" dirty="0" err="1">
                <a:solidFill>
                  <a:schemeClr val="bg1"/>
                </a:solidFill>
              </a:rPr>
              <a:t>відбулося</a:t>
            </a:r>
            <a:r>
              <a:rPr lang="ru-RU" sz="2000" b="1" dirty="0">
                <a:solidFill>
                  <a:schemeClr val="bg1"/>
                </a:solidFill>
              </a:rPr>
              <a:t> 15 </a:t>
            </a:r>
            <a:r>
              <a:rPr lang="ru-RU" sz="2000" b="1" dirty="0" err="1">
                <a:solidFill>
                  <a:schemeClr val="bg1"/>
                </a:solidFill>
              </a:rPr>
              <a:t>кінопоказів</a:t>
            </a:r>
            <a:r>
              <a:rPr lang="ru-RU" sz="2000" b="1" dirty="0">
                <a:solidFill>
                  <a:schemeClr val="bg1"/>
                </a:solidFill>
              </a:rPr>
              <a:t>, </a:t>
            </a:r>
            <a:r>
              <a:rPr lang="ru-RU" sz="2000" b="1" dirty="0" err="1">
                <a:solidFill>
                  <a:schemeClr val="bg1"/>
                </a:solidFill>
              </a:rPr>
              <a:t>які</a:t>
            </a:r>
            <a:r>
              <a:rPr lang="ru-RU" sz="2000" b="1" dirty="0">
                <a:solidFill>
                  <a:schemeClr val="bg1"/>
                </a:solidFill>
              </a:rPr>
              <a:t> </a:t>
            </a:r>
            <a:r>
              <a:rPr lang="ru-RU" sz="2000" b="1" dirty="0" err="1">
                <a:solidFill>
                  <a:schemeClr val="bg1"/>
                </a:solidFill>
              </a:rPr>
              <a:t>відвідало</a:t>
            </a:r>
            <a:r>
              <a:rPr lang="ru-RU" sz="2000" b="1" dirty="0">
                <a:solidFill>
                  <a:schemeClr val="bg1"/>
                </a:solidFill>
              </a:rPr>
              <a:t> 57 </a:t>
            </a:r>
            <a:r>
              <a:rPr lang="ru-RU" sz="2000" b="1" dirty="0" err="1">
                <a:solidFill>
                  <a:schemeClr val="bg1"/>
                </a:solidFill>
              </a:rPr>
              <a:t>дорослих</a:t>
            </a:r>
            <a:r>
              <a:rPr lang="ru-RU" sz="2000" b="1" dirty="0">
                <a:solidFill>
                  <a:schemeClr val="bg1"/>
                </a:solidFill>
              </a:rPr>
              <a:t> та 52 </a:t>
            </a:r>
            <a:r>
              <a:rPr lang="ru-RU" sz="2000" b="1" dirty="0" err="1">
                <a:solidFill>
                  <a:schemeClr val="bg1"/>
                </a:solidFill>
              </a:rPr>
              <a:t>дітей</a:t>
            </a:r>
            <a:r>
              <a:rPr lang="ru-RU" sz="2000" b="1" dirty="0">
                <a:solidFill>
                  <a:schemeClr val="bg1"/>
                </a:solidFill>
              </a:rPr>
              <a:t>. </a:t>
            </a:r>
          </a:p>
          <a:p>
            <a:endParaRPr lang="ru-RU" sz="2000" b="1" dirty="0">
              <a:solidFill>
                <a:schemeClr val="bg1"/>
              </a:solidFill>
            </a:endParaRPr>
          </a:p>
          <a:p>
            <a:endParaRPr lang="ru-RU" sz="2000" b="1" dirty="0">
              <a:solidFill>
                <a:schemeClr val="bg1"/>
              </a:solidFill>
            </a:endParaRPr>
          </a:p>
        </p:txBody>
      </p:sp>
      <p:pic>
        <p:nvPicPr>
          <p:cNvPr id="2052" name="Picture 4" descr="На зображенні може бути: 5 людей та люди усміхаються">
            <a:extLst>
              <a:ext uri="{FF2B5EF4-FFF2-40B4-BE49-F238E27FC236}">
                <a16:creationId xmlns:a16="http://schemas.microsoft.com/office/drawing/2014/main" id="{12B6DF6D-F33F-465C-AFD8-798091D26F0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03934" y="837689"/>
            <a:ext cx="6613864" cy="317537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B2868BE-A007-4527-999B-F2A34FD45B0F}"/>
              </a:ext>
            </a:extLst>
          </p:cNvPr>
          <p:cNvSpPr txBox="1"/>
          <p:nvPr/>
        </p:nvSpPr>
        <p:spPr>
          <a:xfrm>
            <a:off x="324035" y="4146291"/>
            <a:ext cx="6511771" cy="3170099"/>
          </a:xfrm>
          <a:prstGeom prst="rect">
            <a:avLst/>
          </a:prstGeom>
          <a:noFill/>
        </p:spPr>
        <p:txBody>
          <a:bodyPr wrap="square">
            <a:spAutoFit/>
          </a:bodyPr>
          <a:lstStyle/>
          <a:p>
            <a:pPr algn="ctr"/>
            <a:r>
              <a:rPr lang="ru-RU" sz="2000" b="1" u="sng" dirty="0" err="1">
                <a:solidFill>
                  <a:schemeClr val="bg1"/>
                </a:solidFill>
              </a:rPr>
              <a:t>Голицький</a:t>
            </a:r>
            <a:r>
              <a:rPr lang="ru-RU" sz="2000" b="1" u="sng" dirty="0">
                <a:solidFill>
                  <a:schemeClr val="bg1"/>
                </a:solidFill>
              </a:rPr>
              <a:t> </a:t>
            </a:r>
            <a:r>
              <a:rPr lang="ru-RU" sz="2000" b="1" u="sng" dirty="0" err="1">
                <a:solidFill>
                  <a:schemeClr val="bg1"/>
                </a:solidFill>
              </a:rPr>
              <a:t>сільський</a:t>
            </a:r>
            <a:r>
              <a:rPr lang="ru-RU" sz="2000" b="1" u="sng" dirty="0">
                <a:solidFill>
                  <a:schemeClr val="bg1"/>
                </a:solidFill>
              </a:rPr>
              <a:t> клуб</a:t>
            </a:r>
          </a:p>
          <a:p>
            <a:endParaRPr lang="ru-RU" sz="2000" b="1" u="sng" dirty="0">
              <a:solidFill>
                <a:schemeClr val="bg1"/>
              </a:solidFill>
            </a:endParaRPr>
          </a:p>
          <a:p>
            <a:r>
              <a:rPr lang="ru-RU" sz="2000" b="1" dirty="0">
                <a:solidFill>
                  <a:schemeClr val="bg1"/>
                </a:solidFill>
              </a:rPr>
              <a:t>    Проведено 69 </a:t>
            </a:r>
            <a:r>
              <a:rPr lang="ru-RU" sz="2000" b="1" dirty="0" err="1">
                <a:solidFill>
                  <a:schemeClr val="bg1"/>
                </a:solidFill>
              </a:rPr>
              <a:t>заходів</a:t>
            </a:r>
            <a:r>
              <a:rPr lang="ru-RU" sz="2000" b="1" dirty="0">
                <a:solidFill>
                  <a:schemeClr val="bg1"/>
                </a:solidFill>
              </a:rPr>
              <a:t> (2 050 </a:t>
            </a:r>
            <a:r>
              <a:rPr lang="ru-RU" sz="2000" b="1" dirty="0" err="1">
                <a:solidFill>
                  <a:schemeClr val="bg1"/>
                </a:solidFill>
              </a:rPr>
              <a:t>відвідувань</a:t>
            </a:r>
            <a:r>
              <a:rPr lang="ru-RU" sz="2000" b="1" dirty="0">
                <a:solidFill>
                  <a:schemeClr val="bg1"/>
                </a:solidFill>
              </a:rPr>
              <a:t>).</a:t>
            </a:r>
          </a:p>
          <a:p>
            <a:endParaRPr lang="ru-RU" sz="2000" b="1" dirty="0">
              <a:solidFill>
                <a:schemeClr val="bg1"/>
              </a:solidFill>
            </a:endParaRPr>
          </a:p>
          <a:p>
            <a:r>
              <a:rPr lang="ru-RU" sz="2000" b="1" dirty="0">
                <a:solidFill>
                  <a:schemeClr val="bg1"/>
                </a:solidFill>
              </a:rPr>
              <a:t>    У </a:t>
            </a:r>
            <a:r>
              <a:rPr lang="ru-RU" sz="2000" b="1" dirty="0" err="1">
                <a:solidFill>
                  <a:schemeClr val="bg1"/>
                </a:solidFill>
              </a:rPr>
              <a:t>Голицькому</a:t>
            </a:r>
            <a:r>
              <a:rPr lang="ru-RU" sz="2000" b="1" dirty="0">
                <a:solidFill>
                  <a:schemeClr val="bg1"/>
                </a:solidFill>
              </a:rPr>
              <a:t> </a:t>
            </a:r>
            <a:r>
              <a:rPr lang="ru-RU" sz="2000" b="1" dirty="0" err="1">
                <a:solidFill>
                  <a:schemeClr val="bg1"/>
                </a:solidFill>
              </a:rPr>
              <a:t>сільському</a:t>
            </a:r>
            <a:r>
              <a:rPr lang="ru-RU" sz="2000" b="1" dirty="0">
                <a:solidFill>
                  <a:schemeClr val="bg1"/>
                </a:solidFill>
              </a:rPr>
              <a:t> </a:t>
            </a:r>
            <a:r>
              <a:rPr lang="ru-RU" sz="2000" b="1" dirty="0" err="1">
                <a:solidFill>
                  <a:schemeClr val="bg1"/>
                </a:solidFill>
              </a:rPr>
              <a:t>клубі</a:t>
            </a:r>
            <a:r>
              <a:rPr lang="ru-RU" sz="2000" b="1" dirty="0">
                <a:solidFill>
                  <a:schemeClr val="bg1"/>
                </a:solidFill>
              </a:rPr>
              <a:t> </a:t>
            </a:r>
            <a:r>
              <a:rPr lang="ru-RU" sz="2000" b="1" dirty="0" err="1">
                <a:solidFill>
                  <a:schemeClr val="bg1"/>
                </a:solidFill>
              </a:rPr>
              <a:t>діє</a:t>
            </a:r>
            <a:r>
              <a:rPr lang="ru-RU" sz="2000" b="1" dirty="0">
                <a:solidFill>
                  <a:schemeClr val="bg1"/>
                </a:solidFill>
              </a:rPr>
              <a:t> 3 </a:t>
            </a:r>
            <a:r>
              <a:rPr lang="ru-RU" sz="2000" b="1" dirty="0" err="1">
                <a:solidFill>
                  <a:schemeClr val="bg1"/>
                </a:solidFill>
              </a:rPr>
              <a:t>гуртки</a:t>
            </a:r>
            <a:r>
              <a:rPr lang="ru-RU" sz="2000" b="1" dirty="0">
                <a:solidFill>
                  <a:schemeClr val="bg1"/>
                </a:solidFill>
              </a:rPr>
              <a:t> </a:t>
            </a:r>
            <a:r>
              <a:rPr lang="ru-RU" sz="2000" b="1" dirty="0" err="1">
                <a:solidFill>
                  <a:schemeClr val="bg1"/>
                </a:solidFill>
              </a:rPr>
              <a:t>художньої</a:t>
            </a:r>
            <a:r>
              <a:rPr lang="ru-RU" sz="2000" b="1" dirty="0">
                <a:solidFill>
                  <a:schemeClr val="bg1"/>
                </a:solidFill>
              </a:rPr>
              <a:t> </a:t>
            </a:r>
            <a:r>
              <a:rPr lang="ru-RU" sz="2000" b="1" dirty="0" err="1">
                <a:solidFill>
                  <a:schemeClr val="bg1"/>
                </a:solidFill>
              </a:rPr>
              <a:t>самодіяльності</a:t>
            </a:r>
            <a:r>
              <a:rPr lang="ru-RU" sz="2000" b="1" dirty="0">
                <a:solidFill>
                  <a:schemeClr val="bg1"/>
                </a:solidFill>
              </a:rPr>
              <a:t> та 1 </a:t>
            </a:r>
            <a:r>
              <a:rPr lang="ru-RU" sz="2000" b="1" dirty="0" err="1">
                <a:solidFill>
                  <a:schemeClr val="bg1"/>
                </a:solidFill>
              </a:rPr>
              <a:t>любительське</a:t>
            </a:r>
            <a:r>
              <a:rPr lang="ru-RU" sz="2000" b="1" dirty="0">
                <a:solidFill>
                  <a:schemeClr val="bg1"/>
                </a:solidFill>
              </a:rPr>
              <a:t> </a:t>
            </a:r>
            <a:r>
              <a:rPr lang="ru-RU" sz="2000" b="1" dirty="0" err="1">
                <a:solidFill>
                  <a:schemeClr val="bg1"/>
                </a:solidFill>
              </a:rPr>
              <a:t>об’єднання</a:t>
            </a:r>
            <a:r>
              <a:rPr lang="ru-RU" sz="2000" b="1" dirty="0">
                <a:solidFill>
                  <a:schemeClr val="bg1"/>
                </a:solidFill>
              </a:rPr>
              <a:t>. </a:t>
            </a:r>
            <a:r>
              <a:rPr lang="ru-RU" sz="2000" b="1" dirty="0" err="1">
                <a:solidFill>
                  <a:schemeClr val="bg1"/>
                </a:solidFill>
              </a:rPr>
              <a:t>Всього</a:t>
            </a:r>
            <a:r>
              <a:rPr lang="ru-RU" sz="2000" b="1" dirty="0">
                <a:solidFill>
                  <a:schemeClr val="bg1"/>
                </a:solidFill>
              </a:rPr>
              <a:t> у </a:t>
            </a:r>
            <a:r>
              <a:rPr lang="ru-RU" sz="2000" b="1" dirty="0" err="1">
                <a:solidFill>
                  <a:schemeClr val="bg1"/>
                </a:solidFill>
              </a:rPr>
              <a:t>закладі</a:t>
            </a:r>
            <a:r>
              <a:rPr lang="ru-RU" sz="2000" b="1" dirty="0">
                <a:solidFill>
                  <a:schemeClr val="bg1"/>
                </a:solidFill>
              </a:rPr>
              <a:t> </a:t>
            </a:r>
            <a:r>
              <a:rPr lang="ru-RU" sz="2000" b="1" dirty="0" err="1">
                <a:solidFill>
                  <a:schemeClr val="bg1"/>
                </a:solidFill>
              </a:rPr>
              <a:t>займається</a:t>
            </a:r>
            <a:r>
              <a:rPr lang="ru-RU" sz="2000" b="1" dirty="0">
                <a:solidFill>
                  <a:schemeClr val="bg1"/>
                </a:solidFill>
              </a:rPr>
              <a:t> 43 </a:t>
            </a:r>
            <a:r>
              <a:rPr lang="ru-RU" sz="2000" b="1" dirty="0" err="1">
                <a:solidFill>
                  <a:schemeClr val="bg1"/>
                </a:solidFill>
              </a:rPr>
              <a:t>учасники</a:t>
            </a:r>
            <a:r>
              <a:rPr lang="ru-RU" sz="2000" b="1" dirty="0">
                <a:solidFill>
                  <a:schemeClr val="bg1"/>
                </a:solidFill>
              </a:rPr>
              <a:t>, з них 33 </a:t>
            </a:r>
            <a:r>
              <a:rPr lang="ru-RU" sz="2000" b="1" dirty="0" err="1">
                <a:solidFill>
                  <a:schemeClr val="bg1"/>
                </a:solidFill>
              </a:rPr>
              <a:t>дитини</a:t>
            </a:r>
            <a:r>
              <a:rPr lang="ru-RU" sz="2000" b="1" dirty="0">
                <a:solidFill>
                  <a:schemeClr val="bg1"/>
                </a:solidFill>
              </a:rPr>
              <a:t>.</a:t>
            </a:r>
          </a:p>
          <a:p>
            <a:endParaRPr lang="ru-RU" sz="2000" b="1" dirty="0">
              <a:solidFill>
                <a:schemeClr val="bg1"/>
              </a:solidFill>
            </a:endParaRPr>
          </a:p>
          <a:p>
            <a:endParaRPr lang="ru-RU" sz="2000" b="1" dirty="0">
              <a:solidFill>
                <a:schemeClr val="bg1"/>
              </a:solidFill>
            </a:endParaRPr>
          </a:p>
          <a:p>
            <a:endParaRPr lang="ru-RU" sz="2000" b="1" dirty="0">
              <a:solidFill>
                <a:schemeClr val="bg1"/>
              </a:solidFill>
            </a:endParaRPr>
          </a:p>
        </p:txBody>
      </p:sp>
      <p:pic>
        <p:nvPicPr>
          <p:cNvPr id="2054" name="Picture 6" descr="Немає опису світлини.">
            <a:extLst>
              <a:ext uri="{FF2B5EF4-FFF2-40B4-BE49-F238E27FC236}">
                <a16:creationId xmlns:a16="http://schemas.microsoft.com/office/drawing/2014/main" id="{16554DDF-8830-494F-BD50-A0066EE7A18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53669" y="851768"/>
            <a:ext cx="4349318" cy="3147215"/>
          </a:xfrm>
          <a:prstGeom prst="rect">
            <a:avLst/>
          </a:prstGeom>
          <a:noFill/>
          <a:extLst>
            <a:ext uri="{909E8E84-426E-40DD-AFC4-6F175D3DCCD1}">
              <a14:hiddenFill xmlns:a14="http://schemas.microsoft.com/office/drawing/2010/main">
                <a:solidFill>
                  <a:srgbClr val="FFFFFF"/>
                </a:solidFill>
              </a14:hiddenFill>
            </a:ext>
          </a:extLst>
        </p:spPr>
      </p:pic>
      <p:sp>
        <p:nvSpPr>
          <p:cNvPr id="14" name="Блок-схема: рішення 13">
            <a:extLst>
              <a:ext uri="{FF2B5EF4-FFF2-40B4-BE49-F238E27FC236}">
                <a16:creationId xmlns:a16="http://schemas.microsoft.com/office/drawing/2014/main" id="{C5E4F6E4-3363-404A-B9FD-7C37579FB32F}"/>
              </a:ext>
            </a:extLst>
          </p:cNvPr>
          <p:cNvSpPr/>
          <p:nvPr/>
        </p:nvSpPr>
        <p:spPr>
          <a:xfrm>
            <a:off x="324035" y="495106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1B89552B-BB46-4030-8CEE-29B2A8ADF54F}"/>
              </a:ext>
            </a:extLst>
          </p:cNvPr>
          <p:cNvSpPr/>
          <p:nvPr/>
        </p:nvSpPr>
        <p:spPr>
          <a:xfrm>
            <a:off x="324035" y="5850269"/>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Блок-схема: рішення 15">
            <a:extLst>
              <a:ext uri="{FF2B5EF4-FFF2-40B4-BE49-F238E27FC236}">
                <a16:creationId xmlns:a16="http://schemas.microsoft.com/office/drawing/2014/main" id="{2B6D300D-F854-4B9B-BC6E-C8472D2DACDB}"/>
              </a:ext>
            </a:extLst>
          </p:cNvPr>
          <p:cNvSpPr/>
          <p:nvPr/>
        </p:nvSpPr>
        <p:spPr>
          <a:xfrm>
            <a:off x="7368122" y="4933830"/>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TextBox 16">
            <a:extLst>
              <a:ext uri="{FF2B5EF4-FFF2-40B4-BE49-F238E27FC236}">
                <a16:creationId xmlns:a16="http://schemas.microsoft.com/office/drawing/2014/main" id="{8D31BB1F-AB7F-4776-A68E-75B3AC876D53}"/>
              </a:ext>
            </a:extLst>
          </p:cNvPr>
          <p:cNvSpPr txBox="1"/>
          <p:nvPr/>
        </p:nvSpPr>
        <p:spPr>
          <a:xfrm>
            <a:off x="11332660" y="78943"/>
            <a:ext cx="626249" cy="523220"/>
          </a:xfrm>
          <a:prstGeom prst="rect">
            <a:avLst/>
          </a:prstGeom>
          <a:noFill/>
        </p:spPr>
        <p:txBody>
          <a:bodyPr wrap="square" rtlCol="0">
            <a:spAutoFit/>
          </a:bodyPr>
          <a:lstStyle/>
          <a:p>
            <a:r>
              <a:rPr lang="uk-UA" sz="2800" b="1" dirty="0">
                <a:solidFill>
                  <a:schemeClr val="bg1"/>
                </a:solidFill>
              </a:rPr>
              <a:t>29</a:t>
            </a:r>
          </a:p>
        </p:txBody>
      </p:sp>
    </p:spTree>
    <p:extLst>
      <p:ext uri="{BB962C8B-B14F-4D97-AF65-F5344CB8AC3E}">
        <p14:creationId xmlns:p14="http://schemas.microsoft.com/office/powerpoint/2010/main" val="20566783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16397" y="150539"/>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ru-RU" sz="3200" b="1" kern="1800" spc="300" dirty="0">
                <a:solidFill>
                  <a:schemeClr val="bg1"/>
                </a:solidFill>
                <a:effectLst>
                  <a:outerShdw blurRad="50800" dist="50800" dir="5400000" algn="ctr" rotWithShape="0">
                    <a:srgbClr val="000000">
                      <a:alpha val="96000"/>
                    </a:srgbClr>
                  </a:outerShdw>
                </a:effectLst>
              </a:rPr>
              <a:t>ПІДТРИМКА СІМ’Ї, ДІТЕЙ ТА МОЛОДІ</a:t>
            </a:r>
            <a:endParaRPr lang="uk-UA" sz="3200" b="1" kern="1800" spc="300" dirty="0">
              <a:solidFill>
                <a:schemeClr val="bg1"/>
              </a:solidFill>
              <a:effectLst>
                <a:outerShdw blurRad="50800" dist="50800" dir="5400000" algn="ctr" rotWithShape="0">
                  <a:srgbClr val="000000">
                    <a:alpha val="96000"/>
                  </a:srgbClr>
                </a:outerShdw>
              </a:effectLst>
            </a:endParaRP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14902" y="841292"/>
            <a:ext cx="11762193"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416683" y="227484"/>
            <a:ext cx="453327" cy="523220"/>
          </a:xfrm>
          <a:prstGeom prst="rect">
            <a:avLst/>
          </a:prstGeom>
          <a:noFill/>
        </p:spPr>
        <p:txBody>
          <a:bodyPr wrap="square" rtlCol="0">
            <a:spAutoFit/>
          </a:bodyPr>
          <a:lstStyle/>
          <a:p>
            <a:r>
              <a:rPr lang="uk-UA" sz="2800" b="1" dirty="0">
                <a:solidFill>
                  <a:schemeClr val="bg1"/>
                </a:solidFill>
              </a:rPr>
              <a:t>3</a:t>
            </a:r>
            <a:endParaRPr lang="uk-UA" b="1" dirty="0">
              <a:solidFill>
                <a:schemeClr val="bg1"/>
              </a:solidFill>
            </a:endParaRPr>
          </a:p>
        </p:txBody>
      </p: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214903" y="966277"/>
            <a:ext cx="11762193" cy="12121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ru-RU" sz="1900" b="1" dirty="0">
              <a:solidFill>
                <a:schemeClr val="bg1"/>
              </a:solidFill>
              <a:cs typeface="Times New Roman" pitchFamily="18" charset="0"/>
            </a:endParaRPr>
          </a:p>
        </p:txBody>
      </p:sp>
      <p:graphicFrame>
        <p:nvGraphicFramePr>
          <p:cNvPr id="12" name="Таблиця 11">
            <a:extLst>
              <a:ext uri="{FF2B5EF4-FFF2-40B4-BE49-F238E27FC236}">
                <a16:creationId xmlns:a16="http://schemas.microsoft.com/office/drawing/2014/main" id="{4BF4F2BE-A885-4F99-AC80-DBCC355FEEDB}"/>
              </a:ext>
            </a:extLst>
          </p:cNvPr>
          <p:cNvGraphicFramePr>
            <a:graphicFrameLocks noGrp="1"/>
          </p:cNvGraphicFramePr>
          <p:nvPr>
            <p:extLst>
              <p:ext uri="{D42A27DB-BD31-4B8C-83A1-F6EECF244321}">
                <p14:modId xmlns:p14="http://schemas.microsoft.com/office/powerpoint/2010/main" val="2480326295"/>
              </p:ext>
            </p:extLst>
          </p:nvPr>
        </p:nvGraphicFramePr>
        <p:xfrm>
          <a:off x="214902" y="1181801"/>
          <a:ext cx="11762193" cy="3235370"/>
        </p:xfrm>
        <a:graphic>
          <a:graphicData uri="http://schemas.openxmlformats.org/drawingml/2006/table">
            <a:tbl>
              <a:tblPr firstRow="1" firstCol="1" bandRow="1">
                <a:tableStyleId>{5C22544A-7EE6-4342-B048-85BDC9FD1C3A}</a:tableStyleId>
              </a:tblPr>
              <a:tblGrid>
                <a:gridCol w="9176908">
                  <a:extLst>
                    <a:ext uri="{9D8B030D-6E8A-4147-A177-3AD203B41FA5}">
                      <a16:colId xmlns:a16="http://schemas.microsoft.com/office/drawing/2014/main" val="3287717616"/>
                    </a:ext>
                  </a:extLst>
                </a:gridCol>
                <a:gridCol w="2585285">
                  <a:extLst>
                    <a:ext uri="{9D8B030D-6E8A-4147-A177-3AD203B41FA5}">
                      <a16:colId xmlns:a16="http://schemas.microsoft.com/office/drawing/2014/main" val="2559407725"/>
                    </a:ext>
                  </a:extLst>
                </a:gridCol>
              </a:tblGrid>
              <a:tr h="900155">
                <a:tc gridSpan="2">
                  <a:txBody>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lang="ru-RU" sz="1800" b="1" dirty="0">
                          <a:solidFill>
                            <a:schemeClr val="bg1"/>
                          </a:solidFill>
                          <a:cs typeface="Times New Roman" pitchFamily="18" charset="0"/>
                        </a:rPr>
                        <a:t>На території </a:t>
                      </a:r>
                      <a:r>
                        <a:rPr lang="ru-RU" sz="1800" b="1" dirty="0" err="1">
                          <a:solidFill>
                            <a:schemeClr val="bg1"/>
                          </a:solidFill>
                          <a:cs typeface="Times New Roman" pitchFamily="18" charset="0"/>
                        </a:rPr>
                        <a:t>громади</a:t>
                      </a:r>
                      <a:r>
                        <a:rPr lang="ru-RU" sz="1800" b="1" dirty="0">
                          <a:solidFill>
                            <a:schemeClr val="bg1"/>
                          </a:solidFill>
                          <a:cs typeface="Times New Roman" pitchFamily="18" charset="0"/>
                        </a:rPr>
                        <a:t> протягом </a:t>
                      </a:r>
                      <a:r>
                        <a:rPr lang="ru-RU" sz="1800" b="1" dirty="0" err="1">
                          <a:solidFill>
                            <a:schemeClr val="bg1"/>
                          </a:solidFill>
                          <a:cs typeface="Times New Roman" pitchFamily="18" charset="0"/>
                        </a:rPr>
                        <a:t>звітного</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періоду</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перебувало</a:t>
                      </a:r>
                      <a:r>
                        <a:rPr lang="ru-RU" sz="1800" b="1" dirty="0">
                          <a:solidFill>
                            <a:schemeClr val="bg1"/>
                          </a:solidFill>
                          <a:cs typeface="Times New Roman" pitchFamily="18" charset="0"/>
                        </a:rPr>
                        <a:t> на </a:t>
                      </a:r>
                      <a:r>
                        <a:rPr lang="ru-RU" sz="1800" b="1" dirty="0" err="1">
                          <a:solidFill>
                            <a:schemeClr val="bg1"/>
                          </a:solidFill>
                          <a:cs typeface="Times New Roman" pitchFamily="18" charset="0"/>
                        </a:rPr>
                        <a:t>обліку</a:t>
                      </a:r>
                      <a:r>
                        <a:rPr lang="ru-RU" sz="1800" b="1" dirty="0">
                          <a:solidFill>
                            <a:schemeClr val="bg1"/>
                          </a:solidFill>
                          <a:cs typeface="Times New Roman" pitchFamily="18" charset="0"/>
                        </a:rPr>
                        <a:t> 192 </a:t>
                      </a:r>
                      <a:r>
                        <a:rPr lang="ru-RU" sz="1800" b="1" dirty="0" err="1">
                          <a:solidFill>
                            <a:schemeClr val="bg1"/>
                          </a:solidFill>
                          <a:cs typeface="Times New Roman" pitchFamily="18" charset="0"/>
                        </a:rPr>
                        <a:t>сім</a:t>
                      </a:r>
                      <a:r>
                        <a:rPr lang="uk-UA" sz="1800" b="1" dirty="0">
                          <a:solidFill>
                            <a:schemeClr val="bg1"/>
                          </a:solidFill>
                          <a:cs typeface="Times New Roman" pitchFamily="18" charset="0"/>
                        </a:rPr>
                        <a:t>ей</a:t>
                      </a:r>
                      <a:r>
                        <a:rPr lang="ru-RU" sz="1800" b="1" dirty="0">
                          <a:solidFill>
                            <a:schemeClr val="bg1"/>
                          </a:solidFill>
                          <a:cs typeface="Times New Roman" pitchFamily="18" charset="0"/>
                        </a:rPr>
                        <a:t>/</a:t>
                      </a:r>
                      <a:r>
                        <a:rPr lang="ru-RU" sz="1800" b="1" dirty="0" err="1">
                          <a:solidFill>
                            <a:schemeClr val="bg1"/>
                          </a:solidFill>
                          <a:cs typeface="Times New Roman" pitchFamily="18" charset="0"/>
                        </a:rPr>
                        <a:t>осіб</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які</a:t>
                      </a:r>
                      <a:r>
                        <a:rPr lang="ru-RU" sz="1800" b="1" dirty="0">
                          <a:solidFill>
                            <a:schemeClr val="bg1"/>
                          </a:solidFill>
                          <a:cs typeface="Times New Roman" pitchFamily="18" charset="0"/>
                        </a:rPr>
                        <a:t> з </a:t>
                      </a:r>
                      <a:r>
                        <a:rPr lang="ru-RU" sz="1800" b="1" dirty="0" err="1">
                          <a:solidFill>
                            <a:schemeClr val="bg1"/>
                          </a:solidFill>
                          <a:cs typeface="Times New Roman" pitchFamily="18" charset="0"/>
                        </a:rPr>
                        <a:t>різних</a:t>
                      </a:r>
                      <a:r>
                        <a:rPr lang="ru-RU" sz="1800" b="1" dirty="0">
                          <a:solidFill>
                            <a:schemeClr val="bg1"/>
                          </a:solidFill>
                          <a:cs typeface="Times New Roman" pitchFamily="18" charset="0"/>
                        </a:rPr>
                        <a:t> причин </a:t>
                      </a:r>
                      <a:r>
                        <a:rPr lang="ru-RU" sz="1800" b="1" dirty="0" err="1">
                          <a:solidFill>
                            <a:schemeClr val="bg1"/>
                          </a:solidFill>
                          <a:cs typeface="Times New Roman" pitchFamily="18" charset="0"/>
                        </a:rPr>
                        <a:t>опинились</a:t>
                      </a:r>
                      <a:r>
                        <a:rPr lang="ru-RU" sz="1800" b="1" dirty="0">
                          <a:solidFill>
                            <a:schemeClr val="bg1"/>
                          </a:solidFill>
                          <a:cs typeface="Times New Roman" pitchFamily="18" charset="0"/>
                        </a:rPr>
                        <a:t> у </a:t>
                      </a:r>
                      <a:r>
                        <a:rPr lang="ru-RU" sz="1800" b="1" dirty="0" err="1">
                          <a:solidFill>
                            <a:schemeClr val="bg1"/>
                          </a:solidFill>
                          <a:cs typeface="Times New Roman" pitchFamily="18" charset="0"/>
                        </a:rPr>
                        <a:t>складних</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життєвих</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обставинах</a:t>
                      </a:r>
                      <a:r>
                        <a:rPr lang="ru-RU" sz="1800" b="1" dirty="0">
                          <a:solidFill>
                            <a:schemeClr val="bg1"/>
                          </a:solidFill>
                          <a:cs typeface="Times New Roman" pitchFamily="18" charset="0"/>
                        </a:rPr>
                        <a:t> і в </a:t>
                      </a:r>
                      <a:r>
                        <a:rPr lang="ru-RU" sz="1800" b="1" dirty="0" err="1">
                          <a:solidFill>
                            <a:schemeClr val="bg1"/>
                          </a:solidFill>
                          <a:cs typeface="Times New Roman" pitchFamily="18" charset="0"/>
                        </a:rPr>
                        <a:t>яких</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виховується</a:t>
                      </a:r>
                      <a:r>
                        <a:rPr lang="ru-RU" sz="1800" b="1" dirty="0">
                          <a:solidFill>
                            <a:schemeClr val="bg1"/>
                          </a:solidFill>
                          <a:cs typeface="Times New Roman" pitchFamily="18" charset="0"/>
                        </a:rPr>
                        <a:t> 288 </a:t>
                      </a:r>
                      <a:r>
                        <a:rPr lang="ru-RU" sz="1800" b="1" dirty="0" err="1">
                          <a:solidFill>
                            <a:schemeClr val="bg1"/>
                          </a:solidFill>
                          <a:cs typeface="Times New Roman" pitchFamily="18" charset="0"/>
                        </a:rPr>
                        <a:t>дітей</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із</a:t>
                      </a:r>
                      <a:r>
                        <a:rPr lang="ru-RU" sz="1800" b="1" dirty="0">
                          <a:solidFill>
                            <a:schemeClr val="bg1"/>
                          </a:solidFill>
                          <a:cs typeface="Times New Roman" pitchFamily="18" charset="0"/>
                        </a:rPr>
                        <a:t> них 13 - під </a:t>
                      </a:r>
                      <a:r>
                        <a:rPr lang="ru-RU" sz="1800" b="1" dirty="0" err="1">
                          <a:solidFill>
                            <a:schemeClr val="bg1"/>
                          </a:solidFill>
                          <a:cs typeface="Times New Roman" pitchFamily="18" charset="0"/>
                        </a:rPr>
                        <a:t>соціальним</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супроводом</a:t>
                      </a:r>
                      <a:r>
                        <a:rPr lang="ru-RU" sz="1800" b="1" dirty="0">
                          <a:solidFill>
                            <a:schemeClr val="bg1"/>
                          </a:solidFill>
                          <a:cs typeface="Times New Roman" pitchFamily="18" charset="0"/>
                        </a:rPr>
                        <a:t>. </a:t>
                      </a:r>
                    </a:p>
                    <a:p>
                      <a:pPr algn="ctr">
                        <a:lnSpc>
                          <a:spcPct val="107000"/>
                        </a:lnSpc>
                        <a:spcAft>
                          <a:spcPts val="800"/>
                        </a:spcAft>
                      </a:pPr>
                      <a:endParaRPr lang="uk-UA" sz="1800" b="1" dirty="0">
                        <a:solidFill>
                          <a:schemeClr val="tx1"/>
                        </a:solidFill>
                        <a:effectLst/>
                        <a:latin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r>
                        <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42,4 тис. грн</a:t>
                      </a: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575867">
                <a:tc>
                  <a:txBody>
                    <a:bodyPr/>
                    <a:lstStyle/>
                    <a:p>
                      <a:pPr>
                        <a:lnSpc>
                          <a:spcPct val="107000"/>
                        </a:lnSpc>
                        <a:spcAft>
                          <a:spcPts val="800"/>
                        </a:spcAft>
                      </a:pPr>
                      <a:r>
                        <a:rPr lang="ru-RU" sz="1800" b="0" dirty="0">
                          <a:solidFill>
                            <a:schemeClr val="tx1"/>
                          </a:solidFill>
                          <a:cs typeface="Times New Roman" pitchFamily="18" charset="0"/>
                        </a:rPr>
                        <a:t>залучено до реабілітаційних </a:t>
                      </a:r>
                      <a:r>
                        <a:rPr lang="ru-RU" sz="1800" b="0" dirty="0" err="1">
                          <a:solidFill>
                            <a:schemeClr val="tx1"/>
                          </a:solidFill>
                          <a:cs typeface="Times New Roman" pitchFamily="18" charset="0"/>
                        </a:rPr>
                        <a:t>програм</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щодо</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зміни</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моделі</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поведінки</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проблеми</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вживання</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психоактивних</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речовин</a:t>
                      </a:r>
                      <a:r>
                        <a:rPr lang="ru-RU" sz="1800" b="0" dirty="0">
                          <a:solidFill>
                            <a:schemeClr val="tx1"/>
                          </a:solidFill>
                          <a:cs typeface="Times New Roman" pitchFamily="18" charset="0"/>
                        </a:rPr>
                        <a:t>)</a:t>
                      </a:r>
                      <a:endParaRPr lang="uk-UA" sz="1800" b="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dirty="0">
                          <a:solidFill>
                            <a:schemeClr val="tx1"/>
                          </a:solidFill>
                          <a:cs typeface="Times New Roman" pitchFamily="18" charset="0"/>
                        </a:rPr>
                        <a:t>19 </a:t>
                      </a:r>
                      <a:r>
                        <a:rPr lang="ru-RU" sz="1800" b="0" dirty="0" err="1">
                          <a:solidFill>
                            <a:schemeClr val="tx1"/>
                          </a:solidFill>
                          <a:cs typeface="Times New Roman" pitchFamily="18" charset="0"/>
                        </a:rPr>
                        <a:t>осіб</a:t>
                      </a: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3944214"/>
                  </a:ext>
                </a:extLst>
              </a:tr>
              <a:tr h="414889">
                <a:tc>
                  <a:txBody>
                    <a:bodyPr/>
                    <a:lstStyle/>
                    <a:p>
                      <a:pPr>
                        <a:lnSpc>
                          <a:spcPct val="107000"/>
                        </a:lnSpc>
                        <a:spcAft>
                          <a:spcPts val="800"/>
                        </a:spcAft>
                      </a:pPr>
                      <a:r>
                        <a:rPr lang="ru-RU" sz="1800" b="0" dirty="0" err="1">
                          <a:solidFill>
                            <a:schemeClr val="tx1"/>
                          </a:solidFill>
                          <a:cs typeface="Times New Roman" pitchFamily="18" charset="0"/>
                        </a:rPr>
                        <a:t>отримали</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допомогу</a:t>
                      </a:r>
                      <a:r>
                        <a:rPr lang="ru-RU" sz="1800" b="0" dirty="0">
                          <a:solidFill>
                            <a:schemeClr val="tx1"/>
                          </a:solidFill>
                          <a:cs typeface="Times New Roman" pitchFamily="18" charset="0"/>
                        </a:rPr>
                        <a:t> в </a:t>
                      </a:r>
                      <a:r>
                        <a:rPr lang="ru-RU" sz="1800" b="0" dirty="0" err="1">
                          <a:solidFill>
                            <a:schemeClr val="tx1"/>
                          </a:solidFill>
                          <a:cs typeface="Times New Roman" pitchFamily="18" charset="0"/>
                        </a:rPr>
                        <a:t>організації</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лікування</a:t>
                      </a:r>
                      <a:endParaRPr lang="uk-UA" sz="1800" b="0" noProof="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dirty="0">
                          <a:solidFill>
                            <a:schemeClr val="tx1"/>
                          </a:solidFill>
                          <a:cs typeface="Times New Roman" pitchFamily="18" charset="0"/>
                        </a:rPr>
                        <a:t>65 </a:t>
                      </a:r>
                      <a:r>
                        <a:rPr lang="ru-RU" sz="1800" b="0" dirty="0" err="1">
                          <a:solidFill>
                            <a:schemeClr val="tx1"/>
                          </a:solidFill>
                          <a:cs typeface="Times New Roman" pitchFamily="18" charset="0"/>
                        </a:rPr>
                        <a:t>осіб</a:t>
                      </a: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742598002"/>
                  </a:ext>
                </a:extLst>
              </a:tr>
              <a:tr h="629712">
                <a:tc>
                  <a:txBody>
                    <a:bodyPr/>
                    <a:lstStyle/>
                    <a:p>
                      <a:pPr>
                        <a:lnSpc>
                          <a:spcPct val="115000"/>
                        </a:lnSpc>
                        <a:spcAft>
                          <a:spcPts val="1000"/>
                        </a:spcAft>
                      </a:pPr>
                      <a:r>
                        <a:rPr lang="ru-RU" sz="1800" b="0" dirty="0" err="1">
                          <a:solidFill>
                            <a:schemeClr val="tx1"/>
                          </a:solidFill>
                          <a:cs typeface="Times New Roman" pitchFamily="18" charset="0"/>
                        </a:rPr>
                        <a:t>надано</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допомогу</a:t>
                      </a:r>
                      <a:r>
                        <a:rPr lang="ru-RU" sz="1800" b="0" dirty="0">
                          <a:solidFill>
                            <a:schemeClr val="tx1"/>
                          </a:solidFill>
                          <a:cs typeface="Times New Roman" pitchFamily="18" charset="0"/>
                        </a:rPr>
                        <a:t> у </a:t>
                      </a:r>
                      <a:r>
                        <a:rPr lang="ru-RU" sz="1800" b="0" dirty="0" err="1">
                          <a:solidFill>
                            <a:schemeClr val="tx1"/>
                          </a:solidFill>
                          <a:cs typeface="Times New Roman" pitchFamily="18" charset="0"/>
                        </a:rPr>
                        <a:t>вирішенні</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соціально-побутових</a:t>
                      </a:r>
                      <a:r>
                        <a:rPr lang="ru-RU" sz="1800" b="0" dirty="0">
                          <a:solidFill>
                            <a:schemeClr val="tx1"/>
                          </a:solidFill>
                          <a:cs typeface="Times New Roman" pitchFamily="18" charset="0"/>
                        </a:rPr>
                        <a:t> </a:t>
                      </a:r>
                      <a:r>
                        <a:rPr lang="ru-RU" sz="1800" b="0" dirty="0" err="1">
                          <a:solidFill>
                            <a:schemeClr val="tx1"/>
                          </a:solidFill>
                          <a:cs typeface="Times New Roman" pitchFamily="18" charset="0"/>
                        </a:rPr>
                        <a:t>питань</a:t>
                      </a:r>
                      <a:endParaRPr lang="uk-UA" sz="1800" b="0" noProof="0" dirty="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dirty="0">
                          <a:solidFill>
                            <a:schemeClr val="tx1"/>
                          </a:solidFill>
                          <a:cs typeface="Times New Roman" pitchFamily="18" charset="0"/>
                        </a:rPr>
                        <a:t>25 </a:t>
                      </a:r>
                      <a:r>
                        <a:rPr lang="ru-RU" sz="1800" b="0" dirty="0" err="1">
                          <a:solidFill>
                            <a:schemeClr val="tx1"/>
                          </a:solidFill>
                          <a:cs typeface="Times New Roman" pitchFamily="18" charset="0"/>
                        </a:rPr>
                        <a:t>осіб</a:t>
                      </a: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1346375"/>
                  </a:ext>
                </a:extLst>
              </a:tr>
              <a:tr h="645828">
                <a:tc>
                  <a:txBody>
                    <a:bodyPr/>
                    <a:lstStyle/>
                    <a:p>
                      <a:pPr>
                        <a:lnSpc>
                          <a:spcPct val="115000"/>
                        </a:lnSpc>
                        <a:spcAft>
                          <a:spcPts val="1000"/>
                        </a:spcAft>
                      </a:pPr>
                      <a:r>
                        <a:rPr lang="uk-UA" sz="1800" b="0" noProof="0" dirty="0" err="1">
                          <a:solidFill>
                            <a:schemeClr val="tx1"/>
                          </a:solidFill>
                          <a:effectLst/>
                          <a:latin typeface="+mn-lt"/>
                          <a:ea typeface="Times New Roman" panose="02020603050405020304" pitchFamily="18" charset="0"/>
                          <a:cs typeface="Times New Roman" panose="02020603050405020304" pitchFamily="18" charset="0"/>
                        </a:rPr>
                        <a:t>працевлаштовано</a:t>
                      </a:r>
                      <a:r>
                        <a:rPr lang="uk-UA" sz="1800" b="0" noProof="0" dirty="0">
                          <a:solidFill>
                            <a:schemeClr val="tx1"/>
                          </a:solidFill>
                          <a:effectLst/>
                          <a:latin typeface="+mn-lt"/>
                          <a:ea typeface="Times New Roman" panose="02020603050405020304" pitchFamily="18" charset="0"/>
                          <a:cs typeface="Times New Roman" panose="02020603050405020304" pitchFamily="18" charset="0"/>
                        </a:rPr>
                        <a:t> та ін. </a:t>
                      </a:r>
                    </a:p>
                  </a:txBody>
                  <a:tcPr marL="68580" marR="68580" marT="0" marB="0">
                    <a:solidFill>
                      <a:schemeClr val="accent1">
                        <a:lumMod val="75000"/>
                      </a:schemeClr>
                    </a:solidFill>
                  </a:tcPr>
                </a:tc>
                <a:tc>
                  <a:txBody>
                    <a:bodyPr/>
                    <a:lstStyle/>
                    <a:p>
                      <a:pPr>
                        <a:lnSpc>
                          <a:spcPct val="107000"/>
                        </a:lnSpc>
                        <a:spcAft>
                          <a:spcPts val="800"/>
                        </a:spcAft>
                      </a:pPr>
                      <a:r>
                        <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 </a:t>
                      </a:r>
                      <a:r>
                        <a:rPr lang="ru-RU" sz="1800" b="0" dirty="0">
                          <a:solidFill>
                            <a:schemeClr val="tx1"/>
                          </a:solidFill>
                          <a:cs typeface="Times New Roman" pitchFamily="18" charset="0"/>
                        </a:rPr>
                        <a:t>особи</a:t>
                      </a: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50772130"/>
                  </a:ext>
                </a:extLst>
              </a:tr>
            </a:tbl>
          </a:graphicData>
        </a:graphic>
      </p:graphicFrame>
      <p:sp>
        <p:nvSpPr>
          <p:cNvPr id="16" name="Rectangle 3">
            <a:extLst>
              <a:ext uri="{FF2B5EF4-FFF2-40B4-BE49-F238E27FC236}">
                <a16:creationId xmlns:a16="http://schemas.microsoft.com/office/drawing/2014/main" id="{E9CB9779-AC89-4D05-A958-1C25D4CBFF01}"/>
              </a:ext>
            </a:extLst>
          </p:cNvPr>
          <p:cNvSpPr txBox="1">
            <a:spLocks noChangeArrowheads="1"/>
          </p:cNvSpPr>
          <p:nvPr/>
        </p:nvSpPr>
        <p:spPr>
          <a:xfrm>
            <a:off x="429807" y="4497870"/>
            <a:ext cx="11762193" cy="21326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uk-UA" sz="1900" b="1" u="sng" dirty="0">
                <a:solidFill>
                  <a:schemeClr val="bg1"/>
                </a:solidFill>
              </a:rPr>
              <a:t>У місті функціонує:</a:t>
            </a:r>
          </a:p>
          <a:p>
            <a:pPr>
              <a:buFontTx/>
              <a:buChar char="-"/>
            </a:pPr>
            <a:r>
              <a:rPr lang="uk-UA" sz="1900" b="1" dirty="0">
                <a:solidFill>
                  <a:schemeClr val="bg1"/>
                </a:solidFill>
              </a:rPr>
              <a:t>1 дитячий будинок сімейного типу, виховується 6 дітей; </a:t>
            </a:r>
          </a:p>
          <a:p>
            <a:pPr>
              <a:buFontTx/>
              <a:buChar char="-"/>
            </a:pPr>
            <a:r>
              <a:rPr lang="uk-UA" sz="1900" b="1" dirty="0">
                <a:solidFill>
                  <a:schemeClr val="bg1"/>
                </a:solidFill>
              </a:rPr>
              <a:t>1 прийомна сім’я, виховується 1 дитина. </a:t>
            </a:r>
          </a:p>
          <a:p>
            <a:pPr marL="0" indent="0">
              <a:spcBef>
                <a:spcPts val="0"/>
              </a:spcBef>
              <a:buNone/>
            </a:pPr>
            <a:endParaRPr lang="ru-RU" sz="1900" b="1" dirty="0">
              <a:solidFill>
                <a:schemeClr val="bg1"/>
              </a:solidFill>
              <a:cs typeface="Times New Roman" pitchFamily="18" charset="0"/>
            </a:endParaRPr>
          </a:p>
          <a:p>
            <a:pPr marL="0" indent="0">
              <a:buNone/>
            </a:pPr>
            <a:r>
              <a:rPr lang="uk-UA" sz="1900" b="1" dirty="0">
                <a:solidFill>
                  <a:schemeClr val="bg1"/>
                </a:solidFill>
              </a:rPr>
              <a:t>На обліку перебуває 15 дітей-сиріт та 38 дітей, позбавлених батьківського піклування.  </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a:t>
            </a:r>
          </a:p>
        </p:txBody>
      </p:sp>
    </p:spTree>
    <p:extLst>
      <p:ext uri="{BB962C8B-B14F-4D97-AF65-F5344CB8AC3E}">
        <p14:creationId xmlns:p14="http://schemas.microsoft.com/office/powerpoint/2010/main" val="29612082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КУЛЬТУРА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103022" y="597893"/>
            <a:ext cx="11928912" cy="65826"/>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2868BE-A007-4527-999B-F2A34FD45B0F}"/>
              </a:ext>
            </a:extLst>
          </p:cNvPr>
          <p:cNvSpPr txBox="1"/>
          <p:nvPr/>
        </p:nvSpPr>
        <p:spPr>
          <a:xfrm>
            <a:off x="8010525" y="713500"/>
            <a:ext cx="4169638" cy="6524863"/>
          </a:xfrm>
          <a:prstGeom prst="rect">
            <a:avLst/>
          </a:prstGeom>
          <a:noFill/>
        </p:spPr>
        <p:txBody>
          <a:bodyPr wrap="square">
            <a:spAutoFit/>
          </a:bodyPr>
          <a:lstStyle/>
          <a:p>
            <a:pPr algn="ctr"/>
            <a:r>
              <a:rPr lang="ru-RU" sz="1900" b="1" u="sng" dirty="0" err="1">
                <a:solidFill>
                  <a:schemeClr val="bg1"/>
                </a:solidFill>
              </a:rPr>
              <a:t>Мистецька</a:t>
            </a:r>
            <a:r>
              <a:rPr lang="ru-RU" sz="1900" b="1" u="sng" dirty="0">
                <a:solidFill>
                  <a:schemeClr val="bg1"/>
                </a:solidFill>
              </a:rPr>
              <a:t> школа «</a:t>
            </a:r>
            <a:r>
              <a:rPr lang="ru-RU" sz="1900" b="1" u="sng" dirty="0" err="1">
                <a:solidFill>
                  <a:schemeClr val="bg1"/>
                </a:solidFill>
              </a:rPr>
              <a:t>Славутська</a:t>
            </a:r>
            <a:r>
              <a:rPr lang="ru-RU" sz="1900" b="1" u="sng" dirty="0">
                <a:solidFill>
                  <a:schemeClr val="bg1"/>
                </a:solidFill>
              </a:rPr>
              <a:t> школа </a:t>
            </a:r>
            <a:r>
              <a:rPr lang="ru-RU" sz="1900" b="1" u="sng" dirty="0" err="1">
                <a:solidFill>
                  <a:schemeClr val="bg1"/>
                </a:solidFill>
              </a:rPr>
              <a:t>мистецтв</a:t>
            </a:r>
            <a:r>
              <a:rPr lang="ru-RU" sz="1900" b="1" u="sng" dirty="0">
                <a:solidFill>
                  <a:schemeClr val="bg1"/>
                </a:solidFill>
              </a:rPr>
              <a:t>»</a:t>
            </a:r>
          </a:p>
          <a:p>
            <a:endParaRPr lang="ru-RU" sz="1900" b="1" u="sng" dirty="0">
              <a:solidFill>
                <a:schemeClr val="bg1"/>
              </a:solidFill>
            </a:endParaRPr>
          </a:p>
          <a:p>
            <a:r>
              <a:rPr lang="ru-RU" sz="1900" b="1" dirty="0">
                <a:solidFill>
                  <a:schemeClr val="bg1"/>
                </a:solidFill>
              </a:rPr>
              <a:t>     </a:t>
            </a:r>
            <a:r>
              <a:rPr lang="ru-RU" sz="1900" b="1" dirty="0" err="1">
                <a:solidFill>
                  <a:schemeClr val="bg1"/>
                </a:solidFill>
              </a:rPr>
              <a:t>Функціонує</a:t>
            </a:r>
            <a:r>
              <a:rPr lang="ru-RU" sz="1900" b="1" dirty="0">
                <a:solidFill>
                  <a:schemeClr val="bg1"/>
                </a:solidFill>
              </a:rPr>
              <a:t> 5 </a:t>
            </a:r>
            <a:r>
              <a:rPr lang="ru-RU" sz="1900" b="1" dirty="0" err="1">
                <a:solidFill>
                  <a:schemeClr val="bg1"/>
                </a:solidFill>
              </a:rPr>
              <a:t>відділів</a:t>
            </a:r>
            <a:r>
              <a:rPr lang="ru-RU" sz="1900" b="1" dirty="0">
                <a:solidFill>
                  <a:schemeClr val="bg1"/>
                </a:solidFill>
              </a:rPr>
              <a:t> та </a:t>
            </a:r>
            <a:r>
              <a:rPr lang="ru-RU" sz="1900" b="1" dirty="0" err="1">
                <a:solidFill>
                  <a:schemeClr val="bg1"/>
                </a:solidFill>
              </a:rPr>
              <a:t>клас</a:t>
            </a:r>
            <a:r>
              <a:rPr lang="ru-RU" sz="1900" b="1" dirty="0">
                <a:solidFill>
                  <a:schemeClr val="bg1"/>
                </a:solidFill>
              </a:rPr>
              <a:t> </a:t>
            </a:r>
            <a:r>
              <a:rPr lang="ru-RU" sz="1900" b="1" dirty="0" err="1">
                <a:solidFill>
                  <a:schemeClr val="bg1"/>
                </a:solidFill>
              </a:rPr>
              <a:t>хореографії</a:t>
            </a:r>
            <a:r>
              <a:rPr lang="ru-RU" sz="1900" b="1" dirty="0">
                <a:solidFill>
                  <a:schemeClr val="bg1"/>
                </a:solidFill>
              </a:rPr>
              <a:t>, в </a:t>
            </a:r>
            <a:r>
              <a:rPr lang="ru-RU" sz="1900" b="1" dirty="0" err="1">
                <a:solidFill>
                  <a:schemeClr val="bg1"/>
                </a:solidFill>
              </a:rPr>
              <a:t>яких</a:t>
            </a:r>
            <a:r>
              <a:rPr lang="ru-RU" sz="1900" b="1" dirty="0">
                <a:solidFill>
                  <a:schemeClr val="bg1"/>
                </a:solidFill>
              </a:rPr>
              <a:t> </a:t>
            </a:r>
            <a:r>
              <a:rPr lang="ru-RU" sz="1900" b="1" dirty="0" err="1">
                <a:solidFill>
                  <a:schemeClr val="bg1"/>
                </a:solidFill>
              </a:rPr>
              <a:t>навчається</a:t>
            </a:r>
            <a:r>
              <a:rPr lang="ru-RU" sz="1900" b="1" dirty="0">
                <a:solidFill>
                  <a:schemeClr val="bg1"/>
                </a:solidFill>
              </a:rPr>
              <a:t> 360 </a:t>
            </a:r>
            <a:r>
              <a:rPr lang="ru-RU" sz="1900" b="1" dirty="0" err="1">
                <a:solidFill>
                  <a:schemeClr val="bg1"/>
                </a:solidFill>
              </a:rPr>
              <a:t>учнів</a:t>
            </a:r>
            <a:r>
              <a:rPr lang="ru-RU" sz="1900" b="1" dirty="0">
                <a:solidFill>
                  <a:schemeClr val="bg1"/>
                </a:solidFill>
              </a:rPr>
              <a:t>. </a:t>
            </a:r>
          </a:p>
          <a:p>
            <a:endParaRPr lang="ru-RU" sz="1900" b="1" dirty="0">
              <a:solidFill>
                <a:schemeClr val="bg1"/>
              </a:solidFill>
            </a:endParaRPr>
          </a:p>
          <a:p>
            <a:r>
              <a:rPr lang="ru-RU" sz="1900" b="1" dirty="0">
                <a:solidFill>
                  <a:schemeClr val="bg1"/>
                </a:solidFill>
              </a:rPr>
              <a:t>      Протягом 2021 року </a:t>
            </a:r>
            <a:r>
              <a:rPr lang="ru-RU" sz="1900" b="1" dirty="0" err="1">
                <a:solidFill>
                  <a:schemeClr val="bg1"/>
                </a:solidFill>
              </a:rPr>
              <a:t>учні</a:t>
            </a:r>
            <a:r>
              <a:rPr lang="ru-RU" sz="1900" b="1" dirty="0">
                <a:solidFill>
                  <a:schemeClr val="bg1"/>
                </a:solidFill>
              </a:rPr>
              <a:t> разом </a:t>
            </a:r>
            <a:r>
              <a:rPr lang="ru-RU" sz="1900" b="1" dirty="0" err="1">
                <a:solidFill>
                  <a:schemeClr val="bg1"/>
                </a:solidFill>
              </a:rPr>
              <a:t>зі</a:t>
            </a:r>
            <a:r>
              <a:rPr lang="ru-RU" sz="1900" b="1" dirty="0">
                <a:solidFill>
                  <a:schemeClr val="bg1"/>
                </a:solidFill>
              </a:rPr>
              <a:t> </a:t>
            </a:r>
            <a:r>
              <a:rPr lang="ru-RU" sz="1900" b="1" dirty="0" err="1">
                <a:solidFill>
                  <a:schemeClr val="bg1"/>
                </a:solidFill>
              </a:rPr>
              <a:t>своїми</a:t>
            </a:r>
            <a:r>
              <a:rPr lang="ru-RU" sz="1900" b="1" dirty="0">
                <a:solidFill>
                  <a:schemeClr val="bg1"/>
                </a:solidFill>
              </a:rPr>
              <a:t> </a:t>
            </a:r>
            <a:r>
              <a:rPr lang="ru-RU" sz="1900" b="1" dirty="0" err="1">
                <a:solidFill>
                  <a:schemeClr val="bg1"/>
                </a:solidFill>
              </a:rPr>
              <a:t>викладачами</a:t>
            </a:r>
            <a:r>
              <a:rPr lang="ru-RU" sz="1900" b="1" dirty="0">
                <a:solidFill>
                  <a:schemeClr val="bg1"/>
                </a:solidFill>
              </a:rPr>
              <a:t> взяли участь у 55 конкурсах; </a:t>
            </a:r>
            <a:r>
              <a:rPr lang="ru-RU" sz="1900" b="1" dirty="0" err="1">
                <a:solidFill>
                  <a:schemeClr val="bg1"/>
                </a:solidFill>
              </a:rPr>
              <a:t>викладачі</a:t>
            </a:r>
            <a:r>
              <a:rPr lang="ru-RU" sz="1900" b="1" dirty="0">
                <a:solidFill>
                  <a:schemeClr val="bg1"/>
                </a:solidFill>
              </a:rPr>
              <a:t> </a:t>
            </a:r>
            <a:r>
              <a:rPr lang="ru-RU" sz="1900" b="1" dirty="0" err="1">
                <a:solidFill>
                  <a:schemeClr val="bg1"/>
                </a:solidFill>
              </a:rPr>
              <a:t>художнього</a:t>
            </a:r>
            <a:r>
              <a:rPr lang="ru-RU" sz="1900" b="1" dirty="0">
                <a:solidFill>
                  <a:schemeClr val="bg1"/>
                </a:solidFill>
              </a:rPr>
              <a:t> </a:t>
            </a:r>
            <a:r>
              <a:rPr lang="ru-RU" sz="1900" b="1" dirty="0" err="1">
                <a:solidFill>
                  <a:schemeClr val="bg1"/>
                </a:solidFill>
              </a:rPr>
              <a:t>відділу</a:t>
            </a:r>
            <a:r>
              <a:rPr lang="ru-RU" sz="1900" b="1" dirty="0">
                <a:solidFill>
                  <a:schemeClr val="bg1"/>
                </a:solidFill>
              </a:rPr>
              <a:t> оформили 15 </a:t>
            </a:r>
            <a:r>
              <a:rPr lang="ru-RU" sz="1900" b="1" dirty="0" err="1">
                <a:solidFill>
                  <a:schemeClr val="bg1"/>
                </a:solidFill>
              </a:rPr>
              <a:t>виставок</a:t>
            </a:r>
            <a:r>
              <a:rPr lang="ru-RU" sz="1900" b="1" dirty="0">
                <a:solidFill>
                  <a:schemeClr val="bg1"/>
                </a:solidFill>
              </a:rPr>
              <a:t> </a:t>
            </a:r>
            <a:r>
              <a:rPr lang="ru-RU" sz="1900" b="1" dirty="0" err="1">
                <a:solidFill>
                  <a:schemeClr val="bg1"/>
                </a:solidFill>
              </a:rPr>
              <a:t>художніх</a:t>
            </a:r>
            <a:r>
              <a:rPr lang="ru-RU" sz="1900" b="1" dirty="0">
                <a:solidFill>
                  <a:schemeClr val="bg1"/>
                </a:solidFill>
              </a:rPr>
              <a:t> </a:t>
            </a:r>
            <a:r>
              <a:rPr lang="ru-RU" sz="1900" b="1" dirty="0" err="1">
                <a:solidFill>
                  <a:schemeClr val="bg1"/>
                </a:solidFill>
              </a:rPr>
              <a:t>робіт</a:t>
            </a:r>
            <a:r>
              <a:rPr lang="ru-RU" sz="1900" b="1" dirty="0">
                <a:solidFill>
                  <a:schemeClr val="bg1"/>
                </a:solidFill>
              </a:rPr>
              <a:t> </a:t>
            </a:r>
            <a:r>
              <a:rPr lang="ru-RU" sz="1900" b="1" dirty="0" err="1">
                <a:solidFill>
                  <a:schemeClr val="bg1"/>
                </a:solidFill>
              </a:rPr>
              <a:t>учнів</a:t>
            </a:r>
            <a:r>
              <a:rPr lang="ru-RU" sz="1900" b="1" dirty="0">
                <a:solidFill>
                  <a:schemeClr val="bg1"/>
                </a:solidFill>
              </a:rPr>
              <a:t> та провели 6 </a:t>
            </a:r>
            <a:r>
              <a:rPr lang="ru-RU" sz="1900" b="1" dirty="0" err="1">
                <a:solidFill>
                  <a:schemeClr val="bg1"/>
                </a:solidFill>
              </a:rPr>
              <a:t>майстер-класів</a:t>
            </a:r>
            <a:r>
              <a:rPr lang="ru-RU" sz="1900" b="1" dirty="0">
                <a:solidFill>
                  <a:schemeClr val="bg1"/>
                </a:solidFill>
              </a:rPr>
              <a:t>. </a:t>
            </a:r>
            <a:r>
              <a:rPr lang="ru-RU" sz="1900" b="1" dirty="0" err="1">
                <a:solidFill>
                  <a:schemeClr val="bg1"/>
                </a:solidFill>
              </a:rPr>
              <a:t>Також</a:t>
            </a:r>
            <a:r>
              <a:rPr lang="ru-RU" sz="1900" b="1" dirty="0">
                <a:solidFill>
                  <a:schemeClr val="bg1"/>
                </a:solidFill>
              </a:rPr>
              <a:t> проведено 20 </a:t>
            </a:r>
            <a:r>
              <a:rPr lang="ru-RU" sz="1900" b="1" dirty="0" err="1">
                <a:solidFill>
                  <a:schemeClr val="bg1"/>
                </a:solidFill>
              </a:rPr>
              <a:t>концертів</a:t>
            </a:r>
            <a:r>
              <a:rPr lang="ru-RU" sz="1900" b="1" dirty="0">
                <a:solidFill>
                  <a:schemeClr val="bg1"/>
                </a:solidFill>
              </a:rPr>
              <a:t> та 7 </a:t>
            </a:r>
            <a:r>
              <a:rPr lang="ru-RU" sz="1900" b="1" dirty="0" err="1">
                <a:solidFill>
                  <a:schemeClr val="bg1"/>
                </a:solidFill>
              </a:rPr>
              <a:t>концертів</a:t>
            </a:r>
            <a:r>
              <a:rPr lang="ru-RU" sz="1900" b="1" dirty="0">
                <a:solidFill>
                  <a:schemeClr val="bg1"/>
                </a:solidFill>
              </a:rPr>
              <a:t> для ДНЗ та ЗОШ.</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Виділено</a:t>
            </a:r>
            <a:r>
              <a:rPr lang="ru-RU" sz="1900" b="1" dirty="0">
                <a:solidFill>
                  <a:schemeClr val="bg1"/>
                </a:solidFill>
              </a:rPr>
              <a:t> </a:t>
            </a:r>
            <a:r>
              <a:rPr lang="ru-RU" sz="1900" b="1" dirty="0" err="1">
                <a:solidFill>
                  <a:schemeClr val="bg1"/>
                </a:solidFill>
              </a:rPr>
              <a:t>кошти</a:t>
            </a:r>
            <a:r>
              <a:rPr lang="ru-RU" sz="1900" b="1" dirty="0">
                <a:solidFill>
                  <a:schemeClr val="bg1"/>
                </a:solidFill>
              </a:rPr>
              <a:t> на </a:t>
            </a:r>
            <a:r>
              <a:rPr lang="ru-RU" sz="1900" b="1" dirty="0" err="1">
                <a:solidFill>
                  <a:schemeClr val="bg1"/>
                </a:solidFill>
              </a:rPr>
              <a:t>придбання</a:t>
            </a:r>
            <a:r>
              <a:rPr lang="ru-RU" sz="1900" b="1" dirty="0">
                <a:solidFill>
                  <a:schemeClr val="bg1"/>
                </a:solidFill>
              </a:rPr>
              <a:t> </a:t>
            </a:r>
            <a:r>
              <a:rPr lang="ru-RU" sz="1900" b="1" dirty="0" err="1">
                <a:solidFill>
                  <a:schemeClr val="bg1"/>
                </a:solidFill>
              </a:rPr>
              <a:t>музичних</a:t>
            </a:r>
            <a:r>
              <a:rPr lang="ru-RU" sz="1900" b="1" dirty="0">
                <a:solidFill>
                  <a:schemeClr val="bg1"/>
                </a:solidFill>
              </a:rPr>
              <a:t> </a:t>
            </a:r>
            <a:r>
              <a:rPr lang="ru-RU" sz="1900" b="1" dirty="0" err="1">
                <a:solidFill>
                  <a:schemeClr val="bg1"/>
                </a:solidFill>
              </a:rPr>
              <a:t>інструментів</a:t>
            </a:r>
            <a:r>
              <a:rPr lang="ru-RU" sz="1900" b="1" dirty="0">
                <a:solidFill>
                  <a:schemeClr val="bg1"/>
                </a:solidFill>
              </a:rPr>
              <a:t> у </a:t>
            </a:r>
            <a:r>
              <a:rPr lang="ru-RU" sz="1900" b="1" dirty="0" err="1">
                <a:solidFill>
                  <a:schemeClr val="bg1"/>
                </a:solidFill>
              </a:rPr>
              <a:t>сумі</a:t>
            </a:r>
            <a:r>
              <a:rPr lang="ru-RU" sz="1900" b="1" dirty="0">
                <a:solidFill>
                  <a:schemeClr val="bg1"/>
                </a:solidFill>
              </a:rPr>
              <a:t> 70 000,0 грн.</a:t>
            </a:r>
          </a:p>
          <a:p>
            <a:endParaRPr lang="ru-RU" sz="1900" b="1" dirty="0">
              <a:solidFill>
                <a:schemeClr val="bg1"/>
              </a:solidFill>
            </a:endParaRPr>
          </a:p>
          <a:p>
            <a:endParaRPr lang="ru-RU" sz="1900" b="1" dirty="0">
              <a:solidFill>
                <a:schemeClr val="bg1"/>
              </a:solidFill>
            </a:endParaRPr>
          </a:p>
          <a:p>
            <a:endParaRPr lang="ru-RU" sz="1900" b="1" dirty="0">
              <a:solidFill>
                <a:schemeClr val="bg1"/>
              </a:solidFill>
            </a:endParaRPr>
          </a:p>
        </p:txBody>
      </p:sp>
      <p:pic>
        <p:nvPicPr>
          <p:cNvPr id="3" name="Рисунок 2">
            <a:extLst>
              <a:ext uri="{FF2B5EF4-FFF2-40B4-BE49-F238E27FC236}">
                <a16:creationId xmlns:a16="http://schemas.microsoft.com/office/drawing/2014/main" id="{9694D04B-D1A3-41E7-940E-057D1AEFF50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022" y="852854"/>
            <a:ext cx="4117382" cy="2633199"/>
          </a:xfrm>
          <a:prstGeom prst="rect">
            <a:avLst/>
          </a:prstGeom>
        </p:spPr>
      </p:pic>
      <p:pic>
        <p:nvPicPr>
          <p:cNvPr id="6" name="Рисунок 5">
            <a:extLst>
              <a:ext uri="{FF2B5EF4-FFF2-40B4-BE49-F238E27FC236}">
                <a16:creationId xmlns:a16="http://schemas.microsoft.com/office/drawing/2014/main" id="{1ACF6A61-05F9-4A83-9425-6C38D4DFC6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23425" y="863503"/>
            <a:ext cx="3675263" cy="2622550"/>
          </a:xfrm>
          <a:prstGeom prst="rect">
            <a:avLst/>
          </a:prstGeom>
        </p:spPr>
      </p:pic>
      <p:pic>
        <p:nvPicPr>
          <p:cNvPr id="12" name="Рисунок 11">
            <a:extLst>
              <a:ext uri="{FF2B5EF4-FFF2-40B4-BE49-F238E27FC236}">
                <a16:creationId xmlns:a16="http://schemas.microsoft.com/office/drawing/2014/main" id="{54B457E4-D41E-48A2-8819-1CEA712A87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48" y="3634446"/>
            <a:ext cx="4176163" cy="2784109"/>
          </a:xfrm>
          <a:prstGeom prst="rect">
            <a:avLst/>
          </a:prstGeom>
        </p:spPr>
      </p:pic>
      <p:pic>
        <p:nvPicPr>
          <p:cNvPr id="15" name="Рисунок 14">
            <a:extLst>
              <a:ext uri="{FF2B5EF4-FFF2-40B4-BE49-F238E27FC236}">
                <a16:creationId xmlns:a16="http://schemas.microsoft.com/office/drawing/2014/main" id="{8A141A60-89B3-4339-A9FD-ACE4A2B1093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85455" y="3634446"/>
            <a:ext cx="3722063" cy="2784109"/>
          </a:xfrm>
          <a:prstGeom prst="rect">
            <a:avLst/>
          </a:prstGeom>
        </p:spPr>
      </p:pic>
      <p:sp>
        <p:nvSpPr>
          <p:cNvPr id="21" name="Блок-схема: рішення 20">
            <a:extLst>
              <a:ext uri="{FF2B5EF4-FFF2-40B4-BE49-F238E27FC236}">
                <a16:creationId xmlns:a16="http://schemas.microsoft.com/office/drawing/2014/main" id="{6006A307-9C9C-415E-8297-C22AA2825E92}"/>
              </a:ext>
            </a:extLst>
          </p:cNvPr>
          <p:cNvSpPr/>
          <p:nvPr/>
        </p:nvSpPr>
        <p:spPr>
          <a:xfrm>
            <a:off x="8001521" y="175066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2" name="Блок-схема: рішення 21">
            <a:extLst>
              <a:ext uri="{FF2B5EF4-FFF2-40B4-BE49-F238E27FC236}">
                <a16:creationId xmlns:a16="http://schemas.microsoft.com/office/drawing/2014/main" id="{4D4B6CFD-2BB3-458C-A2E7-A7AF7D7BC696}"/>
              </a:ext>
            </a:extLst>
          </p:cNvPr>
          <p:cNvSpPr/>
          <p:nvPr/>
        </p:nvSpPr>
        <p:spPr>
          <a:xfrm>
            <a:off x="8050074" y="2882260"/>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3" name="Блок-схема: рішення 22">
            <a:extLst>
              <a:ext uri="{FF2B5EF4-FFF2-40B4-BE49-F238E27FC236}">
                <a16:creationId xmlns:a16="http://schemas.microsoft.com/office/drawing/2014/main" id="{8023FF6B-1BFE-419E-954A-F3593844B948}"/>
              </a:ext>
            </a:extLst>
          </p:cNvPr>
          <p:cNvSpPr/>
          <p:nvPr/>
        </p:nvSpPr>
        <p:spPr>
          <a:xfrm>
            <a:off x="8069562" y="5524913"/>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TextBox 15">
            <a:extLst>
              <a:ext uri="{FF2B5EF4-FFF2-40B4-BE49-F238E27FC236}">
                <a16:creationId xmlns:a16="http://schemas.microsoft.com/office/drawing/2014/main" id="{5F60B785-6971-497D-9794-7DBAAB04B30D}"/>
              </a:ext>
            </a:extLst>
          </p:cNvPr>
          <p:cNvSpPr txBox="1"/>
          <p:nvPr/>
        </p:nvSpPr>
        <p:spPr>
          <a:xfrm>
            <a:off x="11332660" y="78943"/>
            <a:ext cx="626249" cy="523220"/>
          </a:xfrm>
          <a:prstGeom prst="rect">
            <a:avLst/>
          </a:prstGeom>
          <a:noFill/>
        </p:spPr>
        <p:txBody>
          <a:bodyPr wrap="square" rtlCol="0">
            <a:spAutoFit/>
          </a:bodyPr>
          <a:lstStyle/>
          <a:p>
            <a:r>
              <a:rPr lang="uk-UA" sz="2800" b="1" dirty="0">
                <a:solidFill>
                  <a:schemeClr val="bg1"/>
                </a:solidFill>
              </a:rPr>
              <a:t>30</a:t>
            </a:r>
          </a:p>
        </p:txBody>
      </p:sp>
    </p:spTree>
    <p:extLst>
      <p:ext uri="{BB962C8B-B14F-4D97-AF65-F5344CB8AC3E}">
        <p14:creationId xmlns:p14="http://schemas.microsoft.com/office/powerpoint/2010/main" val="7565372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9403" y="-56881"/>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КАПІТАЛЬНІ РОБОТИ У ГРОМАДІ</a:t>
            </a:r>
            <a:endParaRPr lang="uk-UA" sz="3200" b="1" kern="1800" spc="300" dirty="0">
              <a:solidFill>
                <a:schemeClr val="bg1"/>
              </a:solidFill>
              <a:effectLst>
                <a:outerShdw blurRad="50800" dist="50800" dir="5400000" algn="ctr" rotWithShape="0">
                  <a:srgbClr val="000000">
                    <a:alpha val="96000"/>
                  </a:srgbClr>
                </a:outerShdw>
              </a:effectLst>
            </a:endParaRP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214174" y="820668"/>
            <a:ext cx="11780602" cy="24121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900" b="1" u="sng" dirty="0">
                <a:solidFill>
                  <a:schemeClr val="bg1"/>
                </a:solidFill>
                <a:cs typeface="Times New Roman" pitchFamily="18" charset="0"/>
              </a:rPr>
              <a:t>Протягом 2021 року проводились </a:t>
            </a:r>
            <a:r>
              <a:rPr lang="ru-RU" sz="1900" b="1" u="sng" dirty="0" err="1">
                <a:solidFill>
                  <a:schemeClr val="bg1"/>
                </a:solidFill>
                <a:cs typeface="Times New Roman" pitchFamily="18" charset="0"/>
              </a:rPr>
              <a:t>роботи</a:t>
            </a:r>
            <a:r>
              <a:rPr lang="ru-RU" sz="1900" b="1" u="sng" dirty="0">
                <a:solidFill>
                  <a:schemeClr val="bg1"/>
                </a:solidFill>
                <a:cs typeface="Times New Roman" pitchFamily="18" charset="0"/>
              </a:rPr>
              <a:t> на </a:t>
            </a:r>
            <a:r>
              <a:rPr lang="ru-RU" sz="1900" b="1" u="sng" dirty="0" err="1">
                <a:solidFill>
                  <a:schemeClr val="bg1"/>
                </a:solidFill>
                <a:cs typeface="Times New Roman" pitchFamily="18" charset="0"/>
              </a:rPr>
              <a:t>об’єкті</a:t>
            </a:r>
            <a:r>
              <a:rPr lang="ru-RU" sz="1900" b="1" u="sng" dirty="0">
                <a:solidFill>
                  <a:schemeClr val="bg1"/>
                </a:solidFill>
                <a:cs typeface="Times New Roman" pitchFamily="18" charset="0"/>
              </a:rPr>
              <a:t> «</a:t>
            </a:r>
            <a:r>
              <a:rPr lang="ru-RU" sz="1900" b="1" u="sng" dirty="0" err="1">
                <a:solidFill>
                  <a:schemeClr val="bg1"/>
                </a:solidFill>
                <a:cs typeface="Times New Roman" pitchFamily="18" charset="0"/>
              </a:rPr>
              <a:t>Капітальний</a:t>
            </a:r>
            <a:r>
              <a:rPr lang="ru-RU" sz="1900" b="1" u="sng" dirty="0">
                <a:solidFill>
                  <a:schemeClr val="bg1"/>
                </a:solidFill>
                <a:cs typeface="Times New Roman" pitchFamily="18" charset="0"/>
              </a:rPr>
              <a:t> ремонт </a:t>
            </a:r>
            <a:r>
              <a:rPr lang="ru-RU" sz="1900" b="1" u="sng" dirty="0" err="1">
                <a:solidFill>
                  <a:schemeClr val="bg1"/>
                </a:solidFill>
                <a:cs typeface="Times New Roman" pitchFamily="18" charset="0"/>
              </a:rPr>
              <a:t>кінотеатру</a:t>
            </a:r>
            <a:r>
              <a:rPr lang="ru-RU" sz="1900" b="1" u="sng" dirty="0">
                <a:solidFill>
                  <a:schemeClr val="bg1"/>
                </a:solidFill>
                <a:cs typeface="Times New Roman" pitchFamily="18" charset="0"/>
              </a:rPr>
              <a:t> </a:t>
            </a:r>
            <a:r>
              <a:rPr lang="ru-RU" sz="1900" b="1" u="sng" dirty="0" err="1">
                <a:solidFill>
                  <a:schemeClr val="bg1"/>
                </a:solidFill>
                <a:cs typeface="Times New Roman" pitchFamily="18" charset="0"/>
              </a:rPr>
              <a:t>ім</a:t>
            </a:r>
            <a:r>
              <a:rPr lang="ru-RU" sz="1900" b="1" u="sng" dirty="0">
                <a:solidFill>
                  <a:schemeClr val="bg1"/>
                </a:solidFill>
                <a:cs typeface="Times New Roman" pitchFamily="18" charset="0"/>
              </a:rPr>
              <a:t>. Т. Шевченка на </a:t>
            </a:r>
            <a:r>
              <a:rPr lang="ru-RU" sz="1900" b="1" u="sng" dirty="0" err="1">
                <a:solidFill>
                  <a:schemeClr val="bg1"/>
                </a:solidFill>
                <a:cs typeface="Times New Roman" pitchFamily="18" charset="0"/>
              </a:rPr>
              <a:t>вул</a:t>
            </a:r>
            <a:r>
              <a:rPr lang="ru-RU" sz="1900" b="1" u="sng" dirty="0">
                <a:solidFill>
                  <a:schemeClr val="bg1"/>
                </a:solidFill>
                <a:cs typeface="Times New Roman" pitchFamily="18" charset="0"/>
              </a:rPr>
              <a:t>. </a:t>
            </a:r>
            <a:r>
              <a:rPr lang="ru-RU" sz="1900" b="1" u="sng" dirty="0" err="1">
                <a:solidFill>
                  <a:schemeClr val="bg1"/>
                </a:solidFill>
                <a:cs typeface="Times New Roman" pitchFamily="18" charset="0"/>
              </a:rPr>
              <a:t>Площа</a:t>
            </a:r>
            <a:r>
              <a:rPr lang="ru-RU" sz="1900" b="1" u="sng" dirty="0">
                <a:solidFill>
                  <a:schemeClr val="bg1"/>
                </a:solidFill>
                <a:cs typeface="Times New Roman" pitchFamily="18" charset="0"/>
              </a:rPr>
              <a:t> Шевченка, 3».</a:t>
            </a:r>
          </a:p>
          <a:p>
            <a:pPr marL="0" indent="0">
              <a:spcBef>
                <a:spcPts val="0"/>
              </a:spcBef>
              <a:buNone/>
            </a:pPr>
            <a:r>
              <a:rPr lang="ru-RU" sz="1900" b="1" dirty="0" err="1">
                <a:solidFill>
                  <a:schemeClr val="bg1"/>
                </a:solidFill>
                <a:cs typeface="Times New Roman" pitchFamily="18" charset="0"/>
              </a:rPr>
              <a:t>Виконан</a:t>
            </a:r>
            <a:r>
              <a:rPr lang="uk-UA" sz="1900" b="1" dirty="0">
                <a:solidFill>
                  <a:schemeClr val="bg1"/>
                </a:solidFill>
                <a:cs typeface="Times New Roman" pitchFamily="18" charset="0"/>
              </a:rPr>
              <a:t>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роботи</a:t>
            </a: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внутрішнього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опорядження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приміщень</a:t>
            </a:r>
            <a:r>
              <a:rPr lang="ru-RU" sz="1900" b="1" dirty="0">
                <a:solidFill>
                  <a:schemeClr val="bg1"/>
                </a:solidFill>
                <a:cs typeface="Times New Roman" pitchFamily="18" charset="0"/>
              </a:rPr>
              <a:t>, монтаж </a:t>
            </a:r>
            <a:r>
              <a:rPr lang="ru-RU" sz="1900" b="1" dirty="0" err="1">
                <a:solidFill>
                  <a:schemeClr val="bg1"/>
                </a:solidFill>
                <a:cs typeface="Times New Roman" pitchFamily="18" charset="0"/>
              </a:rPr>
              <a:t>системи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пожежної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сигналізації</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електромонтажні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роботи</a:t>
            </a:r>
            <a:r>
              <a:rPr lang="ru-RU" sz="1900" b="1" dirty="0">
                <a:solidFill>
                  <a:schemeClr val="bg1"/>
                </a:solidFill>
                <a:cs typeface="Times New Roman" pitchFamily="18" charset="0"/>
              </a:rPr>
              <a:t> на </a:t>
            </a:r>
            <a:r>
              <a:rPr lang="ru-RU" sz="1900" b="1" dirty="0" err="1">
                <a:solidFill>
                  <a:schemeClr val="bg1"/>
                </a:solidFill>
                <a:cs typeface="Times New Roman" pitchFamily="18" charset="0"/>
              </a:rPr>
              <a:t>загальну</a:t>
            </a:r>
            <a:r>
              <a:rPr lang="ru-RU" sz="1900" b="1" dirty="0">
                <a:solidFill>
                  <a:schemeClr val="bg1"/>
                </a:solidFill>
                <a:cs typeface="Times New Roman" pitchFamily="18" charset="0"/>
              </a:rPr>
              <a:t> суму 268,80672 тис. грн.</a:t>
            </a: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433137" y="623672"/>
            <a:ext cx="11561639"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652015" y="4050806"/>
            <a:ext cx="5408033" cy="28071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2000" b="1" dirty="0">
              <a:solidFill>
                <a:schemeClr val="bg1"/>
              </a:solidFill>
              <a:latin typeface="Times New Roman" pitchFamily="18" charset="0"/>
              <a:cs typeface="Times New Roman" pitchFamily="18" charset="0"/>
            </a:endParaRPr>
          </a:p>
        </p:txBody>
      </p:sp>
      <p:pic>
        <p:nvPicPr>
          <p:cNvPr id="12" name="Рисунок 11">
            <a:extLst>
              <a:ext uri="{FF2B5EF4-FFF2-40B4-BE49-F238E27FC236}">
                <a16:creationId xmlns:a16="http://schemas.microsoft.com/office/drawing/2014/main" id="{18ED765E-0F48-48AC-8505-A062E9BCDA7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249246" y="2027023"/>
            <a:ext cx="5408033" cy="2291753"/>
          </a:xfrm>
          <a:prstGeom prst="rect">
            <a:avLst/>
          </a:prstGeom>
        </p:spPr>
      </p:pic>
      <p:pic>
        <p:nvPicPr>
          <p:cNvPr id="13" name="Picture 2">
            <a:extLst>
              <a:ext uri="{FF2B5EF4-FFF2-40B4-BE49-F238E27FC236}">
                <a16:creationId xmlns:a16="http://schemas.microsoft.com/office/drawing/2014/main" id="{A812D53D-F40F-426A-88C8-3660A632B08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31952" y="4375266"/>
            <a:ext cx="4306013" cy="2420383"/>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BA217D0A-134B-41CB-B752-CCC2716BD06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430753" y="4414071"/>
            <a:ext cx="3712041" cy="2363248"/>
          </a:xfrm>
          <a:prstGeom prst="rect">
            <a:avLst/>
          </a:prstGeom>
        </p:spPr>
      </p:pic>
      <p:pic>
        <p:nvPicPr>
          <p:cNvPr id="15" name="Рисунок 14">
            <a:extLst>
              <a:ext uri="{FF2B5EF4-FFF2-40B4-BE49-F238E27FC236}">
                <a16:creationId xmlns:a16="http://schemas.microsoft.com/office/drawing/2014/main" id="{2B5E2942-1CA1-4CF3-9BA1-5608A5BA81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38350" y="4376770"/>
            <a:ext cx="3618176" cy="2412117"/>
          </a:xfrm>
          <a:prstGeom prst="rect">
            <a:avLst/>
          </a:prstGeom>
        </p:spPr>
      </p:pic>
      <p:pic>
        <p:nvPicPr>
          <p:cNvPr id="17" name="Рисунок 16">
            <a:extLst>
              <a:ext uri="{FF2B5EF4-FFF2-40B4-BE49-F238E27FC236}">
                <a16:creationId xmlns:a16="http://schemas.microsoft.com/office/drawing/2014/main" id="{D94A80FE-C128-4932-85DD-B4FA613008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1039" y="2036120"/>
            <a:ext cx="5483436" cy="2273561"/>
          </a:xfrm>
          <a:prstGeom prst="rect">
            <a:avLst/>
          </a:prstGeom>
        </p:spPr>
      </p:pic>
      <p:sp>
        <p:nvSpPr>
          <p:cNvPr id="16" name="TextBox 15">
            <a:extLst>
              <a:ext uri="{FF2B5EF4-FFF2-40B4-BE49-F238E27FC236}">
                <a16:creationId xmlns:a16="http://schemas.microsoft.com/office/drawing/2014/main" id="{A94FFD94-6F8C-40BE-A2FB-7DA2F75D50A5}"/>
              </a:ext>
            </a:extLst>
          </p:cNvPr>
          <p:cNvSpPr txBox="1"/>
          <p:nvPr/>
        </p:nvSpPr>
        <p:spPr>
          <a:xfrm>
            <a:off x="11340352" y="20063"/>
            <a:ext cx="626249" cy="523220"/>
          </a:xfrm>
          <a:prstGeom prst="rect">
            <a:avLst/>
          </a:prstGeom>
          <a:noFill/>
        </p:spPr>
        <p:txBody>
          <a:bodyPr wrap="square" rtlCol="0">
            <a:spAutoFit/>
          </a:bodyPr>
          <a:lstStyle/>
          <a:p>
            <a:r>
              <a:rPr lang="uk-UA" sz="2800" b="1" dirty="0">
                <a:solidFill>
                  <a:schemeClr val="bg1"/>
                </a:solidFill>
              </a:rPr>
              <a:t>31</a:t>
            </a:r>
          </a:p>
        </p:txBody>
      </p:sp>
    </p:spTree>
    <p:extLst>
      <p:ext uri="{BB962C8B-B14F-4D97-AF65-F5344CB8AC3E}">
        <p14:creationId xmlns:p14="http://schemas.microsoft.com/office/powerpoint/2010/main" val="1887506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КУЛЬТУРА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58044" y="597893"/>
            <a:ext cx="11873890"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2868BE-A007-4527-999B-F2A34FD45B0F}"/>
              </a:ext>
            </a:extLst>
          </p:cNvPr>
          <p:cNvSpPr txBox="1"/>
          <p:nvPr/>
        </p:nvSpPr>
        <p:spPr>
          <a:xfrm>
            <a:off x="7369411" y="558535"/>
            <a:ext cx="4819243" cy="6817251"/>
          </a:xfrm>
          <a:prstGeom prst="rect">
            <a:avLst/>
          </a:prstGeom>
          <a:noFill/>
        </p:spPr>
        <p:txBody>
          <a:bodyPr wrap="square">
            <a:spAutoFit/>
          </a:bodyPr>
          <a:lstStyle/>
          <a:p>
            <a:pPr algn="ctr"/>
            <a:r>
              <a:rPr lang="ru-RU" sz="1900" b="1" u="sng" dirty="0" err="1">
                <a:solidFill>
                  <a:schemeClr val="bg1"/>
                </a:solidFill>
              </a:rPr>
              <a:t>Міський</a:t>
            </a:r>
            <a:r>
              <a:rPr lang="ru-RU" sz="1900" b="1" u="sng" dirty="0">
                <a:solidFill>
                  <a:schemeClr val="bg1"/>
                </a:solidFill>
              </a:rPr>
              <a:t> центр культурно-</a:t>
            </a:r>
            <a:r>
              <a:rPr lang="ru-RU" sz="1900" b="1" u="sng" dirty="0" err="1">
                <a:solidFill>
                  <a:schemeClr val="bg1"/>
                </a:solidFill>
              </a:rPr>
              <a:t>мистецьких</a:t>
            </a:r>
            <a:r>
              <a:rPr lang="ru-RU" sz="1900" b="1" u="sng" dirty="0">
                <a:solidFill>
                  <a:schemeClr val="bg1"/>
                </a:solidFill>
              </a:rPr>
              <a:t> </a:t>
            </a:r>
            <a:r>
              <a:rPr lang="ru-RU" sz="1900" b="1" u="sng" dirty="0" err="1">
                <a:solidFill>
                  <a:schemeClr val="bg1"/>
                </a:solidFill>
              </a:rPr>
              <a:t>ініціатив</a:t>
            </a:r>
            <a:endParaRPr lang="ru-RU" sz="1900" b="1" u="sng" dirty="0">
              <a:solidFill>
                <a:schemeClr val="bg1"/>
              </a:solidFill>
            </a:endParaRPr>
          </a:p>
          <a:p>
            <a:endParaRPr lang="ru-RU" sz="1900" b="1" dirty="0">
              <a:solidFill>
                <a:schemeClr val="bg1"/>
              </a:solidFill>
            </a:endParaRPr>
          </a:p>
          <a:p>
            <a:r>
              <a:rPr lang="ru-RU" sz="1900" b="1" dirty="0">
                <a:solidFill>
                  <a:schemeClr val="bg1"/>
                </a:solidFill>
              </a:rPr>
              <a:t>     </a:t>
            </a:r>
            <a:r>
              <a:rPr lang="ru-RU" sz="1900" b="1" dirty="0" err="1">
                <a:solidFill>
                  <a:schemeClr val="bg1"/>
                </a:solidFill>
              </a:rPr>
              <a:t>Організовано</a:t>
            </a:r>
            <a:r>
              <a:rPr lang="ru-RU" sz="1900" b="1" dirty="0">
                <a:solidFill>
                  <a:schemeClr val="bg1"/>
                </a:solidFill>
              </a:rPr>
              <a:t> та проведено 16 </a:t>
            </a:r>
            <a:r>
              <a:rPr lang="ru-RU" sz="1900" b="1" dirty="0" err="1">
                <a:solidFill>
                  <a:schemeClr val="bg1"/>
                </a:solidFill>
              </a:rPr>
              <a:t>заходів</a:t>
            </a:r>
            <a:r>
              <a:rPr lang="ru-RU" sz="1900" b="1" dirty="0">
                <a:solidFill>
                  <a:schemeClr val="bg1"/>
                </a:solidFill>
              </a:rPr>
              <a:t>, </a:t>
            </a:r>
            <a:r>
              <a:rPr lang="ru-RU" sz="1900" b="1" dirty="0" err="1">
                <a:solidFill>
                  <a:schemeClr val="bg1"/>
                </a:solidFill>
              </a:rPr>
              <a:t>зокрема</a:t>
            </a:r>
            <a:r>
              <a:rPr lang="ru-RU" sz="1900" b="1" dirty="0">
                <a:solidFill>
                  <a:schemeClr val="bg1"/>
                </a:solidFill>
              </a:rPr>
              <a:t>: </a:t>
            </a:r>
            <a:r>
              <a:rPr lang="ru-RU" sz="1900" b="1" dirty="0" err="1">
                <a:solidFill>
                  <a:schemeClr val="bg1"/>
                </a:solidFill>
              </a:rPr>
              <a:t>літературні</a:t>
            </a:r>
            <a:r>
              <a:rPr lang="ru-RU" sz="1900" b="1" dirty="0">
                <a:solidFill>
                  <a:schemeClr val="bg1"/>
                </a:solidFill>
              </a:rPr>
              <a:t> та </a:t>
            </a:r>
            <a:r>
              <a:rPr lang="ru-RU" sz="1900" b="1" dirty="0" err="1">
                <a:solidFill>
                  <a:schemeClr val="bg1"/>
                </a:solidFill>
              </a:rPr>
              <a:t>творчі</a:t>
            </a:r>
            <a:r>
              <a:rPr lang="ru-RU" sz="1900" b="1" dirty="0">
                <a:solidFill>
                  <a:schemeClr val="bg1"/>
                </a:solidFill>
              </a:rPr>
              <a:t> </a:t>
            </a:r>
            <a:r>
              <a:rPr lang="ru-RU" sz="1900" b="1" dirty="0" err="1">
                <a:solidFill>
                  <a:schemeClr val="bg1"/>
                </a:solidFill>
              </a:rPr>
              <a:t>вечори</a:t>
            </a:r>
            <a:r>
              <a:rPr lang="ru-RU" sz="1900" b="1" dirty="0">
                <a:solidFill>
                  <a:schemeClr val="bg1"/>
                </a:solidFill>
              </a:rPr>
              <a:t>, </a:t>
            </a:r>
            <a:r>
              <a:rPr lang="ru-RU" sz="1900" b="1" dirty="0" err="1">
                <a:solidFill>
                  <a:schemeClr val="bg1"/>
                </a:solidFill>
              </a:rPr>
              <a:t>святкові</a:t>
            </a:r>
            <a:r>
              <a:rPr lang="ru-RU" sz="1900" b="1" dirty="0">
                <a:solidFill>
                  <a:schemeClr val="bg1"/>
                </a:solidFill>
              </a:rPr>
              <a:t> </a:t>
            </a:r>
            <a:r>
              <a:rPr lang="ru-RU" sz="1900" b="1" dirty="0" err="1">
                <a:solidFill>
                  <a:schemeClr val="bg1"/>
                </a:solidFill>
              </a:rPr>
              <a:t>програми</a:t>
            </a:r>
            <a:r>
              <a:rPr lang="ru-RU" sz="1900" b="1" dirty="0">
                <a:solidFill>
                  <a:schemeClr val="bg1"/>
                </a:solidFill>
              </a:rPr>
              <a:t>, </a:t>
            </a:r>
            <a:r>
              <a:rPr lang="ru-RU" sz="1900" b="1" dirty="0" err="1">
                <a:solidFill>
                  <a:schemeClr val="bg1"/>
                </a:solidFill>
              </a:rPr>
              <a:t>вистави</a:t>
            </a:r>
            <a:r>
              <a:rPr lang="ru-RU" sz="1900" b="1" dirty="0">
                <a:solidFill>
                  <a:schemeClr val="bg1"/>
                </a:solidFill>
              </a:rPr>
              <a:t>, </a:t>
            </a:r>
            <a:r>
              <a:rPr lang="ru-RU" sz="1900" b="1" dirty="0" err="1">
                <a:solidFill>
                  <a:schemeClr val="bg1"/>
                </a:solidFill>
              </a:rPr>
              <a:t>кінопокази</a:t>
            </a:r>
            <a:r>
              <a:rPr lang="ru-RU" sz="1900" b="1" dirty="0">
                <a:solidFill>
                  <a:schemeClr val="bg1"/>
                </a:solidFill>
              </a:rPr>
              <a:t> в рамках </a:t>
            </a:r>
            <a:r>
              <a:rPr lang="ru-RU" sz="1900" b="1" dirty="0" err="1">
                <a:solidFill>
                  <a:schemeClr val="bg1"/>
                </a:solidFill>
              </a:rPr>
              <a:t>проєкту</a:t>
            </a:r>
            <a:r>
              <a:rPr lang="ru-RU" sz="1900" b="1" dirty="0">
                <a:solidFill>
                  <a:schemeClr val="bg1"/>
                </a:solidFill>
              </a:rPr>
              <a:t> «</a:t>
            </a:r>
            <a:r>
              <a:rPr lang="ru-RU" sz="1900" b="1" dirty="0" err="1">
                <a:solidFill>
                  <a:schemeClr val="bg1"/>
                </a:solidFill>
              </a:rPr>
              <a:t>Кіно</a:t>
            </a:r>
            <a:r>
              <a:rPr lang="ru-RU" sz="1900" b="1" dirty="0">
                <a:solidFill>
                  <a:schemeClr val="bg1"/>
                </a:solidFill>
              </a:rPr>
              <a:t> просто неба».</a:t>
            </a:r>
          </a:p>
          <a:p>
            <a:endParaRPr lang="ru-RU" sz="1900" b="1" dirty="0">
              <a:solidFill>
                <a:schemeClr val="bg1"/>
              </a:solidFill>
            </a:endParaRPr>
          </a:p>
          <a:p>
            <a:r>
              <a:rPr lang="ru-RU" sz="1900" b="1" dirty="0">
                <a:solidFill>
                  <a:schemeClr val="bg1"/>
                </a:solidFill>
              </a:rPr>
              <a:t>      Стало </a:t>
            </a:r>
            <a:r>
              <a:rPr lang="ru-RU" sz="1900" b="1" dirty="0" err="1">
                <a:solidFill>
                  <a:schemeClr val="bg1"/>
                </a:solidFill>
              </a:rPr>
              <a:t>традиційним</a:t>
            </a:r>
            <a:r>
              <a:rPr lang="ru-RU" sz="1900" b="1" dirty="0">
                <a:solidFill>
                  <a:schemeClr val="bg1"/>
                </a:solidFill>
              </a:rPr>
              <a:t> </a:t>
            </a:r>
            <a:r>
              <a:rPr lang="ru-RU" sz="1900" b="1" dirty="0" err="1">
                <a:solidFill>
                  <a:schemeClr val="bg1"/>
                </a:solidFill>
              </a:rPr>
              <a:t>проведення</a:t>
            </a:r>
            <a:r>
              <a:rPr lang="ru-RU" sz="1900" b="1" dirty="0">
                <a:solidFill>
                  <a:schemeClr val="bg1"/>
                </a:solidFill>
              </a:rPr>
              <a:t> </a:t>
            </a:r>
            <a:r>
              <a:rPr lang="ru-RU" sz="1900" b="1" dirty="0" err="1">
                <a:solidFill>
                  <a:schemeClr val="bg1"/>
                </a:solidFill>
              </a:rPr>
              <a:t>Всеукраїнського</a:t>
            </a:r>
            <a:r>
              <a:rPr lang="ru-RU" sz="1900" b="1" dirty="0">
                <a:solidFill>
                  <a:schemeClr val="bg1"/>
                </a:solidFill>
              </a:rPr>
              <a:t> фестивалю «День </a:t>
            </a:r>
            <a:r>
              <a:rPr lang="ru-RU" sz="1900" b="1" dirty="0" err="1">
                <a:solidFill>
                  <a:schemeClr val="bg1"/>
                </a:solidFill>
              </a:rPr>
              <a:t>вуличної</a:t>
            </a:r>
            <a:r>
              <a:rPr lang="ru-RU" sz="1900" b="1" dirty="0">
                <a:solidFill>
                  <a:schemeClr val="bg1"/>
                </a:solidFill>
              </a:rPr>
              <a:t> </a:t>
            </a:r>
            <a:r>
              <a:rPr lang="ru-RU" sz="1900" b="1" dirty="0" err="1">
                <a:solidFill>
                  <a:schemeClr val="bg1"/>
                </a:solidFill>
              </a:rPr>
              <a:t>музики</a:t>
            </a:r>
            <a:r>
              <a:rPr lang="ru-RU" sz="1900" b="1" dirty="0">
                <a:solidFill>
                  <a:schemeClr val="bg1"/>
                </a:solidFill>
              </a:rPr>
              <a:t>». </a:t>
            </a:r>
            <a:r>
              <a:rPr lang="ru-RU" sz="1900" b="1" dirty="0" err="1">
                <a:solidFill>
                  <a:schemeClr val="bg1"/>
                </a:solidFill>
              </a:rPr>
              <a:t>Також</a:t>
            </a:r>
            <a:r>
              <a:rPr lang="ru-RU" sz="1900" b="1" dirty="0">
                <a:solidFill>
                  <a:schemeClr val="bg1"/>
                </a:solidFill>
              </a:rPr>
              <a:t> </a:t>
            </a:r>
            <a:r>
              <a:rPr lang="ru-RU" sz="1900" b="1" dirty="0" err="1">
                <a:solidFill>
                  <a:schemeClr val="bg1"/>
                </a:solidFill>
              </a:rPr>
              <a:t>цього</a:t>
            </a:r>
            <a:r>
              <a:rPr lang="ru-RU" sz="1900" b="1" dirty="0">
                <a:solidFill>
                  <a:schemeClr val="bg1"/>
                </a:solidFill>
              </a:rPr>
              <a:t> року у </a:t>
            </a:r>
            <a:r>
              <a:rPr lang="ru-RU" sz="1900" b="1" dirty="0" err="1">
                <a:solidFill>
                  <a:schemeClr val="bg1"/>
                </a:solidFill>
              </a:rPr>
              <a:t>місті</a:t>
            </a:r>
            <a:r>
              <a:rPr lang="ru-RU" sz="1900" b="1" dirty="0">
                <a:solidFill>
                  <a:schemeClr val="bg1"/>
                </a:solidFill>
              </a:rPr>
              <a:t> </a:t>
            </a:r>
            <a:r>
              <a:rPr lang="ru-RU" sz="1900" b="1" dirty="0" err="1">
                <a:solidFill>
                  <a:schemeClr val="bg1"/>
                </a:solidFill>
              </a:rPr>
              <a:t>відбулася</a:t>
            </a:r>
            <a:r>
              <a:rPr lang="ru-RU" sz="1900" b="1" dirty="0">
                <a:solidFill>
                  <a:schemeClr val="bg1"/>
                </a:solidFill>
              </a:rPr>
              <a:t> </a:t>
            </a:r>
            <a:r>
              <a:rPr lang="ru-RU" sz="1900" b="1" dirty="0" err="1">
                <a:solidFill>
                  <a:schemeClr val="bg1"/>
                </a:solidFill>
              </a:rPr>
              <a:t>Всеукраїнська</a:t>
            </a:r>
            <a:r>
              <a:rPr lang="ru-RU" sz="1900" b="1" dirty="0">
                <a:solidFill>
                  <a:schemeClr val="bg1"/>
                </a:solidFill>
              </a:rPr>
              <a:t> </a:t>
            </a:r>
            <a:r>
              <a:rPr lang="ru-RU" sz="1900" b="1" dirty="0" err="1">
                <a:solidFill>
                  <a:schemeClr val="bg1"/>
                </a:solidFill>
              </a:rPr>
              <a:t>страйкбольна</a:t>
            </a:r>
            <a:r>
              <a:rPr lang="ru-RU" sz="1900" b="1" dirty="0">
                <a:solidFill>
                  <a:schemeClr val="bg1"/>
                </a:solidFill>
              </a:rPr>
              <a:t> </a:t>
            </a:r>
            <a:r>
              <a:rPr lang="ru-RU" sz="1900" b="1" dirty="0" err="1">
                <a:solidFill>
                  <a:schemeClr val="bg1"/>
                </a:solidFill>
              </a:rPr>
              <a:t>гра</a:t>
            </a:r>
            <a:r>
              <a:rPr lang="ru-RU" sz="1900" b="1" dirty="0">
                <a:solidFill>
                  <a:schemeClr val="bg1"/>
                </a:solidFill>
              </a:rPr>
              <a:t> «</a:t>
            </a:r>
            <a:r>
              <a:rPr lang="en-US" sz="1900" b="1" dirty="0">
                <a:solidFill>
                  <a:schemeClr val="bg1"/>
                </a:solidFill>
              </a:rPr>
              <a:t>HOMEFRONT».</a:t>
            </a:r>
            <a:endParaRPr lang="uk-UA" sz="1900" b="1" dirty="0">
              <a:solidFill>
                <a:schemeClr val="bg1"/>
              </a:solidFill>
            </a:endParaRPr>
          </a:p>
          <a:p>
            <a:endParaRPr lang="en-US" sz="1900" b="1" dirty="0">
              <a:solidFill>
                <a:schemeClr val="bg1"/>
              </a:solidFill>
            </a:endParaRPr>
          </a:p>
          <a:p>
            <a:r>
              <a:rPr lang="en-US" sz="1900" b="1" dirty="0">
                <a:solidFill>
                  <a:schemeClr val="bg1"/>
                </a:solidFill>
              </a:rPr>
              <a:t>     </a:t>
            </a:r>
            <a:r>
              <a:rPr lang="uk-UA" sz="1900" b="1" dirty="0">
                <a:solidFill>
                  <a:schemeClr val="bg1"/>
                </a:solidFill>
              </a:rPr>
              <a:t>  </a:t>
            </a:r>
            <a:r>
              <a:rPr lang="ru-RU" sz="1900" b="1" dirty="0">
                <a:solidFill>
                  <a:schemeClr val="bg1"/>
                </a:solidFill>
              </a:rPr>
              <a:t>Для </a:t>
            </a:r>
            <a:r>
              <a:rPr lang="ru-RU" sz="1900" b="1" dirty="0" err="1">
                <a:solidFill>
                  <a:schemeClr val="bg1"/>
                </a:solidFill>
              </a:rPr>
              <a:t>підтримки</a:t>
            </a:r>
            <a:r>
              <a:rPr lang="ru-RU" sz="1900" b="1" dirty="0">
                <a:solidFill>
                  <a:schemeClr val="bg1"/>
                </a:solidFill>
              </a:rPr>
              <a:t> </a:t>
            </a:r>
            <a:r>
              <a:rPr lang="ru-RU" sz="1900" b="1" dirty="0" err="1">
                <a:solidFill>
                  <a:schemeClr val="bg1"/>
                </a:solidFill>
              </a:rPr>
              <a:t>розвитку</a:t>
            </a:r>
            <a:r>
              <a:rPr lang="ru-RU" sz="1900" b="1" dirty="0">
                <a:solidFill>
                  <a:schemeClr val="bg1"/>
                </a:solidFill>
              </a:rPr>
              <a:t> закладу у 2021 </a:t>
            </a:r>
            <a:r>
              <a:rPr lang="ru-RU" sz="1900" b="1" dirty="0" err="1">
                <a:solidFill>
                  <a:schemeClr val="bg1"/>
                </a:solidFill>
              </a:rPr>
              <a:t>році</a:t>
            </a:r>
            <a:r>
              <a:rPr lang="ru-RU" sz="1900" b="1" dirty="0">
                <a:solidFill>
                  <a:schemeClr val="bg1"/>
                </a:solidFill>
              </a:rPr>
              <a:t> </a:t>
            </a:r>
            <a:r>
              <a:rPr lang="ru-RU" sz="1900" b="1" dirty="0" err="1">
                <a:solidFill>
                  <a:schemeClr val="bg1"/>
                </a:solidFill>
              </a:rPr>
              <a:t>було</a:t>
            </a:r>
            <a:r>
              <a:rPr lang="ru-RU" sz="1900" b="1" dirty="0">
                <a:solidFill>
                  <a:schemeClr val="bg1"/>
                </a:solidFill>
              </a:rPr>
              <a:t> закуплено:</a:t>
            </a:r>
          </a:p>
          <a:p>
            <a:r>
              <a:rPr lang="ru-RU" sz="1900" b="1" dirty="0">
                <a:solidFill>
                  <a:schemeClr val="bg1"/>
                </a:solidFill>
              </a:rPr>
              <a:t>- </a:t>
            </a:r>
            <a:r>
              <a:rPr lang="ru-RU" sz="1900" b="1" dirty="0" err="1">
                <a:solidFill>
                  <a:schemeClr val="bg1"/>
                </a:solidFill>
              </a:rPr>
              <a:t>столи</a:t>
            </a:r>
            <a:r>
              <a:rPr lang="ru-RU" sz="1900" b="1" dirty="0">
                <a:solidFill>
                  <a:schemeClr val="bg1"/>
                </a:solidFill>
              </a:rPr>
              <a:t> </a:t>
            </a:r>
            <a:r>
              <a:rPr lang="ru-RU" sz="1900" b="1" dirty="0" err="1">
                <a:solidFill>
                  <a:schemeClr val="bg1"/>
                </a:solidFill>
              </a:rPr>
              <a:t>офісні</a:t>
            </a:r>
            <a:r>
              <a:rPr lang="ru-RU" sz="1900" b="1" dirty="0">
                <a:solidFill>
                  <a:schemeClr val="bg1"/>
                </a:solidFill>
              </a:rPr>
              <a:t> 6 шт. на суму 6,0 тис. </a:t>
            </a:r>
            <a:r>
              <a:rPr lang="ru-RU" sz="1900" b="1" dirty="0" err="1">
                <a:solidFill>
                  <a:schemeClr val="bg1"/>
                </a:solidFill>
              </a:rPr>
              <a:t>грн</a:t>
            </a:r>
            <a:r>
              <a:rPr lang="ru-RU" sz="1900" b="1" dirty="0">
                <a:solidFill>
                  <a:schemeClr val="bg1"/>
                </a:solidFill>
              </a:rPr>
              <a:t>;</a:t>
            </a:r>
          </a:p>
          <a:p>
            <a:r>
              <a:rPr lang="ru-RU" sz="1900" b="1" dirty="0">
                <a:solidFill>
                  <a:schemeClr val="bg1"/>
                </a:solidFill>
              </a:rPr>
              <a:t>- </a:t>
            </a:r>
            <a:r>
              <a:rPr lang="ru-RU" sz="1900" b="1" dirty="0" err="1">
                <a:solidFill>
                  <a:schemeClr val="bg1"/>
                </a:solidFill>
              </a:rPr>
              <a:t>крісла-мішки</a:t>
            </a:r>
            <a:r>
              <a:rPr lang="ru-RU" sz="1900" b="1" dirty="0">
                <a:solidFill>
                  <a:schemeClr val="bg1"/>
                </a:solidFill>
              </a:rPr>
              <a:t> на суму 10,9 тис. </a:t>
            </a:r>
            <a:r>
              <a:rPr lang="ru-RU" sz="1900" b="1" dirty="0" err="1">
                <a:solidFill>
                  <a:schemeClr val="bg1"/>
                </a:solidFill>
              </a:rPr>
              <a:t>грн</a:t>
            </a:r>
            <a:r>
              <a:rPr lang="ru-RU" sz="1900" b="1" dirty="0">
                <a:solidFill>
                  <a:schemeClr val="bg1"/>
                </a:solidFill>
              </a:rPr>
              <a:t>;</a:t>
            </a:r>
          </a:p>
          <a:p>
            <a:pPr marL="342900" indent="-342900">
              <a:buFontTx/>
              <a:buChar char="-"/>
            </a:pPr>
            <a:r>
              <a:rPr lang="ru-RU" sz="1900" b="1" dirty="0">
                <a:solidFill>
                  <a:schemeClr val="bg1"/>
                </a:solidFill>
              </a:rPr>
              <a:t>комплект </a:t>
            </a:r>
            <a:r>
              <a:rPr lang="ru-RU" sz="1900" b="1" dirty="0" err="1">
                <a:solidFill>
                  <a:schemeClr val="bg1"/>
                </a:solidFill>
              </a:rPr>
              <a:t>мікрофонів</a:t>
            </a:r>
            <a:r>
              <a:rPr lang="ru-RU" sz="1900" b="1" dirty="0">
                <a:solidFill>
                  <a:schemeClr val="bg1"/>
                </a:solidFill>
              </a:rPr>
              <a:t> для </a:t>
            </a:r>
            <a:r>
              <a:rPr lang="ru-RU" sz="1900" b="1" dirty="0" err="1">
                <a:solidFill>
                  <a:schemeClr val="bg1"/>
                </a:solidFill>
              </a:rPr>
              <a:t>ударної</a:t>
            </a:r>
            <a:r>
              <a:rPr lang="ru-RU" sz="1900" b="1" dirty="0">
                <a:solidFill>
                  <a:schemeClr val="bg1"/>
                </a:solidFill>
              </a:rPr>
              <a:t> установки на суму 7,8 тис. </a:t>
            </a:r>
            <a:r>
              <a:rPr lang="ru-RU" sz="1900" b="1" dirty="0" err="1">
                <a:solidFill>
                  <a:schemeClr val="bg1"/>
                </a:solidFill>
              </a:rPr>
              <a:t>грн</a:t>
            </a:r>
            <a:r>
              <a:rPr lang="ru-RU" sz="1900" b="1" dirty="0">
                <a:solidFill>
                  <a:schemeClr val="bg1"/>
                </a:solidFill>
              </a:rPr>
              <a:t>;</a:t>
            </a:r>
          </a:p>
          <a:p>
            <a:pPr marL="342900" indent="-342900">
              <a:buFontTx/>
              <a:buChar char="-"/>
            </a:pPr>
            <a:r>
              <a:rPr lang="ru-RU" sz="1900" b="1" dirty="0">
                <a:solidFill>
                  <a:schemeClr val="bg1"/>
                </a:solidFill>
              </a:rPr>
              <a:t>ноутбук – 23 тис. </a:t>
            </a:r>
            <a:r>
              <a:rPr lang="ru-RU" sz="1900" b="1" dirty="0" err="1">
                <a:solidFill>
                  <a:schemeClr val="bg1"/>
                </a:solidFill>
              </a:rPr>
              <a:t>грн</a:t>
            </a:r>
            <a:r>
              <a:rPr lang="ru-RU" sz="1900" b="1" dirty="0">
                <a:solidFill>
                  <a:schemeClr val="bg1"/>
                </a:solidFill>
              </a:rPr>
              <a:t> та </a:t>
            </a:r>
            <a:r>
              <a:rPr lang="ru-RU" sz="1900" b="1" dirty="0" err="1">
                <a:solidFill>
                  <a:schemeClr val="bg1"/>
                </a:solidFill>
              </a:rPr>
              <a:t>ін</a:t>
            </a:r>
            <a:r>
              <a:rPr lang="ru-RU" sz="1900" b="1" dirty="0">
                <a:solidFill>
                  <a:schemeClr val="bg1"/>
                </a:solidFill>
              </a:rPr>
              <a:t>.</a:t>
            </a:r>
          </a:p>
          <a:p>
            <a:endParaRPr lang="ru-RU" sz="1900" b="1" dirty="0">
              <a:solidFill>
                <a:schemeClr val="bg1"/>
              </a:solidFill>
            </a:endParaRPr>
          </a:p>
          <a:p>
            <a:endParaRPr lang="ru-RU" sz="1900" b="1" dirty="0">
              <a:solidFill>
                <a:schemeClr val="bg1"/>
              </a:solidFill>
            </a:endParaRPr>
          </a:p>
        </p:txBody>
      </p:sp>
      <p:pic>
        <p:nvPicPr>
          <p:cNvPr id="5124" name="Picture 4" descr="На зображенні може бути: 1 особа, грає на музичному інструменті, стоїть та у приміщенні">
            <a:extLst>
              <a:ext uri="{FF2B5EF4-FFF2-40B4-BE49-F238E27FC236}">
                <a16:creationId xmlns:a16="http://schemas.microsoft.com/office/drawing/2014/main" id="{5DDCD424-0401-4DBB-9847-E414280D2CB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311674"/>
            <a:ext cx="3445737" cy="300217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На зображенні може бути: 8 людей">
            <a:extLst>
              <a:ext uri="{FF2B5EF4-FFF2-40B4-BE49-F238E27FC236}">
                <a16:creationId xmlns:a16="http://schemas.microsoft.com/office/drawing/2014/main" id="{BF4B6AFE-C2FD-4992-B6A9-0D6CF474786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445737" y="756471"/>
            <a:ext cx="3654907" cy="2436605"/>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BDE9B33E-F83A-4098-906B-B570E04D87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837" y="758907"/>
            <a:ext cx="3654907" cy="2436605"/>
          </a:xfrm>
          <a:prstGeom prst="rect">
            <a:avLst/>
          </a:prstGeom>
        </p:spPr>
      </p:pic>
      <p:pic>
        <p:nvPicPr>
          <p:cNvPr id="5130" name="Picture 10" descr="На зображенні може бути: 4 людини, люди стоять та у приміщенні">
            <a:extLst>
              <a:ext uri="{FF2B5EF4-FFF2-40B4-BE49-F238E27FC236}">
                <a16:creationId xmlns:a16="http://schemas.microsoft.com/office/drawing/2014/main" id="{7EB9E833-DF46-4AE2-8C5A-72F9A81C1AE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445737" y="3311674"/>
            <a:ext cx="3719870" cy="3002179"/>
          </a:xfrm>
          <a:prstGeom prst="rect">
            <a:avLst/>
          </a:prstGeom>
          <a:noFill/>
          <a:extLst>
            <a:ext uri="{909E8E84-426E-40DD-AFC4-6F175D3DCCD1}">
              <a14:hiddenFill xmlns:a14="http://schemas.microsoft.com/office/drawing/2010/main">
                <a:solidFill>
                  <a:srgbClr val="FFFFFF"/>
                </a:solidFill>
              </a14:hiddenFill>
            </a:ext>
          </a:extLst>
        </p:spPr>
      </p:pic>
      <p:sp>
        <p:nvSpPr>
          <p:cNvPr id="19" name="Блок-схема: рішення 18">
            <a:extLst>
              <a:ext uri="{FF2B5EF4-FFF2-40B4-BE49-F238E27FC236}">
                <a16:creationId xmlns:a16="http://schemas.microsoft.com/office/drawing/2014/main" id="{037B3AED-047F-4900-ACE3-B7308CC773CD}"/>
              </a:ext>
            </a:extLst>
          </p:cNvPr>
          <p:cNvSpPr/>
          <p:nvPr/>
        </p:nvSpPr>
        <p:spPr>
          <a:xfrm>
            <a:off x="7366065" y="1519632"/>
            <a:ext cx="316312" cy="134757"/>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0" name="Блок-схема: рішення 19">
            <a:extLst>
              <a:ext uri="{FF2B5EF4-FFF2-40B4-BE49-F238E27FC236}">
                <a16:creationId xmlns:a16="http://schemas.microsoft.com/office/drawing/2014/main" id="{8A8362CC-B93D-454B-91D6-C35BF1F7B30C}"/>
              </a:ext>
            </a:extLst>
          </p:cNvPr>
          <p:cNvSpPr/>
          <p:nvPr/>
        </p:nvSpPr>
        <p:spPr>
          <a:xfrm>
            <a:off x="7373656" y="2975986"/>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1" name="Блок-схема: рішення 20">
            <a:extLst>
              <a:ext uri="{FF2B5EF4-FFF2-40B4-BE49-F238E27FC236}">
                <a16:creationId xmlns:a16="http://schemas.microsoft.com/office/drawing/2014/main" id="{11F9447B-9FE0-46E1-A44D-90025C670E66}"/>
              </a:ext>
            </a:extLst>
          </p:cNvPr>
          <p:cNvSpPr/>
          <p:nvPr/>
        </p:nvSpPr>
        <p:spPr>
          <a:xfrm>
            <a:off x="7401674" y="4718339"/>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TextBox 14">
            <a:extLst>
              <a:ext uri="{FF2B5EF4-FFF2-40B4-BE49-F238E27FC236}">
                <a16:creationId xmlns:a16="http://schemas.microsoft.com/office/drawing/2014/main" id="{77B198E0-43E8-487F-A886-926B22D174B0}"/>
              </a:ext>
            </a:extLst>
          </p:cNvPr>
          <p:cNvSpPr txBox="1"/>
          <p:nvPr/>
        </p:nvSpPr>
        <p:spPr>
          <a:xfrm>
            <a:off x="11332660" y="78943"/>
            <a:ext cx="626249" cy="523220"/>
          </a:xfrm>
          <a:prstGeom prst="rect">
            <a:avLst/>
          </a:prstGeom>
          <a:noFill/>
        </p:spPr>
        <p:txBody>
          <a:bodyPr wrap="square" rtlCol="0">
            <a:spAutoFit/>
          </a:bodyPr>
          <a:lstStyle/>
          <a:p>
            <a:r>
              <a:rPr lang="uk-UA" sz="2800" b="1" dirty="0">
                <a:solidFill>
                  <a:schemeClr val="bg1"/>
                </a:solidFill>
              </a:rPr>
              <a:t>32</a:t>
            </a:r>
          </a:p>
        </p:txBody>
      </p:sp>
    </p:spTree>
    <p:extLst>
      <p:ext uri="{BB962C8B-B14F-4D97-AF65-F5344CB8AC3E}">
        <p14:creationId xmlns:p14="http://schemas.microsoft.com/office/powerpoint/2010/main" val="21882576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КУЛЬТУРА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33091" y="597893"/>
            <a:ext cx="11798843" cy="20975"/>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2868BE-A007-4527-999B-F2A34FD45B0F}"/>
              </a:ext>
            </a:extLst>
          </p:cNvPr>
          <p:cNvSpPr txBox="1"/>
          <p:nvPr/>
        </p:nvSpPr>
        <p:spPr>
          <a:xfrm>
            <a:off x="5542845" y="618868"/>
            <a:ext cx="6649156" cy="6524863"/>
          </a:xfrm>
          <a:prstGeom prst="rect">
            <a:avLst/>
          </a:prstGeom>
          <a:noFill/>
        </p:spPr>
        <p:txBody>
          <a:bodyPr wrap="square">
            <a:spAutoFit/>
          </a:bodyPr>
          <a:lstStyle/>
          <a:p>
            <a:pPr algn="ctr"/>
            <a:r>
              <a:rPr lang="ru-RU" sz="1900" b="1" u="sng" dirty="0" err="1">
                <a:solidFill>
                  <a:schemeClr val="bg1"/>
                </a:solidFill>
              </a:rPr>
              <a:t>Славутська</a:t>
            </a:r>
            <a:r>
              <a:rPr lang="ru-RU" sz="1900" b="1" u="sng" dirty="0">
                <a:solidFill>
                  <a:schemeClr val="bg1"/>
                </a:solidFill>
              </a:rPr>
              <a:t> </a:t>
            </a:r>
            <a:r>
              <a:rPr lang="ru-RU" sz="1900" b="1" u="sng" dirty="0" err="1">
                <a:solidFill>
                  <a:schemeClr val="bg1"/>
                </a:solidFill>
              </a:rPr>
              <a:t>міська</a:t>
            </a:r>
            <a:r>
              <a:rPr lang="ru-RU" sz="1900" b="1" u="sng" dirty="0">
                <a:solidFill>
                  <a:schemeClr val="bg1"/>
                </a:solidFill>
              </a:rPr>
              <a:t> </a:t>
            </a:r>
            <a:r>
              <a:rPr lang="ru-RU" sz="1900" b="1" u="sng" dirty="0" err="1">
                <a:solidFill>
                  <a:schemeClr val="bg1"/>
                </a:solidFill>
              </a:rPr>
              <a:t>бібліотека</a:t>
            </a:r>
            <a:r>
              <a:rPr lang="ru-RU" sz="1900" b="1" u="sng" dirty="0">
                <a:solidFill>
                  <a:schemeClr val="bg1"/>
                </a:solidFill>
              </a:rPr>
              <a:t> для </a:t>
            </a:r>
            <a:r>
              <a:rPr lang="ru-RU" sz="1900" b="1" u="sng" dirty="0" err="1">
                <a:solidFill>
                  <a:schemeClr val="bg1"/>
                </a:solidFill>
              </a:rPr>
              <a:t>дорослих</a:t>
            </a:r>
            <a:endParaRPr lang="ru-RU" sz="1900" b="1" u="sng" dirty="0">
              <a:solidFill>
                <a:schemeClr val="bg1"/>
              </a:solidFill>
            </a:endParaRPr>
          </a:p>
          <a:p>
            <a:endParaRPr lang="ru-RU" sz="1900" b="1" dirty="0">
              <a:solidFill>
                <a:schemeClr val="bg1"/>
              </a:solidFill>
            </a:endParaRPr>
          </a:p>
          <a:p>
            <a:r>
              <a:rPr lang="ru-RU" sz="1900" b="1" dirty="0">
                <a:solidFill>
                  <a:schemeClr val="bg1"/>
                </a:solidFill>
              </a:rPr>
              <a:t>    </a:t>
            </a:r>
            <a:r>
              <a:rPr lang="ru-RU" sz="1900" b="1" dirty="0" err="1">
                <a:solidFill>
                  <a:schemeClr val="bg1"/>
                </a:solidFill>
              </a:rPr>
              <a:t>Працюють</a:t>
            </a:r>
            <a:r>
              <a:rPr lang="ru-RU" sz="1900" b="1" dirty="0">
                <a:solidFill>
                  <a:schemeClr val="bg1"/>
                </a:solidFill>
              </a:rPr>
              <a:t> клуби за </a:t>
            </a:r>
            <a:r>
              <a:rPr lang="ru-RU" sz="1900" b="1" dirty="0" err="1">
                <a:solidFill>
                  <a:schemeClr val="bg1"/>
                </a:solidFill>
              </a:rPr>
              <a:t>інтересами</a:t>
            </a:r>
            <a:r>
              <a:rPr lang="ru-RU" sz="1900" b="1" dirty="0">
                <a:solidFill>
                  <a:schemeClr val="bg1"/>
                </a:solidFill>
              </a:rPr>
              <a:t>: клуб «</a:t>
            </a:r>
            <a:r>
              <a:rPr lang="ru-RU" sz="1900" b="1" dirty="0" err="1">
                <a:solidFill>
                  <a:schemeClr val="bg1"/>
                </a:solidFill>
              </a:rPr>
              <a:t>Надвечір’я</a:t>
            </a:r>
            <a:r>
              <a:rPr lang="ru-RU" sz="1900" b="1" dirty="0">
                <a:solidFill>
                  <a:schemeClr val="bg1"/>
                </a:solidFill>
              </a:rPr>
              <a:t>» та </a:t>
            </a:r>
            <a:r>
              <a:rPr lang="ru-RU" sz="1900" b="1" dirty="0" err="1">
                <a:solidFill>
                  <a:schemeClr val="bg1"/>
                </a:solidFill>
              </a:rPr>
              <a:t>літературно-мистецьке</a:t>
            </a:r>
            <a:r>
              <a:rPr lang="ru-RU" sz="1900" b="1" dirty="0">
                <a:solidFill>
                  <a:schemeClr val="bg1"/>
                </a:solidFill>
              </a:rPr>
              <a:t> </a:t>
            </a:r>
            <a:r>
              <a:rPr lang="ru-RU" sz="1900" b="1" dirty="0" err="1">
                <a:solidFill>
                  <a:schemeClr val="bg1"/>
                </a:solidFill>
              </a:rPr>
              <a:t>об’єднання</a:t>
            </a:r>
            <a:r>
              <a:rPr lang="ru-RU" sz="1900" b="1" dirty="0">
                <a:solidFill>
                  <a:schemeClr val="bg1"/>
                </a:solidFill>
              </a:rPr>
              <a:t> «За </a:t>
            </a:r>
            <a:r>
              <a:rPr lang="ru-RU" sz="1900" b="1" dirty="0" err="1">
                <a:solidFill>
                  <a:schemeClr val="bg1"/>
                </a:solidFill>
              </a:rPr>
              <a:t>покликом</a:t>
            </a:r>
            <a:r>
              <a:rPr lang="ru-RU" sz="1900" b="1" dirty="0">
                <a:solidFill>
                  <a:schemeClr val="bg1"/>
                </a:solidFill>
              </a:rPr>
              <a:t> </a:t>
            </a:r>
            <a:r>
              <a:rPr lang="ru-RU" sz="1900" b="1" dirty="0" err="1">
                <a:solidFill>
                  <a:schemeClr val="bg1"/>
                </a:solidFill>
              </a:rPr>
              <a:t>душі</a:t>
            </a:r>
            <a:r>
              <a:rPr lang="ru-RU" sz="1900" b="1" dirty="0">
                <a:solidFill>
                  <a:schemeClr val="bg1"/>
                </a:solidFill>
              </a:rPr>
              <a:t>».</a:t>
            </a:r>
          </a:p>
          <a:p>
            <a:r>
              <a:rPr lang="ru-RU" sz="1900" b="1" dirty="0">
                <a:solidFill>
                  <a:schemeClr val="bg1"/>
                </a:solidFill>
              </a:rPr>
              <a:t>Проведено 17 </a:t>
            </a:r>
            <a:r>
              <a:rPr lang="ru-RU" sz="1900" b="1" dirty="0" err="1">
                <a:solidFill>
                  <a:schemeClr val="bg1"/>
                </a:solidFill>
              </a:rPr>
              <a:t>соціокультурних</a:t>
            </a:r>
            <a:r>
              <a:rPr lang="ru-RU" sz="1900" b="1" dirty="0">
                <a:solidFill>
                  <a:schemeClr val="bg1"/>
                </a:solidFill>
              </a:rPr>
              <a:t> </a:t>
            </a:r>
            <a:r>
              <a:rPr lang="ru-RU" sz="1900" b="1" dirty="0" err="1">
                <a:solidFill>
                  <a:schemeClr val="bg1"/>
                </a:solidFill>
              </a:rPr>
              <a:t>заходів</a:t>
            </a:r>
            <a:r>
              <a:rPr lang="ru-RU" sz="1900" b="1" dirty="0">
                <a:solidFill>
                  <a:schemeClr val="bg1"/>
                </a:solidFill>
              </a:rPr>
              <a:t> та оформлено 44 </a:t>
            </a:r>
            <a:r>
              <a:rPr lang="ru-RU" sz="1900" b="1" dirty="0" err="1">
                <a:solidFill>
                  <a:schemeClr val="bg1"/>
                </a:solidFill>
              </a:rPr>
              <a:t>книжкові</a:t>
            </a:r>
            <a:r>
              <a:rPr lang="ru-RU" sz="1900" b="1" dirty="0">
                <a:solidFill>
                  <a:schemeClr val="bg1"/>
                </a:solidFill>
              </a:rPr>
              <a:t> </a:t>
            </a:r>
            <a:r>
              <a:rPr lang="ru-RU" sz="1900" b="1" dirty="0" err="1">
                <a:solidFill>
                  <a:schemeClr val="bg1"/>
                </a:solidFill>
              </a:rPr>
              <a:t>виставки</a:t>
            </a:r>
            <a:r>
              <a:rPr lang="ru-RU" sz="1900" b="1" dirty="0">
                <a:solidFill>
                  <a:schemeClr val="bg1"/>
                </a:solidFill>
              </a:rPr>
              <a:t>. </a:t>
            </a:r>
          </a:p>
          <a:p>
            <a:endParaRPr lang="ru-RU" sz="1900" b="1" dirty="0">
              <a:solidFill>
                <a:schemeClr val="bg1"/>
              </a:solidFill>
            </a:endParaRPr>
          </a:p>
          <a:p>
            <a:pPr algn="ctr"/>
            <a:r>
              <a:rPr lang="ru-RU" sz="1900" b="1" u="sng" dirty="0" err="1">
                <a:solidFill>
                  <a:schemeClr val="bg1"/>
                </a:solidFill>
              </a:rPr>
              <a:t>Славутська</a:t>
            </a:r>
            <a:r>
              <a:rPr lang="ru-RU" sz="1900" b="1" u="sng" dirty="0">
                <a:solidFill>
                  <a:schemeClr val="bg1"/>
                </a:solidFill>
              </a:rPr>
              <a:t> </a:t>
            </a:r>
            <a:r>
              <a:rPr lang="ru-RU" sz="1900" b="1" u="sng" dirty="0" err="1">
                <a:solidFill>
                  <a:schemeClr val="bg1"/>
                </a:solidFill>
              </a:rPr>
              <a:t>міська</a:t>
            </a:r>
            <a:r>
              <a:rPr lang="ru-RU" sz="1900" b="1" u="sng" dirty="0">
                <a:solidFill>
                  <a:schemeClr val="bg1"/>
                </a:solidFill>
              </a:rPr>
              <a:t> </a:t>
            </a:r>
            <a:r>
              <a:rPr lang="ru-RU" sz="1900" b="1" u="sng" dirty="0" err="1">
                <a:solidFill>
                  <a:schemeClr val="bg1"/>
                </a:solidFill>
              </a:rPr>
              <a:t>бібліотека</a:t>
            </a:r>
            <a:r>
              <a:rPr lang="ru-RU" sz="1900" b="1" u="sng" dirty="0">
                <a:solidFill>
                  <a:schemeClr val="bg1"/>
                </a:solidFill>
              </a:rPr>
              <a:t> для </a:t>
            </a:r>
            <a:r>
              <a:rPr lang="ru-RU" sz="1900" b="1" u="sng" dirty="0" err="1">
                <a:solidFill>
                  <a:schemeClr val="bg1"/>
                </a:solidFill>
              </a:rPr>
              <a:t>дітей</a:t>
            </a:r>
            <a:endParaRPr lang="ru-RU" sz="1900" b="1" u="sng" dirty="0">
              <a:solidFill>
                <a:schemeClr val="bg1"/>
              </a:solidFill>
            </a:endParaRPr>
          </a:p>
          <a:p>
            <a:endParaRPr lang="ru-RU" sz="1900" b="1" dirty="0">
              <a:solidFill>
                <a:schemeClr val="bg1"/>
              </a:solidFill>
            </a:endParaRPr>
          </a:p>
          <a:p>
            <a:r>
              <a:rPr lang="ru-RU" sz="1900" b="1" dirty="0">
                <a:solidFill>
                  <a:schemeClr val="bg1"/>
                </a:solidFill>
              </a:rPr>
              <a:t>    У 2021 </a:t>
            </a:r>
            <a:r>
              <a:rPr lang="ru-RU" sz="1900" b="1" dirty="0" err="1">
                <a:solidFill>
                  <a:schemeClr val="bg1"/>
                </a:solidFill>
              </a:rPr>
              <a:t>році</a:t>
            </a:r>
            <a:r>
              <a:rPr lang="ru-RU" sz="1900" b="1" dirty="0">
                <a:solidFill>
                  <a:schemeClr val="bg1"/>
                </a:solidFill>
              </a:rPr>
              <a:t> проведено 51 </a:t>
            </a:r>
            <a:r>
              <a:rPr lang="ru-RU" sz="1900" b="1" dirty="0" err="1">
                <a:solidFill>
                  <a:schemeClr val="bg1"/>
                </a:solidFill>
              </a:rPr>
              <a:t>соціокультурний</a:t>
            </a:r>
            <a:r>
              <a:rPr lang="ru-RU" sz="1900" b="1" dirty="0">
                <a:solidFill>
                  <a:schemeClr val="bg1"/>
                </a:solidFill>
              </a:rPr>
              <a:t> </a:t>
            </a:r>
            <a:r>
              <a:rPr lang="ru-RU" sz="1900" b="1" dirty="0" err="1">
                <a:solidFill>
                  <a:schemeClr val="bg1"/>
                </a:solidFill>
              </a:rPr>
              <a:t>захід</a:t>
            </a:r>
            <a:r>
              <a:rPr lang="ru-RU" sz="1900" b="1" dirty="0">
                <a:solidFill>
                  <a:schemeClr val="bg1"/>
                </a:solidFill>
              </a:rPr>
              <a:t> та оформлено 110  </a:t>
            </a:r>
            <a:r>
              <a:rPr lang="ru-RU" sz="1900" b="1" dirty="0" err="1">
                <a:solidFill>
                  <a:schemeClr val="bg1"/>
                </a:solidFill>
              </a:rPr>
              <a:t>книжкових</a:t>
            </a:r>
            <a:r>
              <a:rPr lang="ru-RU" sz="1900" b="1" dirty="0">
                <a:solidFill>
                  <a:schemeClr val="bg1"/>
                </a:solidFill>
              </a:rPr>
              <a:t> </a:t>
            </a:r>
            <a:r>
              <a:rPr lang="ru-RU" sz="1900" b="1" dirty="0" err="1">
                <a:solidFill>
                  <a:schemeClr val="bg1"/>
                </a:solidFill>
              </a:rPr>
              <a:t>виставок</a:t>
            </a:r>
            <a:r>
              <a:rPr lang="ru-RU" sz="1900" b="1" dirty="0">
                <a:solidFill>
                  <a:schemeClr val="bg1"/>
                </a:solidFill>
              </a:rPr>
              <a:t>.</a:t>
            </a:r>
          </a:p>
          <a:p>
            <a:endParaRPr lang="ru-RU" sz="1900" b="1" dirty="0">
              <a:solidFill>
                <a:schemeClr val="bg1"/>
              </a:solidFill>
            </a:endParaRPr>
          </a:p>
          <a:p>
            <a:pPr algn="ctr"/>
            <a:r>
              <a:rPr lang="ru-RU" sz="1900" b="1" u="sng" dirty="0" err="1">
                <a:solidFill>
                  <a:schemeClr val="bg1"/>
                </a:solidFill>
              </a:rPr>
              <a:t>Голицька</a:t>
            </a:r>
            <a:r>
              <a:rPr lang="ru-RU" sz="1900" b="1" u="sng" dirty="0">
                <a:solidFill>
                  <a:schemeClr val="bg1"/>
                </a:solidFill>
              </a:rPr>
              <a:t> </a:t>
            </a:r>
            <a:r>
              <a:rPr lang="ru-RU" sz="1900" b="1" u="sng" dirty="0" err="1">
                <a:solidFill>
                  <a:schemeClr val="bg1"/>
                </a:solidFill>
              </a:rPr>
              <a:t>сільська</a:t>
            </a:r>
            <a:r>
              <a:rPr lang="ru-RU" sz="1900" b="1" u="sng" dirty="0">
                <a:solidFill>
                  <a:schemeClr val="bg1"/>
                </a:solidFill>
              </a:rPr>
              <a:t> </a:t>
            </a:r>
            <a:r>
              <a:rPr lang="ru-RU" sz="1900" b="1" u="sng" dirty="0" err="1">
                <a:solidFill>
                  <a:schemeClr val="bg1"/>
                </a:solidFill>
              </a:rPr>
              <a:t>бібліотека</a:t>
            </a:r>
            <a:endParaRPr lang="ru-RU" sz="1900" b="1" u="sng" dirty="0">
              <a:solidFill>
                <a:schemeClr val="bg1"/>
              </a:solidFill>
            </a:endParaRPr>
          </a:p>
          <a:p>
            <a:endParaRPr lang="ru-RU" sz="1900" b="1" dirty="0">
              <a:solidFill>
                <a:schemeClr val="bg1"/>
              </a:solidFill>
            </a:endParaRPr>
          </a:p>
          <a:p>
            <a:r>
              <a:rPr lang="ru-RU" sz="1900" b="1" dirty="0">
                <a:solidFill>
                  <a:schemeClr val="bg1"/>
                </a:solidFill>
              </a:rPr>
              <a:t>    Проведено 32 </a:t>
            </a:r>
            <a:r>
              <a:rPr lang="ru-RU" sz="1900" b="1" dirty="0" err="1">
                <a:solidFill>
                  <a:schemeClr val="bg1"/>
                </a:solidFill>
              </a:rPr>
              <a:t>соціокультурні</a:t>
            </a:r>
            <a:r>
              <a:rPr lang="ru-RU" sz="1900" b="1" dirty="0">
                <a:solidFill>
                  <a:schemeClr val="bg1"/>
                </a:solidFill>
              </a:rPr>
              <a:t> заходи та оформлено 55 </a:t>
            </a:r>
            <a:r>
              <a:rPr lang="ru-RU" sz="1900" b="1" dirty="0" err="1">
                <a:solidFill>
                  <a:schemeClr val="bg1"/>
                </a:solidFill>
              </a:rPr>
              <a:t>книжкових</a:t>
            </a:r>
            <a:r>
              <a:rPr lang="ru-RU" sz="1900" b="1" dirty="0">
                <a:solidFill>
                  <a:schemeClr val="bg1"/>
                </a:solidFill>
              </a:rPr>
              <a:t> </a:t>
            </a:r>
            <a:r>
              <a:rPr lang="ru-RU" sz="1900" b="1" dirty="0" err="1">
                <a:solidFill>
                  <a:schemeClr val="bg1"/>
                </a:solidFill>
              </a:rPr>
              <a:t>виставок</a:t>
            </a:r>
            <a:r>
              <a:rPr lang="ru-RU" sz="1900" b="1" dirty="0">
                <a:solidFill>
                  <a:schemeClr val="bg1"/>
                </a:solidFill>
              </a:rPr>
              <a:t>. </a:t>
            </a:r>
          </a:p>
          <a:p>
            <a:r>
              <a:rPr lang="ru-RU" sz="1900" b="1" dirty="0" err="1">
                <a:solidFill>
                  <a:schemeClr val="bg1"/>
                </a:solidFill>
              </a:rPr>
              <a:t>Протягом</a:t>
            </a:r>
            <a:r>
              <a:rPr lang="ru-RU" sz="1900" b="1" dirty="0">
                <a:solidFill>
                  <a:schemeClr val="bg1"/>
                </a:solidFill>
              </a:rPr>
              <a:t> року  </a:t>
            </a:r>
            <a:r>
              <a:rPr lang="ru-RU" sz="1900" b="1" dirty="0" err="1">
                <a:solidFill>
                  <a:schemeClr val="bg1"/>
                </a:solidFill>
              </a:rPr>
              <a:t>відбулося</a:t>
            </a:r>
            <a:r>
              <a:rPr lang="ru-RU" sz="1900" b="1" dirty="0">
                <a:solidFill>
                  <a:schemeClr val="bg1"/>
                </a:solidFill>
              </a:rPr>
              <a:t> </a:t>
            </a:r>
            <a:r>
              <a:rPr lang="ru-RU" sz="1900" b="1" dirty="0" err="1">
                <a:solidFill>
                  <a:schemeClr val="bg1"/>
                </a:solidFill>
              </a:rPr>
              <a:t>поповнення</a:t>
            </a:r>
            <a:r>
              <a:rPr lang="ru-RU" sz="1900" b="1" dirty="0">
                <a:solidFill>
                  <a:schemeClr val="bg1"/>
                </a:solidFill>
              </a:rPr>
              <a:t> </a:t>
            </a:r>
            <a:r>
              <a:rPr lang="ru-RU" sz="1900" b="1" dirty="0" err="1">
                <a:solidFill>
                  <a:schemeClr val="bg1"/>
                </a:solidFill>
              </a:rPr>
              <a:t>бібліотечного</a:t>
            </a:r>
            <a:r>
              <a:rPr lang="ru-RU" sz="1900" b="1" dirty="0">
                <a:solidFill>
                  <a:schemeClr val="bg1"/>
                </a:solidFill>
              </a:rPr>
              <a:t> фонду </a:t>
            </a:r>
            <a:r>
              <a:rPr lang="ru-RU" sz="1900" b="1" dirty="0" err="1">
                <a:solidFill>
                  <a:schemeClr val="bg1"/>
                </a:solidFill>
              </a:rPr>
              <a:t>бібліотек</a:t>
            </a:r>
            <a:r>
              <a:rPr lang="ru-RU" sz="1900" b="1" dirty="0">
                <a:solidFill>
                  <a:schemeClr val="bg1"/>
                </a:solidFill>
              </a:rPr>
              <a:t> на 1513  </a:t>
            </a:r>
            <a:r>
              <a:rPr lang="ru-RU" sz="1900" b="1" dirty="0" err="1">
                <a:solidFill>
                  <a:schemeClr val="bg1"/>
                </a:solidFill>
              </a:rPr>
              <a:t>примірників</a:t>
            </a:r>
            <a:r>
              <a:rPr lang="ru-RU" sz="1900" b="1" dirty="0">
                <a:solidFill>
                  <a:schemeClr val="bg1"/>
                </a:solidFill>
              </a:rPr>
              <a:t> на суму 178,6 тис. </a:t>
            </a:r>
            <a:r>
              <a:rPr lang="ru-RU" sz="1900" b="1" dirty="0" err="1">
                <a:solidFill>
                  <a:schemeClr val="bg1"/>
                </a:solidFill>
              </a:rPr>
              <a:t>грн</a:t>
            </a:r>
            <a:r>
              <a:rPr lang="ru-RU" sz="1900" b="1" dirty="0">
                <a:solidFill>
                  <a:schemeClr val="bg1"/>
                </a:solidFill>
              </a:rPr>
              <a:t>, з них за </a:t>
            </a:r>
            <a:r>
              <a:rPr lang="ru-RU" sz="1900" b="1" dirty="0" err="1">
                <a:solidFill>
                  <a:schemeClr val="bg1"/>
                </a:solidFill>
              </a:rPr>
              <a:t>рахунок</a:t>
            </a:r>
            <a:r>
              <a:rPr lang="ru-RU" sz="1900" b="1" dirty="0">
                <a:solidFill>
                  <a:schemeClr val="bg1"/>
                </a:solidFill>
              </a:rPr>
              <a:t> </a:t>
            </a:r>
            <a:r>
              <a:rPr lang="ru-RU" sz="1900" b="1" dirty="0" err="1">
                <a:solidFill>
                  <a:schemeClr val="bg1"/>
                </a:solidFill>
              </a:rPr>
              <a:t>коштів</a:t>
            </a:r>
            <a:r>
              <a:rPr lang="ru-RU" sz="1900" b="1" dirty="0">
                <a:solidFill>
                  <a:schemeClr val="bg1"/>
                </a:solidFill>
              </a:rPr>
              <a:t>, </a:t>
            </a:r>
            <a:r>
              <a:rPr lang="ru-RU" sz="1900" b="1" dirty="0" err="1">
                <a:solidFill>
                  <a:schemeClr val="bg1"/>
                </a:solidFill>
              </a:rPr>
              <a:t>отриманих</a:t>
            </a:r>
            <a:r>
              <a:rPr lang="ru-RU" sz="1900" b="1" dirty="0">
                <a:solidFill>
                  <a:schemeClr val="bg1"/>
                </a:solidFill>
              </a:rPr>
              <a:t> </a:t>
            </a:r>
            <a:r>
              <a:rPr lang="ru-RU" sz="1900" b="1" dirty="0" err="1">
                <a:solidFill>
                  <a:schemeClr val="bg1"/>
                </a:solidFill>
              </a:rPr>
              <a:t>від</a:t>
            </a:r>
            <a:r>
              <a:rPr lang="ru-RU" sz="1900" b="1" dirty="0">
                <a:solidFill>
                  <a:schemeClr val="bg1"/>
                </a:solidFill>
              </a:rPr>
              <a:t> </a:t>
            </a:r>
            <a:r>
              <a:rPr lang="ru-RU" sz="1900" b="1" dirty="0" err="1">
                <a:solidFill>
                  <a:schemeClr val="bg1"/>
                </a:solidFill>
              </a:rPr>
              <a:t>надання</a:t>
            </a:r>
            <a:r>
              <a:rPr lang="ru-RU" sz="1900" b="1" dirty="0">
                <a:solidFill>
                  <a:schemeClr val="bg1"/>
                </a:solidFill>
              </a:rPr>
              <a:t> </a:t>
            </a:r>
            <a:r>
              <a:rPr lang="ru-RU" sz="1900" b="1" dirty="0" err="1">
                <a:solidFill>
                  <a:schemeClr val="bg1"/>
                </a:solidFill>
              </a:rPr>
              <a:t>платних</a:t>
            </a:r>
            <a:r>
              <a:rPr lang="ru-RU" sz="1900" b="1" dirty="0">
                <a:solidFill>
                  <a:schemeClr val="bg1"/>
                </a:solidFill>
              </a:rPr>
              <a:t> </a:t>
            </a:r>
            <a:r>
              <a:rPr lang="ru-RU" sz="1900" b="1" dirty="0" err="1">
                <a:solidFill>
                  <a:schemeClr val="bg1"/>
                </a:solidFill>
              </a:rPr>
              <a:t>послуг</a:t>
            </a:r>
            <a:r>
              <a:rPr lang="ru-RU" sz="1900" b="1" dirty="0">
                <a:solidFill>
                  <a:schemeClr val="bg1"/>
                </a:solidFill>
              </a:rPr>
              <a:t> - 21 </a:t>
            </a:r>
            <a:r>
              <a:rPr lang="ru-RU" sz="1900" b="1" dirty="0" err="1">
                <a:solidFill>
                  <a:schemeClr val="bg1"/>
                </a:solidFill>
              </a:rPr>
              <a:t>примірник</a:t>
            </a:r>
            <a:r>
              <a:rPr lang="ru-RU" sz="1900" b="1" dirty="0">
                <a:solidFill>
                  <a:schemeClr val="bg1"/>
                </a:solidFill>
              </a:rPr>
              <a:t> на суму 3,0 тис. грн.</a:t>
            </a:r>
          </a:p>
          <a:p>
            <a:endParaRPr lang="ru-RU" sz="1900" b="1" dirty="0">
              <a:solidFill>
                <a:schemeClr val="bg1"/>
              </a:solidFill>
            </a:endParaRPr>
          </a:p>
          <a:p>
            <a:endParaRPr lang="ru-RU" sz="1900" b="1" dirty="0">
              <a:solidFill>
                <a:schemeClr val="bg1"/>
              </a:solidFill>
            </a:endParaRPr>
          </a:p>
        </p:txBody>
      </p:sp>
      <p:pic>
        <p:nvPicPr>
          <p:cNvPr id="6146" name="Picture 2" descr="На зображенні може бути: 4 людини, люди стоять та у приміщенні">
            <a:extLst>
              <a:ext uri="{FF2B5EF4-FFF2-40B4-BE49-F238E27FC236}">
                <a16:creationId xmlns:a16="http://schemas.microsoft.com/office/drawing/2014/main" id="{EF5CC4CF-186A-4F5F-9716-FC1D77C54CD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064815" y="787850"/>
            <a:ext cx="3924226" cy="247573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Немає опису світлини.">
            <a:extLst>
              <a:ext uri="{FF2B5EF4-FFF2-40B4-BE49-F238E27FC236}">
                <a16:creationId xmlns:a16="http://schemas.microsoft.com/office/drawing/2014/main" id="{8FC17269-3139-4657-A171-1072359BD014}"/>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064815" y="3263588"/>
            <a:ext cx="3924226" cy="3511022"/>
          </a:xfrm>
          <a:prstGeom prst="rect">
            <a:avLst/>
          </a:prstGeom>
          <a:noFill/>
          <a:extLst>
            <a:ext uri="{909E8E84-426E-40DD-AFC4-6F175D3DCCD1}">
              <a14:hiddenFill xmlns:a14="http://schemas.microsoft.com/office/drawing/2010/main">
                <a:solidFill>
                  <a:srgbClr val="FFFFFF"/>
                </a:solidFill>
              </a14:hiddenFill>
            </a:ext>
          </a:extLst>
        </p:spPr>
      </p:pic>
      <p:sp>
        <p:nvSpPr>
          <p:cNvPr id="14" name="Блок-схема: рішення 13">
            <a:extLst>
              <a:ext uri="{FF2B5EF4-FFF2-40B4-BE49-F238E27FC236}">
                <a16:creationId xmlns:a16="http://schemas.microsoft.com/office/drawing/2014/main" id="{9C3D01DB-3DC9-46F6-87ED-298D378E1876}"/>
              </a:ext>
            </a:extLst>
          </p:cNvPr>
          <p:cNvSpPr/>
          <p:nvPr/>
        </p:nvSpPr>
        <p:spPr>
          <a:xfrm>
            <a:off x="5499675" y="1334019"/>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41477219-9FF4-44AE-A307-92D3D706EFDA}"/>
              </a:ext>
            </a:extLst>
          </p:cNvPr>
          <p:cNvSpPr/>
          <p:nvPr/>
        </p:nvSpPr>
        <p:spPr>
          <a:xfrm>
            <a:off x="5488386" y="338178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Блок-схема: рішення 15">
            <a:extLst>
              <a:ext uri="{FF2B5EF4-FFF2-40B4-BE49-F238E27FC236}">
                <a16:creationId xmlns:a16="http://schemas.microsoft.com/office/drawing/2014/main" id="{B5C7E58D-A853-4E6D-A15A-EDFC5CCBD10E}"/>
              </a:ext>
            </a:extLst>
          </p:cNvPr>
          <p:cNvSpPr/>
          <p:nvPr/>
        </p:nvSpPr>
        <p:spPr>
          <a:xfrm>
            <a:off x="5488386" y="478974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TextBox 16">
            <a:extLst>
              <a:ext uri="{FF2B5EF4-FFF2-40B4-BE49-F238E27FC236}">
                <a16:creationId xmlns:a16="http://schemas.microsoft.com/office/drawing/2014/main" id="{30EA2230-E5E6-4085-9E2E-23ADDB2839D8}"/>
              </a:ext>
            </a:extLst>
          </p:cNvPr>
          <p:cNvSpPr txBox="1"/>
          <p:nvPr/>
        </p:nvSpPr>
        <p:spPr>
          <a:xfrm>
            <a:off x="11332660" y="78943"/>
            <a:ext cx="626249" cy="523220"/>
          </a:xfrm>
          <a:prstGeom prst="rect">
            <a:avLst/>
          </a:prstGeom>
          <a:noFill/>
        </p:spPr>
        <p:txBody>
          <a:bodyPr wrap="square" rtlCol="0">
            <a:spAutoFit/>
          </a:bodyPr>
          <a:lstStyle/>
          <a:p>
            <a:r>
              <a:rPr lang="uk-UA" sz="2800" b="1" dirty="0">
                <a:solidFill>
                  <a:schemeClr val="bg1"/>
                </a:solidFill>
              </a:rPr>
              <a:t>33</a:t>
            </a:r>
          </a:p>
        </p:txBody>
      </p:sp>
    </p:spTree>
    <p:extLst>
      <p:ext uri="{BB962C8B-B14F-4D97-AF65-F5344CB8AC3E}">
        <p14:creationId xmlns:p14="http://schemas.microsoft.com/office/powerpoint/2010/main" val="40829993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КУЛЬТУРА</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33091" y="597893"/>
            <a:ext cx="11798843" cy="427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2868BE-A007-4527-999B-F2A34FD45B0F}"/>
              </a:ext>
            </a:extLst>
          </p:cNvPr>
          <p:cNvSpPr txBox="1"/>
          <p:nvPr/>
        </p:nvSpPr>
        <p:spPr>
          <a:xfrm>
            <a:off x="7525512" y="663719"/>
            <a:ext cx="4666488" cy="5355312"/>
          </a:xfrm>
          <a:prstGeom prst="rect">
            <a:avLst/>
          </a:prstGeom>
          <a:noFill/>
        </p:spPr>
        <p:txBody>
          <a:bodyPr wrap="square">
            <a:spAutoFit/>
          </a:bodyPr>
          <a:lstStyle/>
          <a:p>
            <a:pPr algn="ctr"/>
            <a:r>
              <a:rPr lang="ru-RU" sz="1900" b="1" u="sng" dirty="0">
                <a:solidFill>
                  <a:schemeClr val="bg1"/>
                </a:solidFill>
              </a:rPr>
              <a:t>КЗ «</a:t>
            </a:r>
            <a:r>
              <a:rPr lang="ru-RU" sz="1900" b="1" u="sng" dirty="0" err="1">
                <a:solidFill>
                  <a:schemeClr val="bg1"/>
                </a:solidFill>
              </a:rPr>
              <a:t>Славутський</a:t>
            </a:r>
            <a:r>
              <a:rPr lang="ru-RU" sz="1900" b="1" u="sng" dirty="0">
                <a:solidFill>
                  <a:schemeClr val="bg1"/>
                </a:solidFill>
              </a:rPr>
              <a:t> </a:t>
            </a:r>
            <a:r>
              <a:rPr lang="ru-RU" sz="1900" b="1" u="sng" dirty="0" err="1">
                <a:solidFill>
                  <a:schemeClr val="bg1"/>
                </a:solidFill>
              </a:rPr>
              <a:t>історичний</a:t>
            </a:r>
            <a:r>
              <a:rPr lang="ru-RU" sz="1900" b="1" u="sng" dirty="0">
                <a:solidFill>
                  <a:schemeClr val="bg1"/>
                </a:solidFill>
              </a:rPr>
              <a:t> музей» </a:t>
            </a:r>
          </a:p>
          <a:p>
            <a:endParaRPr lang="ru-RU" sz="1900" b="1" u="sng" dirty="0">
              <a:solidFill>
                <a:schemeClr val="bg1"/>
              </a:solidFill>
            </a:endParaRPr>
          </a:p>
          <a:p>
            <a:r>
              <a:rPr lang="ru-RU" sz="1900" b="1" dirty="0">
                <a:solidFill>
                  <a:schemeClr val="bg1"/>
                </a:solidFill>
              </a:rPr>
              <a:t>    </a:t>
            </a:r>
            <a:r>
              <a:rPr lang="ru-RU" sz="1900" b="1" dirty="0" err="1">
                <a:solidFill>
                  <a:schemeClr val="bg1"/>
                </a:solidFill>
              </a:rPr>
              <a:t>Історичний</a:t>
            </a:r>
            <a:r>
              <a:rPr lang="ru-RU" sz="1900" b="1" dirty="0">
                <a:solidFill>
                  <a:schemeClr val="bg1"/>
                </a:solidFill>
              </a:rPr>
              <a:t> музей протягом року </a:t>
            </a:r>
            <a:r>
              <a:rPr lang="ru-RU" sz="1900" b="1" dirty="0" err="1">
                <a:solidFill>
                  <a:schemeClr val="bg1"/>
                </a:solidFill>
              </a:rPr>
              <a:t>відвідало</a:t>
            </a:r>
            <a:r>
              <a:rPr lang="ru-RU" sz="1900" b="1" dirty="0">
                <a:solidFill>
                  <a:schemeClr val="bg1"/>
                </a:solidFill>
              </a:rPr>
              <a:t> 3 089 </a:t>
            </a:r>
            <a:r>
              <a:rPr lang="ru-RU" sz="1900" b="1" dirty="0" err="1">
                <a:solidFill>
                  <a:schemeClr val="bg1"/>
                </a:solidFill>
              </a:rPr>
              <a:t>чол</a:t>
            </a:r>
            <a:r>
              <a:rPr lang="ru-RU" sz="1900" b="1" dirty="0">
                <a:solidFill>
                  <a:schemeClr val="bg1"/>
                </a:solidFill>
              </a:rPr>
              <a:t>.</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Впродовж</a:t>
            </a:r>
            <a:r>
              <a:rPr lang="ru-RU" sz="1900" b="1" dirty="0">
                <a:solidFill>
                  <a:schemeClr val="bg1"/>
                </a:solidFill>
              </a:rPr>
              <a:t> 2021 року в КЗ «</a:t>
            </a:r>
            <a:r>
              <a:rPr lang="ru-RU" sz="1900" b="1" dirty="0" err="1">
                <a:solidFill>
                  <a:schemeClr val="bg1"/>
                </a:solidFill>
              </a:rPr>
              <a:t>Славутський</a:t>
            </a:r>
            <a:r>
              <a:rPr lang="ru-RU" sz="1900" b="1" dirty="0">
                <a:solidFill>
                  <a:schemeClr val="bg1"/>
                </a:solidFill>
              </a:rPr>
              <a:t> </a:t>
            </a:r>
            <a:r>
              <a:rPr lang="ru-RU" sz="1900" b="1" dirty="0" err="1">
                <a:solidFill>
                  <a:schemeClr val="bg1"/>
                </a:solidFill>
              </a:rPr>
              <a:t>історичний</a:t>
            </a:r>
            <a:r>
              <a:rPr lang="ru-RU" sz="1900" b="1" dirty="0">
                <a:solidFill>
                  <a:schemeClr val="bg1"/>
                </a:solidFill>
              </a:rPr>
              <a:t> музей»: </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виготовлено</a:t>
            </a:r>
            <a:r>
              <a:rPr lang="ru-RU" sz="1900" b="1" dirty="0">
                <a:solidFill>
                  <a:schemeClr val="bg1"/>
                </a:solidFill>
              </a:rPr>
              <a:t> </a:t>
            </a:r>
            <a:r>
              <a:rPr lang="ru-RU" sz="1900" b="1" dirty="0" err="1">
                <a:solidFill>
                  <a:schemeClr val="bg1"/>
                </a:solidFill>
              </a:rPr>
              <a:t>сувенірну</a:t>
            </a:r>
            <a:r>
              <a:rPr lang="ru-RU" sz="1900" b="1" dirty="0">
                <a:solidFill>
                  <a:schemeClr val="bg1"/>
                </a:solidFill>
              </a:rPr>
              <a:t> </a:t>
            </a:r>
            <a:r>
              <a:rPr lang="ru-RU" sz="1900" b="1" dirty="0" err="1">
                <a:solidFill>
                  <a:schemeClr val="bg1"/>
                </a:solidFill>
              </a:rPr>
              <a:t>продукцію</a:t>
            </a:r>
            <a:r>
              <a:rPr lang="ru-RU" sz="1900" b="1" dirty="0">
                <a:solidFill>
                  <a:schemeClr val="bg1"/>
                </a:solidFill>
              </a:rPr>
              <a:t> з метою </a:t>
            </a:r>
            <a:r>
              <a:rPr lang="ru-RU" sz="1900" b="1" dirty="0" err="1">
                <a:solidFill>
                  <a:schemeClr val="bg1"/>
                </a:solidFill>
              </a:rPr>
              <a:t>популяризації</a:t>
            </a:r>
            <a:r>
              <a:rPr lang="ru-RU" sz="1900" b="1" dirty="0">
                <a:solidFill>
                  <a:schemeClr val="bg1"/>
                </a:solidFill>
              </a:rPr>
              <a:t> краю;</a:t>
            </a:r>
          </a:p>
          <a:p>
            <a:r>
              <a:rPr lang="ru-RU" sz="1900" b="1" dirty="0">
                <a:solidFill>
                  <a:schemeClr val="bg1"/>
                </a:solidFill>
              </a:rPr>
              <a:t>- проведено конкурс на </a:t>
            </a:r>
            <a:r>
              <a:rPr lang="ru-RU" sz="1900" b="1" dirty="0" err="1">
                <a:solidFill>
                  <a:schemeClr val="bg1"/>
                </a:solidFill>
              </a:rPr>
              <a:t>видання</a:t>
            </a:r>
            <a:r>
              <a:rPr lang="ru-RU" sz="1900" b="1" dirty="0">
                <a:solidFill>
                  <a:schemeClr val="bg1"/>
                </a:solidFill>
              </a:rPr>
              <a:t> книг </a:t>
            </a:r>
            <a:r>
              <a:rPr lang="ru-RU" sz="1900" b="1" dirty="0" err="1">
                <a:solidFill>
                  <a:schemeClr val="bg1"/>
                </a:solidFill>
              </a:rPr>
              <a:t>місцевих</a:t>
            </a:r>
            <a:r>
              <a:rPr lang="ru-RU" sz="1900" b="1" dirty="0">
                <a:solidFill>
                  <a:schemeClr val="bg1"/>
                </a:solidFill>
              </a:rPr>
              <a:t> </a:t>
            </a:r>
            <a:r>
              <a:rPr lang="ru-RU" sz="1900" b="1" dirty="0" err="1">
                <a:solidFill>
                  <a:schemeClr val="bg1"/>
                </a:solidFill>
              </a:rPr>
              <a:t>авторів</a:t>
            </a:r>
            <a:r>
              <a:rPr lang="ru-RU" sz="1900" b="1" dirty="0">
                <a:solidFill>
                  <a:schemeClr val="bg1"/>
                </a:solidFill>
              </a:rPr>
              <a:t>.</a:t>
            </a:r>
          </a:p>
          <a:p>
            <a:pPr marL="342900" indent="-342900">
              <a:buFontTx/>
              <a:buChar char="-"/>
            </a:pPr>
            <a:endParaRPr lang="ru-RU" sz="1900" b="1" dirty="0">
              <a:solidFill>
                <a:schemeClr val="bg1"/>
              </a:solidFill>
            </a:endParaRPr>
          </a:p>
          <a:p>
            <a:r>
              <a:rPr lang="ru-RU" sz="1900" b="1" dirty="0">
                <a:solidFill>
                  <a:schemeClr val="bg1"/>
                </a:solidFill>
              </a:rPr>
              <a:t>    Для </a:t>
            </a:r>
            <a:r>
              <a:rPr lang="ru-RU" sz="1900" b="1" dirty="0" err="1">
                <a:solidFill>
                  <a:schemeClr val="bg1"/>
                </a:solidFill>
              </a:rPr>
              <a:t>належного</a:t>
            </a:r>
            <a:r>
              <a:rPr lang="ru-RU" sz="1900" b="1" dirty="0">
                <a:solidFill>
                  <a:schemeClr val="bg1"/>
                </a:solidFill>
              </a:rPr>
              <a:t> </a:t>
            </a:r>
            <a:r>
              <a:rPr lang="ru-RU" sz="1900" b="1" dirty="0" err="1">
                <a:solidFill>
                  <a:schemeClr val="bg1"/>
                </a:solidFill>
              </a:rPr>
              <a:t>проведення</a:t>
            </a:r>
            <a:r>
              <a:rPr lang="ru-RU" sz="1900" b="1" dirty="0">
                <a:solidFill>
                  <a:schemeClr val="bg1"/>
                </a:solidFill>
              </a:rPr>
              <a:t> </a:t>
            </a:r>
            <a:r>
              <a:rPr lang="ru-RU" sz="1900" b="1" dirty="0" err="1">
                <a:solidFill>
                  <a:schemeClr val="bg1"/>
                </a:solidFill>
              </a:rPr>
              <a:t>тематичних</a:t>
            </a:r>
            <a:r>
              <a:rPr lang="ru-RU" sz="1900" b="1" dirty="0">
                <a:solidFill>
                  <a:schemeClr val="bg1"/>
                </a:solidFill>
              </a:rPr>
              <a:t> </a:t>
            </a:r>
            <a:r>
              <a:rPr lang="ru-RU" sz="1900" b="1" dirty="0" err="1">
                <a:solidFill>
                  <a:schemeClr val="bg1"/>
                </a:solidFill>
              </a:rPr>
              <a:t>заходів</a:t>
            </a:r>
            <a:r>
              <a:rPr lang="ru-RU" sz="1900" b="1" dirty="0">
                <a:solidFill>
                  <a:schemeClr val="bg1"/>
                </a:solidFill>
              </a:rPr>
              <a:t> та </a:t>
            </a:r>
            <a:r>
              <a:rPr lang="ru-RU" sz="1900" b="1" dirty="0" err="1">
                <a:solidFill>
                  <a:schemeClr val="bg1"/>
                </a:solidFill>
              </a:rPr>
              <a:t>презентацій</a:t>
            </a:r>
            <a:r>
              <a:rPr lang="ru-RU" sz="1900" b="1" dirty="0">
                <a:solidFill>
                  <a:schemeClr val="bg1"/>
                </a:solidFill>
              </a:rPr>
              <a:t> </a:t>
            </a:r>
            <a:r>
              <a:rPr lang="ru-RU" sz="1900" b="1" dirty="0" err="1">
                <a:solidFill>
                  <a:schemeClr val="bg1"/>
                </a:solidFill>
              </a:rPr>
              <a:t>придбано</a:t>
            </a:r>
            <a:r>
              <a:rPr lang="ru-RU" sz="1900" b="1" dirty="0">
                <a:solidFill>
                  <a:schemeClr val="bg1"/>
                </a:solidFill>
              </a:rPr>
              <a:t> ноутбук на суму 12,5 тис. грн.</a:t>
            </a:r>
          </a:p>
          <a:p>
            <a:endParaRPr lang="ru-RU" sz="1900" b="1" dirty="0">
              <a:solidFill>
                <a:schemeClr val="bg1"/>
              </a:solidFill>
            </a:endParaRPr>
          </a:p>
          <a:p>
            <a:endParaRPr lang="ru-RU" sz="1900" b="1" dirty="0">
              <a:solidFill>
                <a:schemeClr val="bg1"/>
              </a:solidFill>
            </a:endParaRPr>
          </a:p>
        </p:txBody>
      </p:sp>
      <p:sp>
        <p:nvSpPr>
          <p:cNvPr id="11" name="TextBox 10">
            <a:extLst>
              <a:ext uri="{FF2B5EF4-FFF2-40B4-BE49-F238E27FC236}">
                <a16:creationId xmlns:a16="http://schemas.microsoft.com/office/drawing/2014/main" id="{3A3C12A5-732D-44AE-AC28-DA7804A1CE93}"/>
              </a:ext>
            </a:extLst>
          </p:cNvPr>
          <p:cNvSpPr txBox="1"/>
          <p:nvPr/>
        </p:nvSpPr>
        <p:spPr>
          <a:xfrm>
            <a:off x="1" y="6076116"/>
            <a:ext cx="12191999" cy="677108"/>
          </a:xfrm>
          <a:prstGeom prst="rect">
            <a:avLst/>
          </a:prstGeom>
          <a:solidFill>
            <a:schemeClr val="accent1">
              <a:lumMod val="40000"/>
              <a:lumOff val="60000"/>
            </a:schemeClr>
          </a:solidFill>
        </p:spPr>
        <p:txBody>
          <a:bodyPr wrap="square">
            <a:spAutoFit/>
          </a:bodyPr>
          <a:lstStyle/>
          <a:p>
            <a:pPr algn="ctr"/>
            <a:r>
              <a:rPr lang="ru-RU" sz="1900" b="1" dirty="0"/>
              <a:t>У 2021 року </a:t>
            </a:r>
            <a:r>
              <a:rPr lang="ru-RU" sz="1900" b="1" dirty="0" err="1"/>
              <a:t>установами</a:t>
            </a:r>
            <a:r>
              <a:rPr lang="ru-RU" sz="1900" b="1" dirty="0"/>
              <a:t> </a:t>
            </a:r>
            <a:r>
              <a:rPr lang="ru-RU" sz="1900" b="1" dirty="0" err="1"/>
              <a:t>культури</a:t>
            </a:r>
            <a:r>
              <a:rPr lang="ru-RU" sz="1900" b="1" dirty="0"/>
              <a:t> </a:t>
            </a:r>
            <a:r>
              <a:rPr lang="ru-RU" sz="1900" b="1" dirty="0" err="1"/>
              <a:t>Славутської</a:t>
            </a:r>
            <a:r>
              <a:rPr lang="ru-RU" sz="1900" b="1" dirty="0"/>
              <a:t> </a:t>
            </a:r>
            <a:r>
              <a:rPr lang="ru-RU" sz="1900" b="1" dirty="0" err="1"/>
              <a:t>міської</a:t>
            </a:r>
            <a:r>
              <a:rPr lang="ru-RU" sz="1900" b="1" dirty="0"/>
              <a:t> ТГ </a:t>
            </a:r>
          </a:p>
          <a:p>
            <a:pPr algn="ctr"/>
            <a:r>
              <a:rPr lang="ru-RU" sz="1900" b="1" dirty="0" err="1"/>
              <a:t>було</a:t>
            </a:r>
            <a:r>
              <a:rPr lang="ru-RU" sz="1900" b="1" dirty="0"/>
              <a:t> </a:t>
            </a:r>
            <a:r>
              <a:rPr lang="ru-RU" sz="1900" b="1" dirty="0" err="1"/>
              <a:t>надано</a:t>
            </a:r>
            <a:r>
              <a:rPr lang="ru-RU" sz="1900" b="1" dirty="0"/>
              <a:t> </a:t>
            </a:r>
            <a:r>
              <a:rPr lang="ru-RU" sz="1900" b="1" dirty="0" err="1"/>
              <a:t>платних</a:t>
            </a:r>
            <a:r>
              <a:rPr lang="ru-RU" sz="1900" b="1" dirty="0"/>
              <a:t> </a:t>
            </a:r>
            <a:r>
              <a:rPr lang="ru-RU" sz="1900" b="1" dirty="0" err="1"/>
              <a:t>послуг</a:t>
            </a:r>
            <a:r>
              <a:rPr lang="ru-RU" sz="1900" b="1" dirty="0"/>
              <a:t> на суму 714,9 тис. грн.</a:t>
            </a:r>
          </a:p>
        </p:txBody>
      </p:sp>
      <p:pic>
        <p:nvPicPr>
          <p:cNvPr id="7170" name="Picture 2" descr="На зображенні може бути: 5 людей">
            <a:extLst>
              <a:ext uri="{FF2B5EF4-FFF2-40B4-BE49-F238E27FC236}">
                <a16:creationId xmlns:a16="http://schemas.microsoft.com/office/drawing/2014/main" id="{198BB311-E08D-4998-B591-AB9D793B672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26505" y="775868"/>
            <a:ext cx="3777961" cy="256069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Немає опису світлини.">
            <a:extLst>
              <a:ext uri="{FF2B5EF4-FFF2-40B4-BE49-F238E27FC236}">
                <a16:creationId xmlns:a16="http://schemas.microsoft.com/office/drawing/2014/main" id="{EE90F3B2-CF8D-42B3-8D9E-9127687B5F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4858" y="776731"/>
            <a:ext cx="2889199" cy="525308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Можливо, це художній твір indoor">
            <a:extLst>
              <a:ext uri="{FF2B5EF4-FFF2-40B4-BE49-F238E27FC236}">
                <a16:creationId xmlns:a16="http://schemas.microsoft.com/office/drawing/2014/main" id="{DDA1250E-7233-4C0A-84D0-828037D3E17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29"/>
          <a:stretch/>
        </p:blipFill>
        <p:spPr bwMode="auto">
          <a:xfrm>
            <a:off x="326504" y="3412804"/>
            <a:ext cx="3777961" cy="2610353"/>
          </a:xfrm>
          <a:prstGeom prst="rect">
            <a:avLst/>
          </a:prstGeom>
          <a:noFill/>
          <a:extLst>
            <a:ext uri="{909E8E84-426E-40DD-AFC4-6F175D3DCCD1}">
              <a14:hiddenFill xmlns:a14="http://schemas.microsoft.com/office/drawing/2010/main">
                <a:solidFill>
                  <a:srgbClr val="FFFFFF"/>
                </a:solidFill>
              </a14:hiddenFill>
            </a:ext>
          </a:extLst>
        </p:spPr>
      </p:pic>
      <p:sp>
        <p:nvSpPr>
          <p:cNvPr id="14" name="Блок-схема: рішення 13">
            <a:extLst>
              <a:ext uri="{FF2B5EF4-FFF2-40B4-BE49-F238E27FC236}">
                <a16:creationId xmlns:a16="http://schemas.microsoft.com/office/drawing/2014/main" id="{2AB51B74-C806-44E6-82CF-6C36040F4B2E}"/>
              </a:ext>
            </a:extLst>
          </p:cNvPr>
          <p:cNvSpPr/>
          <p:nvPr/>
        </p:nvSpPr>
        <p:spPr>
          <a:xfrm>
            <a:off x="7451707" y="140057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3F5869CB-9C28-4EB3-8E75-C4011294E52E}"/>
              </a:ext>
            </a:extLst>
          </p:cNvPr>
          <p:cNvSpPr/>
          <p:nvPr/>
        </p:nvSpPr>
        <p:spPr>
          <a:xfrm>
            <a:off x="7451707" y="229691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Блок-схема: рішення 15">
            <a:extLst>
              <a:ext uri="{FF2B5EF4-FFF2-40B4-BE49-F238E27FC236}">
                <a16:creationId xmlns:a16="http://schemas.microsoft.com/office/drawing/2014/main" id="{84E5CA70-FED7-42F2-AC5F-E52AD422500C}"/>
              </a:ext>
            </a:extLst>
          </p:cNvPr>
          <p:cNvSpPr/>
          <p:nvPr/>
        </p:nvSpPr>
        <p:spPr>
          <a:xfrm>
            <a:off x="7478799" y="456580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TextBox 16">
            <a:extLst>
              <a:ext uri="{FF2B5EF4-FFF2-40B4-BE49-F238E27FC236}">
                <a16:creationId xmlns:a16="http://schemas.microsoft.com/office/drawing/2014/main" id="{AD2055DC-B3FB-4E35-B77A-4664053AFC4B}"/>
              </a:ext>
            </a:extLst>
          </p:cNvPr>
          <p:cNvSpPr txBox="1"/>
          <p:nvPr/>
        </p:nvSpPr>
        <p:spPr>
          <a:xfrm>
            <a:off x="11332660" y="78943"/>
            <a:ext cx="626249" cy="523220"/>
          </a:xfrm>
          <a:prstGeom prst="rect">
            <a:avLst/>
          </a:prstGeom>
          <a:noFill/>
        </p:spPr>
        <p:txBody>
          <a:bodyPr wrap="square" rtlCol="0">
            <a:spAutoFit/>
          </a:bodyPr>
          <a:lstStyle/>
          <a:p>
            <a:r>
              <a:rPr lang="uk-UA" sz="2800" b="1" dirty="0">
                <a:solidFill>
                  <a:schemeClr val="bg1"/>
                </a:solidFill>
              </a:rPr>
              <a:t>34</a:t>
            </a:r>
          </a:p>
        </p:txBody>
      </p:sp>
    </p:spTree>
    <p:extLst>
      <p:ext uri="{BB962C8B-B14F-4D97-AF65-F5344CB8AC3E}">
        <p14:creationId xmlns:p14="http://schemas.microsoft.com/office/powerpoint/2010/main" val="3927202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СПОРТ</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19027" y="830908"/>
            <a:ext cx="11719653"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6842592" y="1628672"/>
            <a:ext cx="5084482" cy="3785652"/>
          </a:xfrm>
          <a:prstGeom prst="rect">
            <a:avLst/>
          </a:prstGeom>
          <a:noFill/>
        </p:spPr>
        <p:txBody>
          <a:bodyPr wrap="square">
            <a:spAutoFit/>
          </a:bodyPr>
          <a:lstStyle/>
          <a:p>
            <a:r>
              <a:rPr lang="ru-RU" sz="2000" b="1" dirty="0">
                <a:solidFill>
                  <a:schemeClr val="bg1"/>
                </a:solidFill>
              </a:rPr>
              <a:t>На </a:t>
            </a:r>
            <a:r>
              <a:rPr lang="ru-RU" sz="2000" b="1" dirty="0" err="1">
                <a:solidFill>
                  <a:schemeClr val="bg1"/>
                </a:solidFill>
              </a:rPr>
              <a:t>фінансування</a:t>
            </a:r>
            <a:r>
              <a:rPr lang="ru-RU" sz="2000" b="1" dirty="0">
                <a:solidFill>
                  <a:schemeClr val="bg1"/>
                </a:solidFill>
              </a:rPr>
              <a:t> </a:t>
            </a:r>
            <a:r>
              <a:rPr lang="ru-RU" sz="2000" b="1" dirty="0" err="1">
                <a:solidFill>
                  <a:schemeClr val="bg1"/>
                </a:solidFill>
              </a:rPr>
              <a:t>сфери</a:t>
            </a:r>
            <a:r>
              <a:rPr lang="ru-RU" sz="2000" b="1" dirty="0">
                <a:solidFill>
                  <a:schemeClr val="bg1"/>
                </a:solidFill>
              </a:rPr>
              <a:t> </a:t>
            </a:r>
            <a:r>
              <a:rPr lang="ru-RU" sz="2000" b="1" dirty="0" err="1">
                <a:solidFill>
                  <a:schemeClr val="bg1"/>
                </a:solidFill>
              </a:rPr>
              <a:t>фізичної</a:t>
            </a:r>
            <a:r>
              <a:rPr lang="ru-RU" sz="2000" b="1" dirty="0">
                <a:solidFill>
                  <a:schemeClr val="bg1"/>
                </a:solidFill>
              </a:rPr>
              <a:t> </a:t>
            </a:r>
            <a:r>
              <a:rPr lang="ru-RU" sz="2000" b="1" dirty="0" err="1">
                <a:solidFill>
                  <a:schemeClr val="bg1"/>
                </a:solidFill>
              </a:rPr>
              <a:t>культури</a:t>
            </a:r>
            <a:r>
              <a:rPr lang="ru-RU" sz="2000" b="1" dirty="0">
                <a:solidFill>
                  <a:schemeClr val="bg1"/>
                </a:solidFill>
              </a:rPr>
              <a:t> та спорту в 2021 </a:t>
            </a:r>
            <a:r>
              <a:rPr lang="ru-RU" sz="2000" b="1" dirty="0" err="1">
                <a:solidFill>
                  <a:schemeClr val="bg1"/>
                </a:solidFill>
              </a:rPr>
              <a:t>році</a:t>
            </a:r>
            <a:r>
              <a:rPr lang="ru-RU" sz="2000" b="1" dirty="0">
                <a:solidFill>
                  <a:schemeClr val="bg1"/>
                </a:solidFill>
              </a:rPr>
              <a:t> </a:t>
            </a:r>
            <a:r>
              <a:rPr lang="ru-RU" sz="2000" b="1" dirty="0" err="1">
                <a:solidFill>
                  <a:schemeClr val="bg1"/>
                </a:solidFill>
              </a:rPr>
              <a:t>було</a:t>
            </a:r>
            <a:r>
              <a:rPr lang="ru-RU" sz="2000" b="1" dirty="0">
                <a:solidFill>
                  <a:schemeClr val="bg1"/>
                </a:solidFill>
              </a:rPr>
              <a:t> </a:t>
            </a:r>
            <a:r>
              <a:rPr lang="ru-RU" sz="2000" b="1" dirty="0" err="1">
                <a:solidFill>
                  <a:schemeClr val="bg1"/>
                </a:solidFill>
              </a:rPr>
              <a:t>виділено</a:t>
            </a:r>
            <a:r>
              <a:rPr lang="ru-RU" sz="2000" b="1" dirty="0">
                <a:solidFill>
                  <a:schemeClr val="bg1"/>
                </a:solidFill>
              </a:rPr>
              <a:t> </a:t>
            </a:r>
            <a:r>
              <a:rPr lang="ru-RU" sz="2000" b="1" u="sng" dirty="0">
                <a:solidFill>
                  <a:schemeClr val="bg1"/>
                </a:solidFill>
              </a:rPr>
              <a:t>2785,4 тис. </a:t>
            </a:r>
            <a:r>
              <a:rPr lang="ru-RU" sz="2000" b="1" u="sng" dirty="0" err="1">
                <a:solidFill>
                  <a:schemeClr val="bg1"/>
                </a:solidFill>
              </a:rPr>
              <a:t>грн</a:t>
            </a:r>
            <a:r>
              <a:rPr lang="ru-RU" sz="2000" b="1" u="sng" dirty="0">
                <a:solidFill>
                  <a:schemeClr val="bg1"/>
                </a:solidFill>
              </a:rPr>
              <a:t>:</a:t>
            </a:r>
          </a:p>
          <a:p>
            <a:endParaRPr lang="ru-RU" sz="2000" b="1" u="sng" dirty="0">
              <a:solidFill>
                <a:schemeClr val="bg1"/>
              </a:solidFill>
            </a:endParaRPr>
          </a:p>
          <a:p>
            <a:r>
              <a:rPr lang="ru-RU" sz="2000" b="1" dirty="0">
                <a:solidFill>
                  <a:schemeClr val="bg1"/>
                </a:solidFill>
              </a:rPr>
              <a:t>    </a:t>
            </a:r>
            <a:r>
              <a:rPr lang="ru-RU" sz="2000" b="1" dirty="0" err="1">
                <a:solidFill>
                  <a:schemeClr val="bg1"/>
                </a:solidFill>
              </a:rPr>
              <a:t>Витрати</a:t>
            </a:r>
            <a:r>
              <a:rPr lang="ru-RU" sz="2000" b="1" dirty="0">
                <a:solidFill>
                  <a:schemeClr val="bg1"/>
                </a:solidFill>
              </a:rPr>
              <a:t> на </a:t>
            </a:r>
            <a:r>
              <a:rPr lang="ru-RU" sz="2000" b="1" dirty="0" err="1">
                <a:solidFill>
                  <a:schemeClr val="bg1"/>
                </a:solidFill>
              </a:rPr>
              <a:t>діяльність</a:t>
            </a:r>
            <a:r>
              <a:rPr lang="ru-RU" sz="2000" b="1" dirty="0">
                <a:solidFill>
                  <a:schemeClr val="bg1"/>
                </a:solidFill>
              </a:rPr>
              <a:t> </a:t>
            </a:r>
            <a:r>
              <a:rPr lang="ru-RU" sz="2000" b="1" dirty="0" err="1">
                <a:solidFill>
                  <a:schemeClr val="bg1"/>
                </a:solidFill>
              </a:rPr>
              <a:t>міського</a:t>
            </a:r>
            <a:r>
              <a:rPr lang="ru-RU" sz="2000" b="1" dirty="0">
                <a:solidFill>
                  <a:schemeClr val="bg1"/>
                </a:solidFill>
              </a:rPr>
              <a:t> ЦФЗН «Спорт для </a:t>
            </a:r>
            <a:r>
              <a:rPr lang="ru-RU" sz="2000" b="1" dirty="0" err="1">
                <a:solidFill>
                  <a:schemeClr val="bg1"/>
                </a:solidFill>
              </a:rPr>
              <a:t>всіх</a:t>
            </a:r>
            <a:r>
              <a:rPr lang="ru-RU" sz="2000" b="1" dirty="0">
                <a:solidFill>
                  <a:schemeClr val="bg1"/>
                </a:solidFill>
              </a:rPr>
              <a:t>» - 548,0 тис. грн.</a:t>
            </a:r>
          </a:p>
          <a:p>
            <a:r>
              <a:rPr lang="ru-RU" sz="2000" b="1" dirty="0">
                <a:solidFill>
                  <a:schemeClr val="bg1"/>
                </a:solidFill>
              </a:rPr>
              <a:t>    Для </a:t>
            </a:r>
            <a:r>
              <a:rPr lang="ru-RU" sz="2000" b="1" dirty="0" err="1">
                <a:solidFill>
                  <a:schemeClr val="bg1"/>
                </a:solidFill>
              </a:rPr>
              <a:t>забезпечення</a:t>
            </a:r>
            <a:r>
              <a:rPr lang="ru-RU" sz="2000" b="1" dirty="0">
                <a:solidFill>
                  <a:schemeClr val="bg1"/>
                </a:solidFill>
              </a:rPr>
              <a:t> </a:t>
            </a:r>
            <a:r>
              <a:rPr lang="ru-RU" sz="2000" b="1" dirty="0" err="1">
                <a:solidFill>
                  <a:schemeClr val="bg1"/>
                </a:solidFill>
              </a:rPr>
              <a:t>діяльності</a:t>
            </a:r>
            <a:r>
              <a:rPr lang="ru-RU" sz="2000" b="1" dirty="0">
                <a:solidFill>
                  <a:schemeClr val="bg1"/>
                </a:solidFill>
              </a:rPr>
              <a:t> ДЮСШ                 м. Славута – 1481,4 тис. грн.</a:t>
            </a:r>
          </a:p>
          <a:p>
            <a:r>
              <a:rPr lang="ru-RU" sz="2000" b="1" dirty="0">
                <a:solidFill>
                  <a:schemeClr val="bg1"/>
                </a:solidFill>
              </a:rPr>
              <a:t>    </a:t>
            </a:r>
            <a:r>
              <a:rPr lang="ru-RU" sz="2000" b="1" dirty="0" err="1">
                <a:solidFill>
                  <a:schemeClr val="bg1"/>
                </a:solidFill>
              </a:rPr>
              <a:t>Відділу</a:t>
            </a:r>
            <a:r>
              <a:rPr lang="ru-RU" sz="2000" b="1" dirty="0">
                <a:solidFill>
                  <a:schemeClr val="bg1"/>
                </a:solidFill>
              </a:rPr>
              <a:t> </a:t>
            </a:r>
            <a:r>
              <a:rPr lang="ru-RU" sz="2000" b="1" dirty="0" err="1">
                <a:solidFill>
                  <a:schemeClr val="bg1"/>
                </a:solidFill>
              </a:rPr>
              <a:t>молоді</a:t>
            </a:r>
            <a:r>
              <a:rPr lang="ru-RU" sz="2000" b="1" dirty="0">
                <a:solidFill>
                  <a:schemeClr val="bg1"/>
                </a:solidFill>
              </a:rPr>
              <a:t> та спорту – 756,0 тис. грн. </a:t>
            </a:r>
          </a:p>
          <a:p>
            <a:endParaRPr lang="ru-RU" sz="2000" b="1" dirty="0">
              <a:solidFill>
                <a:schemeClr val="bg1"/>
              </a:solidFill>
            </a:endParaRPr>
          </a:p>
          <a:p>
            <a:r>
              <a:rPr lang="ru-RU" sz="2000" b="1" dirty="0">
                <a:solidFill>
                  <a:schemeClr val="bg1"/>
                </a:solidFill>
              </a:rPr>
              <a:t>    </a:t>
            </a:r>
            <a:r>
              <a:rPr lang="ru-RU" sz="2000" b="1" dirty="0" err="1">
                <a:solidFill>
                  <a:schemeClr val="bg1"/>
                </a:solidFill>
              </a:rPr>
              <a:t>Було</a:t>
            </a:r>
            <a:r>
              <a:rPr lang="ru-RU" sz="2000" b="1" dirty="0">
                <a:solidFill>
                  <a:schemeClr val="bg1"/>
                </a:solidFill>
              </a:rPr>
              <a:t> проведено 22 спортивно-</a:t>
            </a:r>
            <a:r>
              <a:rPr lang="ru-RU" sz="2000" b="1" dirty="0" err="1">
                <a:solidFill>
                  <a:schemeClr val="bg1"/>
                </a:solidFill>
              </a:rPr>
              <a:t>масових</a:t>
            </a:r>
            <a:r>
              <a:rPr lang="ru-RU" sz="2000" b="1" dirty="0">
                <a:solidFill>
                  <a:schemeClr val="bg1"/>
                </a:solidFill>
              </a:rPr>
              <a:t> заходи, у </a:t>
            </a:r>
            <a:r>
              <a:rPr lang="ru-RU" sz="2000" b="1" dirty="0" err="1">
                <a:solidFill>
                  <a:schemeClr val="bg1"/>
                </a:solidFill>
              </a:rPr>
              <a:t>яких</a:t>
            </a:r>
            <a:r>
              <a:rPr lang="ru-RU" sz="2000" b="1" dirty="0">
                <a:solidFill>
                  <a:schemeClr val="bg1"/>
                </a:solidFill>
              </a:rPr>
              <a:t> взяло участь 760 </a:t>
            </a:r>
            <a:r>
              <a:rPr lang="ru-RU" sz="2000" b="1" dirty="0" err="1">
                <a:solidFill>
                  <a:schemeClr val="bg1"/>
                </a:solidFill>
              </a:rPr>
              <a:t>чол</a:t>
            </a:r>
            <a:r>
              <a:rPr lang="ru-RU" sz="2000" b="1" dirty="0">
                <a:solidFill>
                  <a:schemeClr val="bg1"/>
                </a:solidFill>
              </a:rPr>
              <a:t>. </a:t>
            </a:r>
          </a:p>
        </p:txBody>
      </p:sp>
      <p:sp>
        <p:nvSpPr>
          <p:cNvPr id="13" name="Блок-схема: рішення 12">
            <a:extLst>
              <a:ext uri="{FF2B5EF4-FFF2-40B4-BE49-F238E27FC236}">
                <a16:creationId xmlns:a16="http://schemas.microsoft.com/office/drawing/2014/main" id="{4E7ED9A5-4D4B-4EB2-A283-B51D48D56CA2}"/>
              </a:ext>
            </a:extLst>
          </p:cNvPr>
          <p:cNvSpPr/>
          <p:nvPr/>
        </p:nvSpPr>
        <p:spPr>
          <a:xfrm>
            <a:off x="6825316" y="301409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Блок-схема: рішення 13">
            <a:extLst>
              <a:ext uri="{FF2B5EF4-FFF2-40B4-BE49-F238E27FC236}">
                <a16:creationId xmlns:a16="http://schemas.microsoft.com/office/drawing/2014/main" id="{DC84D485-0C9E-4C57-8484-499217AFCDD3}"/>
              </a:ext>
            </a:extLst>
          </p:cNvPr>
          <p:cNvSpPr/>
          <p:nvPr/>
        </p:nvSpPr>
        <p:spPr>
          <a:xfrm>
            <a:off x="6812532" y="3621934"/>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B51DE51D-A52B-40A5-8AF7-402ED86C71C6}"/>
              </a:ext>
            </a:extLst>
          </p:cNvPr>
          <p:cNvSpPr/>
          <p:nvPr/>
        </p:nvSpPr>
        <p:spPr>
          <a:xfrm>
            <a:off x="6801494" y="420881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Блок-схема: рішення 15">
            <a:extLst>
              <a:ext uri="{FF2B5EF4-FFF2-40B4-BE49-F238E27FC236}">
                <a16:creationId xmlns:a16="http://schemas.microsoft.com/office/drawing/2014/main" id="{4D33BCC1-E817-48D6-8EBA-379E89400F25}"/>
              </a:ext>
            </a:extLst>
          </p:cNvPr>
          <p:cNvSpPr/>
          <p:nvPr/>
        </p:nvSpPr>
        <p:spPr>
          <a:xfrm>
            <a:off x="6825316" y="4828046"/>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CAE96ED9-8B54-48A6-AA7F-228ADCA537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9027" y="4343414"/>
            <a:ext cx="6032959" cy="2405584"/>
          </a:xfrm>
          <a:prstGeom prst="rect">
            <a:avLst/>
          </a:prstGeom>
        </p:spPr>
      </p:pic>
      <p:pic>
        <p:nvPicPr>
          <p:cNvPr id="5122" name="Picture 2" descr="На зображенні може бути: одна або кілька осіб, люди грають у футбол, люди стоять та трава">
            <a:extLst>
              <a:ext uri="{FF2B5EF4-FFF2-40B4-BE49-F238E27FC236}">
                <a16:creationId xmlns:a16="http://schemas.microsoft.com/office/drawing/2014/main" id="{9C8712BD-8360-4F19-9251-B9F4D750CFB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19027" y="1062701"/>
            <a:ext cx="6032959" cy="315670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D301FCE9-7358-4545-90E1-74EF5556814B}"/>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35</a:t>
            </a:r>
          </a:p>
        </p:txBody>
      </p:sp>
    </p:spTree>
    <p:extLst>
      <p:ext uri="{BB962C8B-B14F-4D97-AF65-F5344CB8AC3E}">
        <p14:creationId xmlns:p14="http://schemas.microsoft.com/office/powerpoint/2010/main" val="76082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28798" y="175967"/>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СПОРТ</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80474" y="911721"/>
            <a:ext cx="11858206"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38EFF741-C1AD-49CD-A257-1675E27F9864}"/>
              </a:ext>
            </a:extLst>
          </p:cNvPr>
          <p:cNvSpPr txBox="1"/>
          <p:nvPr/>
        </p:nvSpPr>
        <p:spPr>
          <a:xfrm>
            <a:off x="8602462" y="1679452"/>
            <a:ext cx="3552542" cy="4093428"/>
          </a:xfrm>
          <a:prstGeom prst="rect">
            <a:avLst/>
          </a:prstGeom>
          <a:noFill/>
        </p:spPr>
        <p:txBody>
          <a:bodyPr wrap="square">
            <a:spAutoFit/>
          </a:bodyPr>
          <a:lstStyle/>
          <a:p>
            <a:r>
              <a:rPr lang="ru-RU" sz="2000" b="1" dirty="0">
                <a:solidFill>
                  <a:schemeClr val="bg1"/>
                </a:solidFill>
              </a:rPr>
              <a:t>   </a:t>
            </a:r>
            <a:r>
              <a:rPr lang="ru-RU" sz="2000" b="1" dirty="0" err="1">
                <a:solidFill>
                  <a:schemeClr val="bg1"/>
                </a:solidFill>
              </a:rPr>
              <a:t>Облаштовано</a:t>
            </a:r>
            <a:r>
              <a:rPr lang="ru-RU" sz="2000" b="1" dirty="0">
                <a:solidFill>
                  <a:schemeClr val="bg1"/>
                </a:solidFill>
              </a:rPr>
              <a:t>  </a:t>
            </a:r>
            <a:r>
              <a:rPr lang="ru-RU" sz="2000" b="1" dirty="0" err="1">
                <a:solidFill>
                  <a:schemeClr val="bg1"/>
                </a:solidFill>
              </a:rPr>
              <a:t>майданчики</a:t>
            </a:r>
            <a:r>
              <a:rPr lang="ru-RU" sz="2000" b="1" dirty="0">
                <a:solidFill>
                  <a:schemeClr val="bg1"/>
                </a:solidFill>
              </a:rPr>
              <a:t> з </a:t>
            </a:r>
            <a:r>
              <a:rPr lang="ru-RU" sz="2000" b="1" dirty="0" err="1">
                <a:solidFill>
                  <a:schemeClr val="bg1"/>
                </a:solidFill>
              </a:rPr>
              <a:t>дитячим</a:t>
            </a:r>
            <a:r>
              <a:rPr lang="ru-RU" sz="2000" b="1" dirty="0">
                <a:solidFill>
                  <a:schemeClr val="bg1"/>
                </a:solidFill>
              </a:rPr>
              <a:t> та </a:t>
            </a:r>
            <a:r>
              <a:rPr lang="ru-RU" sz="2000" b="1" dirty="0" err="1">
                <a:solidFill>
                  <a:schemeClr val="bg1"/>
                </a:solidFill>
              </a:rPr>
              <a:t>гімнастичним</a:t>
            </a:r>
            <a:r>
              <a:rPr lang="ru-RU" sz="2000" b="1" dirty="0">
                <a:solidFill>
                  <a:schemeClr val="bg1"/>
                </a:solidFill>
              </a:rPr>
              <a:t> </a:t>
            </a:r>
            <a:r>
              <a:rPr lang="ru-RU" sz="2000" b="1" dirty="0" err="1">
                <a:solidFill>
                  <a:schemeClr val="bg1"/>
                </a:solidFill>
              </a:rPr>
              <a:t>обладнанням</a:t>
            </a:r>
            <a:r>
              <a:rPr lang="ru-RU" sz="2000" b="1" dirty="0">
                <a:solidFill>
                  <a:schemeClr val="bg1"/>
                </a:solidFill>
              </a:rPr>
              <a:t> на </a:t>
            </a:r>
            <a:r>
              <a:rPr lang="ru-RU" sz="2000" b="1" dirty="0" err="1">
                <a:solidFill>
                  <a:schemeClr val="bg1"/>
                </a:solidFill>
              </a:rPr>
              <a:t>вул</a:t>
            </a:r>
            <a:r>
              <a:rPr lang="ru-RU" sz="2000" b="1" dirty="0">
                <a:solidFill>
                  <a:schemeClr val="bg1"/>
                </a:solidFill>
              </a:rPr>
              <a:t>. </a:t>
            </a:r>
            <a:r>
              <a:rPr lang="ru-RU" sz="2000" b="1" dirty="0" err="1">
                <a:solidFill>
                  <a:schemeClr val="bg1"/>
                </a:solidFill>
              </a:rPr>
              <a:t>Козацькій</a:t>
            </a:r>
            <a:r>
              <a:rPr lang="ru-RU" sz="2000" b="1" dirty="0">
                <a:solidFill>
                  <a:schemeClr val="bg1"/>
                </a:solidFill>
              </a:rPr>
              <a:t> та </a:t>
            </a:r>
            <a:r>
              <a:rPr lang="ru-RU" sz="2000" b="1" dirty="0" err="1">
                <a:solidFill>
                  <a:schemeClr val="bg1"/>
                </a:solidFill>
              </a:rPr>
              <a:t>вул</a:t>
            </a:r>
            <a:r>
              <a:rPr lang="ru-RU" sz="2000" b="1" dirty="0">
                <a:solidFill>
                  <a:schemeClr val="bg1"/>
                </a:solidFill>
              </a:rPr>
              <a:t>. </a:t>
            </a:r>
            <a:r>
              <a:rPr lang="ru-RU" sz="2000" b="1" dirty="0" err="1">
                <a:solidFill>
                  <a:schemeClr val="bg1"/>
                </a:solidFill>
              </a:rPr>
              <a:t>Церковній</a:t>
            </a:r>
            <a:r>
              <a:rPr lang="ru-RU" sz="2000" b="1" dirty="0">
                <a:solidFill>
                  <a:schemeClr val="bg1"/>
                </a:solidFill>
              </a:rPr>
              <a:t>.  </a:t>
            </a:r>
          </a:p>
          <a:p>
            <a:endParaRPr lang="ru-RU" sz="2000" b="1" dirty="0">
              <a:solidFill>
                <a:schemeClr val="bg1"/>
              </a:solidFill>
            </a:endParaRPr>
          </a:p>
          <a:p>
            <a:r>
              <a:rPr lang="ru-RU" sz="2000" b="1" dirty="0">
                <a:solidFill>
                  <a:schemeClr val="bg1"/>
                </a:solidFill>
              </a:rPr>
              <a:t>    100,0 тис. </a:t>
            </a:r>
            <a:r>
              <a:rPr lang="ru-RU" sz="2000" b="1" dirty="0" err="1">
                <a:solidFill>
                  <a:schemeClr val="bg1"/>
                </a:solidFill>
              </a:rPr>
              <a:t>грн</a:t>
            </a:r>
            <a:r>
              <a:rPr lang="ru-RU" sz="2000" b="1" dirty="0">
                <a:solidFill>
                  <a:schemeClr val="bg1"/>
                </a:solidFill>
              </a:rPr>
              <a:t> </a:t>
            </a:r>
            <a:r>
              <a:rPr lang="ru-RU" sz="2000" b="1" dirty="0" err="1">
                <a:solidFill>
                  <a:schemeClr val="bg1"/>
                </a:solidFill>
              </a:rPr>
              <a:t>виділено</a:t>
            </a:r>
            <a:r>
              <a:rPr lang="ru-RU" sz="2000" b="1" dirty="0">
                <a:solidFill>
                  <a:schemeClr val="bg1"/>
                </a:solidFill>
              </a:rPr>
              <a:t> з </a:t>
            </a:r>
            <a:r>
              <a:rPr lang="ru-RU" sz="2000" b="1" dirty="0" err="1">
                <a:solidFill>
                  <a:schemeClr val="bg1"/>
                </a:solidFill>
              </a:rPr>
              <a:t>міського</a:t>
            </a:r>
            <a:r>
              <a:rPr lang="ru-RU" sz="2000" b="1" dirty="0">
                <a:solidFill>
                  <a:schemeClr val="bg1"/>
                </a:solidFill>
              </a:rPr>
              <a:t> бюджету на </a:t>
            </a:r>
            <a:r>
              <a:rPr lang="ru-RU" sz="2000" b="1" dirty="0" err="1">
                <a:solidFill>
                  <a:schemeClr val="bg1"/>
                </a:solidFill>
              </a:rPr>
              <a:t>придбання</a:t>
            </a:r>
            <a:r>
              <a:rPr lang="ru-RU" sz="2000" b="1" dirty="0">
                <a:solidFill>
                  <a:schemeClr val="bg1"/>
                </a:solidFill>
              </a:rPr>
              <a:t> </a:t>
            </a:r>
            <a:r>
              <a:rPr lang="ru-RU" sz="2000" b="1" dirty="0" err="1">
                <a:solidFill>
                  <a:schemeClr val="bg1"/>
                </a:solidFill>
              </a:rPr>
              <a:t>обладнання</a:t>
            </a:r>
            <a:r>
              <a:rPr lang="ru-RU" sz="2000" b="1" dirty="0">
                <a:solidFill>
                  <a:schemeClr val="bg1"/>
                </a:solidFill>
              </a:rPr>
              <a:t> для спортивного клубу «Атлет». </a:t>
            </a:r>
          </a:p>
          <a:p>
            <a:endParaRPr lang="ru-RU" sz="2000" b="1" dirty="0">
              <a:solidFill>
                <a:schemeClr val="bg1"/>
              </a:solidFill>
            </a:endParaRPr>
          </a:p>
          <a:p>
            <a:r>
              <a:rPr lang="ru-RU" sz="2000" b="1" dirty="0">
                <a:solidFill>
                  <a:schemeClr val="bg1"/>
                </a:solidFill>
              </a:rPr>
              <a:t>    300,0 тис. </a:t>
            </a:r>
            <a:r>
              <a:rPr lang="ru-RU" sz="2000" b="1" dirty="0" err="1">
                <a:solidFill>
                  <a:schemeClr val="bg1"/>
                </a:solidFill>
              </a:rPr>
              <a:t>грн</a:t>
            </a:r>
            <a:r>
              <a:rPr lang="ru-RU" sz="2000" b="1" dirty="0">
                <a:solidFill>
                  <a:schemeClr val="bg1"/>
                </a:solidFill>
              </a:rPr>
              <a:t> </a:t>
            </a:r>
            <a:r>
              <a:rPr lang="ru-RU" sz="2000" b="1" dirty="0" err="1">
                <a:solidFill>
                  <a:schemeClr val="bg1"/>
                </a:solidFill>
              </a:rPr>
              <a:t>виділено</a:t>
            </a:r>
            <a:r>
              <a:rPr lang="ru-RU" sz="2000" b="1" dirty="0">
                <a:solidFill>
                  <a:schemeClr val="bg1"/>
                </a:solidFill>
              </a:rPr>
              <a:t> на ремонт </a:t>
            </a:r>
            <a:r>
              <a:rPr lang="ru-RU" sz="2000" b="1" dirty="0" err="1">
                <a:solidFill>
                  <a:schemeClr val="bg1"/>
                </a:solidFill>
              </a:rPr>
              <a:t>приміщень</a:t>
            </a:r>
            <a:r>
              <a:rPr lang="ru-RU" sz="2000" b="1" dirty="0">
                <a:solidFill>
                  <a:schemeClr val="bg1"/>
                </a:solidFill>
              </a:rPr>
              <a:t> </a:t>
            </a:r>
            <a:r>
              <a:rPr lang="ru-RU" sz="2000" b="1" dirty="0" err="1">
                <a:solidFill>
                  <a:schemeClr val="bg1"/>
                </a:solidFill>
              </a:rPr>
              <a:t>клубів</a:t>
            </a:r>
            <a:r>
              <a:rPr lang="ru-RU" sz="2000" b="1" dirty="0">
                <a:solidFill>
                  <a:schemeClr val="bg1"/>
                </a:solidFill>
              </a:rPr>
              <a:t> «Атлет» та «</a:t>
            </a:r>
            <a:r>
              <a:rPr lang="ru-RU" sz="2000" b="1" dirty="0" err="1">
                <a:solidFill>
                  <a:schemeClr val="bg1"/>
                </a:solidFill>
              </a:rPr>
              <a:t>Дозвілля</a:t>
            </a:r>
            <a:r>
              <a:rPr lang="ru-RU" sz="2000" b="1" dirty="0">
                <a:solidFill>
                  <a:schemeClr val="bg1"/>
                </a:solidFill>
              </a:rPr>
              <a:t>».</a:t>
            </a:r>
          </a:p>
        </p:txBody>
      </p:sp>
      <p:sp>
        <p:nvSpPr>
          <p:cNvPr id="12" name="Блок-схема: рішення 11">
            <a:extLst>
              <a:ext uri="{FF2B5EF4-FFF2-40B4-BE49-F238E27FC236}">
                <a16:creationId xmlns:a16="http://schemas.microsoft.com/office/drawing/2014/main" id="{890A56F3-5ADD-4127-ACC5-DD970C11EA00}"/>
              </a:ext>
            </a:extLst>
          </p:cNvPr>
          <p:cNvSpPr/>
          <p:nvPr/>
        </p:nvSpPr>
        <p:spPr>
          <a:xfrm>
            <a:off x="8534517" y="1835586"/>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7" name="Блок-схема: рішення 16">
            <a:extLst>
              <a:ext uri="{FF2B5EF4-FFF2-40B4-BE49-F238E27FC236}">
                <a16:creationId xmlns:a16="http://schemas.microsoft.com/office/drawing/2014/main" id="{E56F45E8-D2B8-44C4-83DF-4E1A5004192A}"/>
              </a:ext>
            </a:extLst>
          </p:cNvPr>
          <p:cNvSpPr/>
          <p:nvPr/>
        </p:nvSpPr>
        <p:spPr>
          <a:xfrm>
            <a:off x="8565466" y="338178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8" name="Блок-схема: рішення 17">
            <a:extLst>
              <a:ext uri="{FF2B5EF4-FFF2-40B4-BE49-F238E27FC236}">
                <a16:creationId xmlns:a16="http://schemas.microsoft.com/office/drawing/2014/main" id="{F7E20807-D14C-4755-98C6-65ADF74E3AC7}"/>
              </a:ext>
            </a:extLst>
          </p:cNvPr>
          <p:cNvSpPr/>
          <p:nvPr/>
        </p:nvSpPr>
        <p:spPr>
          <a:xfrm>
            <a:off x="8562338" y="488077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4098" name="Picture 2" descr="На зображенні може бути: на відкритому повітрі">
            <a:extLst>
              <a:ext uri="{FF2B5EF4-FFF2-40B4-BE49-F238E27FC236}">
                <a16:creationId xmlns:a16="http://schemas.microsoft.com/office/drawing/2014/main" id="{D9E5CF86-1573-4F51-A0A1-23F52B605D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474" y="1272545"/>
            <a:ext cx="3590691" cy="53462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На зображенні може бути: 3 людини, біцепс, люди стоять та у приміщенні">
            <a:extLst>
              <a:ext uri="{FF2B5EF4-FFF2-40B4-BE49-F238E27FC236}">
                <a16:creationId xmlns:a16="http://schemas.microsoft.com/office/drawing/2014/main" id="{3EAFA115-720D-4AF9-89FB-DC96C9D9646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848901" y="1272544"/>
            <a:ext cx="4542907" cy="534620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00A9A55-249A-409C-B2E7-6AD46AF1ABFA}"/>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36</a:t>
            </a:r>
          </a:p>
        </p:txBody>
      </p:sp>
    </p:spTree>
    <p:extLst>
      <p:ext uri="{BB962C8B-B14F-4D97-AF65-F5344CB8AC3E}">
        <p14:creationId xmlns:p14="http://schemas.microsoft.com/office/powerpoint/2010/main" val="3455111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305017" y="-86017"/>
            <a:ext cx="9864016"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СПОРТ</a:t>
            </a:r>
          </a:p>
          <a:p>
            <a:pPr algn="ctr"/>
            <a:r>
              <a:rPr lang="uk-UA" sz="3600" b="1" kern="1800" spc="300" dirty="0">
                <a:solidFill>
                  <a:schemeClr val="bg1"/>
                </a:solidFill>
                <a:effectLst>
                  <a:outerShdw blurRad="50800" dist="50800" dir="5400000" algn="ctr" rotWithShape="0">
                    <a:srgbClr val="000000">
                      <a:alpha val="96000"/>
                    </a:srgbClr>
                  </a:outerShdw>
                </a:effectLst>
              </a:rPr>
              <a:t>досягнення</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16568" y="1057462"/>
            <a:ext cx="11736660" cy="5685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6844683" y="1165905"/>
            <a:ext cx="5475020" cy="5632311"/>
          </a:xfrm>
          <a:prstGeom prst="rect">
            <a:avLst/>
          </a:prstGeom>
          <a:noFill/>
        </p:spPr>
        <p:txBody>
          <a:bodyPr wrap="square">
            <a:spAutoFit/>
          </a:bodyPr>
          <a:lstStyle/>
          <a:p>
            <a:r>
              <a:rPr lang="ru-RU" sz="2000" b="1" dirty="0">
                <a:solidFill>
                  <a:schemeClr val="bg1"/>
                </a:solidFill>
              </a:rPr>
              <a:t>   </a:t>
            </a:r>
            <a:r>
              <a:rPr lang="ru-RU" sz="2000" b="1" dirty="0" err="1">
                <a:solidFill>
                  <a:schemeClr val="bg1"/>
                </a:solidFill>
              </a:rPr>
              <a:t>Пилипчук</a:t>
            </a:r>
            <a:r>
              <a:rPr lang="ru-RU" sz="2000" b="1" dirty="0">
                <a:solidFill>
                  <a:schemeClr val="bg1"/>
                </a:solidFill>
              </a:rPr>
              <a:t> Ольга </a:t>
            </a:r>
            <a:r>
              <a:rPr lang="ru-RU" sz="2000" b="1" dirty="0" err="1">
                <a:solidFill>
                  <a:schemeClr val="bg1"/>
                </a:solidFill>
              </a:rPr>
              <a:t>посіла</a:t>
            </a:r>
            <a:r>
              <a:rPr lang="ru-RU" sz="2000" b="1" dirty="0">
                <a:solidFill>
                  <a:schemeClr val="bg1"/>
                </a:solidFill>
              </a:rPr>
              <a:t> 3 </a:t>
            </a:r>
            <a:r>
              <a:rPr lang="ru-RU" sz="2000" b="1" dirty="0" err="1">
                <a:solidFill>
                  <a:schemeClr val="bg1"/>
                </a:solidFill>
              </a:rPr>
              <a:t>місце</a:t>
            </a:r>
            <a:r>
              <a:rPr lang="ru-RU" sz="2000" b="1" dirty="0">
                <a:solidFill>
                  <a:schemeClr val="bg1"/>
                </a:solidFill>
              </a:rPr>
              <a:t> в </a:t>
            </a:r>
            <a:r>
              <a:rPr lang="ru-RU" sz="2000" b="1" u="sng" dirty="0" err="1">
                <a:solidFill>
                  <a:schemeClr val="bg1"/>
                </a:solidFill>
              </a:rPr>
              <a:t>Чемпіонаті</a:t>
            </a:r>
            <a:r>
              <a:rPr lang="ru-RU" sz="2000" b="1" u="sng" dirty="0">
                <a:solidFill>
                  <a:schemeClr val="bg1"/>
                </a:solidFill>
              </a:rPr>
              <a:t> </a:t>
            </a:r>
            <a:r>
              <a:rPr lang="ru-RU" sz="2000" b="1" u="sng" dirty="0" err="1">
                <a:solidFill>
                  <a:schemeClr val="bg1"/>
                </a:solidFill>
              </a:rPr>
              <a:t>Європи</a:t>
            </a:r>
            <a:r>
              <a:rPr lang="ru-RU" sz="2000" b="1" u="sng" dirty="0">
                <a:solidFill>
                  <a:schemeClr val="bg1"/>
                </a:solidFill>
              </a:rPr>
              <a:t> </a:t>
            </a:r>
            <a:r>
              <a:rPr lang="ru-RU" sz="2000" b="1" dirty="0">
                <a:solidFill>
                  <a:schemeClr val="bg1"/>
                </a:solidFill>
              </a:rPr>
              <a:t>з боксу. </a:t>
            </a:r>
          </a:p>
          <a:p>
            <a:endParaRPr lang="ru-RU" sz="2000" b="1" dirty="0">
              <a:solidFill>
                <a:schemeClr val="bg1"/>
              </a:solidFill>
            </a:endParaRPr>
          </a:p>
          <a:p>
            <a:r>
              <a:rPr lang="ru-RU" sz="2000" b="1" dirty="0">
                <a:solidFill>
                  <a:schemeClr val="bg1"/>
                </a:solidFill>
              </a:rPr>
              <a:t>   </a:t>
            </a:r>
            <a:r>
              <a:rPr lang="ru-RU" sz="2000" b="1" u="sng" dirty="0" err="1">
                <a:solidFill>
                  <a:schemeClr val="bg1"/>
                </a:solidFill>
              </a:rPr>
              <a:t>Чемпіонат</a:t>
            </a:r>
            <a:r>
              <a:rPr lang="ru-RU" sz="2000" b="1" u="sng" dirty="0">
                <a:solidFill>
                  <a:schemeClr val="bg1"/>
                </a:solidFill>
              </a:rPr>
              <a:t> </a:t>
            </a:r>
            <a:r>
              <a:rPr lang="ru-RU" sz="2000" b="1" u="sng" dirty="0" err="1">
                <a:solidFill>
                  <a:schemeClr val="bg1"/>
                </a:solidFill>
              </a:rPr>
              <a:t>України</a:t>
            </a:r>
            <a:r>
              <a:rPr lang="ru-RU" sz="2000" b="1" u="sng" dirty="0">
                <a:solidFill>
                  <a:schemeClr val="bg1"/>
                </a:solidFill>
              </a:rPr>
              <a:t>:</a:t>
            </a:r>
          </a:p>
          <a:p>
            <a:endParaRPr lang="ru-RU" sz="2000" b="1" dirty="0">
              <a:solidFill>
                <a:schemeClr val="bg1"/>
              </a:solidFill>
            </a:endParaRPr>
          </a:p>
          <a:p>
            <a:r>
              <a:rPr lang="ru-RU" sz="2000" b="1" dirty="0">
                <a:solidFill>
                  <a:schemeClr val="bg1"/>
                </a:solidFill>
              </a:rPr>
              <a:t>     з боксу </a:t>
            </a:r>
            <a:r>
              <a:rPr lang="ru-RU" sz="2000" b="1" dirty="0" err="1">
                <a:solidFill>
                  <a:schemeClr val="bg1"/>
                </a:solidFill>
              </a:rPr>
              <a:t>серед</a:t>
            </a:r>
            <a:r>
              <a:rPr lang="ru-RU" sz="2000" b="1" dirty="0">
                <a:solidFill>
                  <a:schemeClr val="bg1"/>
                </a:solidFill>
              </a:rPr>
              <a:t> </a:t>
            </a:r>
            <a:r>
              <a:rPr lang="ru-RU" sz="2000" b="1" dirty="0" err="1">
                <a:solidFill>
                  <a:schemeClr val="bg1"/>
                </a:solidFill>
              </a:rPr>
              <a:t>дівчат</a:t>
            </a:r>
            <a:r>
              <a:rPr lang="ru-RU" sz="2000" b="1" dirty="0">
                <a:solidFill>
                  <a:schemeClr val="bg1"/>
                </a:solidFill>
              </a:rPr>
              <a:t> </a:t>
            </a:r>
            <a:r>
              <a:rPr lang="ru-RU" sz="2000" b="1" dirty="0" err="1">
                <a:solidFill>
                  <a:schemeClr val="bg1"/>
                </a:solidFill>
              </a:rPr>
              <a:t>Пилипчук</a:t>
            </a:r>
            <a:r>
              <a:rPr lang="ru-RU" sz="2000" b="1" dirty="0">
                <a:solidFill>
                  <a:schemeClr val="bg1"/>
                </a:solidFill>
              </a:rPr>
              <a:t> Ольга </a:t>
            </a:r>
            <a:r>
              <a:rPr lang="ru-RU" sz="2000" b="1" dirty="0" err="1">
                <a:solidFill>
                  <a:schemeClr val="bg1"/>
                </a:solidFill>
              </a:rPr>
              <a:t>виборола</a:t>
            </a:r>
            <a:r>
              <a:rPr lang="ru-RU" sz="2000" b="1" dirty="0">
                <a:solidFill>
                  <a:schemeClr val="bg1"/>
                </a:solidFill>
              </a:rPr>
              <a:t> 1 </a:t>
            </a:r>
            <a:r>
              <a:rPr lang="ru-RU" sz="2000" b="1" dirty="0" err="1">
                <a:solidFill>
                  <a:schemeClr val="bg1"/>
                </a:solidFill>
              </a:rPr>
              <a:t>місце</a:t>
            </a:r>
            <a:r>
              <a:rPr lang="ru-RU" sz="2000" b="1" dirty="0">
                <a:solidFill>
                  <a:schemeClr val="bg1"/>
                </a:solidFill>
              </a:rPr>
              <a:t>, </a:t>
            </a:r>
            <a:r>
              <a:rPr lang="ru-RU" sz="2000" b="1" dirty="0" err="1">
                <a:solidFill>
                  <a:schemeClr val="bg1"/>
                </a:solidFill>
              </a:rPr>
              <a:t>Матвійчук</a:t>
            </a:r>
            <a:r>
              <a:rPr lang="ru-RU" sz="2000" b="1" dirty="0">
                <a:solidFill>
                  <a:schemeClr val="bg1"/>
                </a:solidFill>
              </a:rPr>
              <a:t> </a:t>
            </a:r>
            <a:r>
              <a:rPr lang="ru-RU" sz="2000" b="1" dirty="0" err="1">
                <a:solidFill>
                  <a:schemeClr val="bg1"/>
                </a:solidFill>
              </a:rPr>
              <a:t>Лілія</a:t>
            </a:r>
            <a:r>
              <a:rPr lang="ru-RU" sz="2000" b="1" dirty="0">
                <a:solidFill>
                  <a:schemeClr val="bg1"/>
                </a:solidFill>
              </a:rPr>
              <a:t> - 3 </a:t>
            </a:r>
            <a:r>
              <a:rPr lang="ru-RU" sz="2000" b="1" dirty="0" err="1">
                <a:solidFill>
                  <a:schemeClr val="bg1"/>
                </a:solidFill>
              </a:rPr>
              <a:t>місце</a:t>
            </a:r>
            <a:r>
              <a:rPr lang="ru-RU" sz="2000" b="1" dirty="0">
                <a:solidFill>
                  <a:schemeClr val="bg1"/>
                </a:solidFill>
              </a:rPr>
              <a:t>.</a:t>
            </a:r>
          </a:p>
          <a:p>
            <a:endParaRPr lang="ru-RU" sz="2000" b="1" dirty="0">
              <a:solidFill>
                <a:schemeClr val="bg1"/>
              </a:solidFill>
            </a:endParaRPr>
          </a:p>
          <a:p>
            <a:r>
              <a:rPr lang="ru-RU" sz="2000" b="1" dirty="0">
                <a:solidFill>
                  <a:schemeClr val="bg1"/>
                </a:solidFill>
              </a:rPr>
              <a:t>    з </a:t>
            </a:r>
            <a:r>
              <a:rPr lang="ru-RU" sz="2000" b="1" dirty="0" err="1">
                <a:solidFill>
                  <a:schemeClr val="bg1"/>
                </a:solidFill>
              </a:rPr>
              <a:t>легкої</a:t>
            </a:r>
            <a:r>
              <a:rPr lang="ru-RU" sz="2000" b="1" dirty="0">
                <a:solidFill>
                  <a:schemeClr val="bg1"/>
                </a:solidFill>
              </a:rPr>
              <a:t> атлетики </a:t>
            </a:r>
            <a:r>
              <a:rPr lang="ru-RU" sz="2000" b="1" dirty="0" err="1">
                <a:solidFill>
                  <a:schemeClr val="bg1"/>
                </a:solidFill>
              </a:rPr>
              <a:t>серед</a:t>
            </a:r>
            <a:r>
              <a:rPr lang="ru-RU" sz="2000" b="1" dirty="0">
                <a:solidFill>
                  <a:schemeClr val="bg1"/>
                </a:solidFill>
              </a:rPr>
              <a:t> ДЮСШ 2006 </a:t>
            </a:r>
            <a:r>
              <a:rPr lang="ru-RU" sz="2000" b="1" dirty="0" err="1">
                <a:solidFill>
                  <a:schemeClr val="bg1"/>
                </a:solidFill>
              </a:rPr>
              <a:t>р.н</a:t>
            </a:r>
            <a:r>
              <a:rPr lang="ru-RU" sz="2000" b="1" dirty="0">
                <a:solidFill>
                  <a:schemeClr val="bg1"/>
                </a:solidFill>
              </a:rPr>
              <a:t>. та </a:t>
            </a:r>
            <a:r>
              <a:rPr lang="ru-RU" sz="2000" b="1" dirty="0" err="1">
                <a:solidFill>
                  <a:schemeClr val="bg1"/>
                </a:solidFill>
              </a:rPr>
              <a:t>молодші</a:t>
            </a:r>
            <a:r>
              <a:rPr lang="ru-RU" sz="2000" b="1" dirty="0">
                <a:solidFill>
                  <a:schemeClr val="bg1"/>
                </a:solidFill>
              </a:rPr>
              <a:t> Черняк Катерина на </a:t>
            </a:r>
            <a:r>
              <a:rPr lang="ru-RU" sz="2000" b="1" dirty="0" err="1">
                <a:solidFill>
                  <a:schemeClr val="bg1"/>
                </a:solidFill>
              </a:rPr>
              <a:t>дистанції</a:t>
            </a:r>
            <a:r>
              <a:rPr lang="ru-RU" sz="2000" b="1" dirty="0">
                <a:solidFill>
                  <a:schemeClr val="bg1"/>
                </a:solidFill>
              </a:rPr>
              <a:t> 3000м. </a:t>
            </a:r>
            <a:r>
              <a:rPr lang="ru-RU" sz="2000" b="1" dirty="0" err="1">
                <a:solidFill>
                  <a:schemeClr val="bg1"/>
                </a:solidFill>
              </a:rPr>
              <a:t>посіла</a:t>
            </a:r>
            <a:r>
              <a:rPr lang="ru-RU" sz="2000" b="1" dirty="0">
                <a:solidFill>
                  <a:schemeClr val="bg1"/>
                </a:solidFill>
              </a:rPr>
              <a:t> 3 </a:t>
            </a:r>
            <a:r>
              <a:rPr lang="ru-RU" sz="2000" b="1" dirty="0" err="1">
                <a:solidFill>
                  <a:schemeClr val="bg1"/>
                </a:solidFill>
              </a:rPr>
              <a:t>місце</a:t>
            </a:r>
            <a:r>
              <a:rPr lang="ru-RU" sz="2000" b="1" dirty="0">
                <a:solidFill>
                  <a:schemeClr val="bg1"/>
                </a:solidFill>
              </a:rPr>
              <a:t>. </a:t>
            </a:r>
          </a:p>
          <a:p>
            <a:endParaRPr lang="ru-RU" sz="2000" b="1" dirty="0">
              <a:solidFill>
                <a:schemeClr val="bg1"/>
              </a:solidFill>
            </a:endParaRPr>
          </a:p>
          <a:p>
            <a:r>
              <a:rPr lang="ru-RU" sz="2000" b="1" dirty="0">
                <a:solidFill>
                  <a:schemeClr val="bg1"/>
                </a:solidFill>
              </a:rPr>
              <a:t>    з футзалу сезону 2020-2021 </a:t>
            </a:r>
            <a:r>
              <a:rPr lang="ru-RU" sz="2000" b="1" dirty="0" err="1">
                <a:solidFill>
                  <a:schemeClr val="bg1"/>
                </a:solidFill>
              </a:rPr>
              <a:t>рр</a:t>
            </a:r>
            <a:r>
              <a:rPr lang="ru-RU" sz="2000" b="1" dirty="0">
                <a:solidFill>
                  <a:schemeClr val="bg1"/>
                </a:solidFill>
              </a:rPr>
              <a:t>. ФК «Славута» </a:t>
            </a:r>
            <a:r>
              <a:rPr lang="ru-RU" sz="2000" b="1" dirty="0" err="1">
                <a:solidFill>
                  <a:schemeClr val="bg1"/>
                </a:solidFill>
              </a:rPr>
              <a:t>виборов</a:t>
            </a:r>
            <a:r>
              <a:rPr lang="ru-RU" sz="2000" b="1" dirty="0">
                <a:solidFill>
                  <a:schemeClr val="bg1"/>
                </a:solidFill>
              </a:rPr>
              <a:t> 4 </a:t>
            </a:r>
            <a:r>
              <a:rPr lang="ru-RU" sz="2000" b="1" dirty="0" err="1">
                <a:solidFill>
                  <a:schemeClr val="bg1"/>
                </a:solidFill>
              </a:rPr>
              <a:t>місце</a:t>
            </a:r>
            <a:r>
              <a:rPr lang="ru-RU" sz="2000" b="1" dirty="0">
                <a:solidFill>
                  <a:schemeClr val="bg1"/>
                </a:solidFill>
              </a:rPr>
              <a:t>. «Кубок </a:t>
            </a:r>
            <a:r>
              <a:rPr lang="ru-RU" sz="2000" b="1" dirty="0" err="1">
                <a:solidFill>
                  <a:schemeClr val="bg1"/>
                </a:solidFill>
              </a:rPr>
              <a:t>Волинської</a:t>
            </a:r>
            <a:r>
              <a:rPr lang="ru-RU" sz="2000" b="1" dirty="0">
                <a:solidFill>
                  <a:schemeClr val="bg1"/>
                </a:solidFill>
              </a:rPr>
              <a:t> </a:t>
            </a:r>
            <a:r>
              <a:rPr lang="ru-RU" sz="2000" b="1" dirty="0" err="1">
                <a:solidFill>
                  <a:schemeClr val="bg1"/>
                </a:solidFill>
              </a:rPr>
              <a:t>газети</a:t>
            </a:r>
            <a:r>
              <a:rPr lang="ru-RU" sz="2000" b="1" dirty="0">
                <a:solidFill>
                  <a:schemeClr val="bg1"/>
                </a:solidFill>
              </a:rPr>
              <a:t> 2021» ФК «Славута» - 2 </a:t>
            </a:r>
            <a:r>
              <a:rPr lang="ru-RU" sz="2000" b="1" dirty="0" err="1">
                <a:solidFill>
                  <a:schemeClr val="bg1"/>
                </a:solidFill>
              </a:rPr>
              <a:t>місце</a:t>
            </a:r>
            <a:r>
              <a:rPr lang="ru-RU" sz="2000" b="1" dirty="0">
                <a:solidFill>
                  <a:schemeClr val="bg1"/>
                </a:solidFill>
              </a:rPr>
              <a:t>. </a:t>
            </a:r>
          </a:p>
          <a:p>
            <a:endParaRPr lang="ru-RU" sz="2000" b="1" dirty="0">
              <a:solidFill>
                <a:schemeClr val="bg1"/>
              </a:solidFill>
            </a:endParaRPr>
          </a:p>
          <a:p>
            <a:r>
              <a:rPr lang="ru-RU" sz="2000" b="1" dirty="0">
                <a:solidFill>
                  <a:schemeClr val="bg1"/>
                </a:solidFill>
              </a:rPr>
              <a:t>    з футзалу </a:t>
            </a:r>
            <a:r>
              <a:rPr lang="ru-RU" sz="2000" b="1" dirty="0" err="1">
                <a:solidFill>
                  <a:schemeClr val="bg1"/>
                </a:solidFill>
              </a:rPr>
              <a:t>серед</a:t>
            </a:r>
            <a:r>
              <a:rPr lang="ru-RU" sz="2000" b="1" dirty="0">
                <a:solidFill>
                  <a:schemeClr val="bg1"/>
                </a:solidFill>
              </a:rPr>
              <a:t> </a:t>
            </a:r>
            <a:r>
              <a:rPr lang="ru-RU" sz="2000" b="1" dirty="0" err="1">
                <a:solidFill>
                  <a:schemeClr val="bg1"/>
                </a:solidFill>
              </a:rPr>
              <a:t>дівочих</a:t>
            </a:r>
            <a:r>
              <a:rPr lang="ru-RU" sz="2000" b="1" dirty="0">
                <a:solidFill>
                  <a:schemeClr val="bg1"/>
                </a:solidFill>
              </a:rPr>
              <a:t> команд 2006-2007 </a:t>
            </a:r>
            <a:r>
              <a:rPr lang="ru-RU" sz="2000" b="1" dirty="0" err="1">
                <a:solidFill>
                  <a:schemeClr val="bg1"/>
                </a:solidFill>
              </a:rPr>
              <a:t>р.н</a:t>
            </a:r>
            <a:r>
              <a:rPr lang="ru-RU" sz="2000" b="1" dirty="0">
                <a:solidFill>
                  <a:schemeClr val="bg1"/>
                </a:solidFill>
              </a:rPr>
              <a:t>. - 4 </a:t>
            </a:r>
            <a:r>
              <a:rPr lang="ru-RU" sz="2000" b="1" dirty="0" err="1">
                <a:solidFill>
                  <a:schemeClr val="bg1"/>
                </a:solidFill>
              </a:rPr>
              <a:t>місце</a:t>
            </a:r>
            <a:r>
              <a:rPr lang="ru-RU" sz="2000" b="1" dirty="0">
                <a:solidFill>
                  <a:schemeClr val="bg1"/>
                </a:solidFill>
              </a:rPr>
              <a:t>.</a:t>
            </a:r>
          </a:p>
        </p:txBody>
      </p:sp>
      <p:sp>
        <p:nvSpPr>
          <p:cNvPr id="14" name="Блок-схема: рішення 13">
            <a:extLst>
              <a:ext uri="{FF2B5EF4-FFF2-40B4-BE49-F238E27FC236}">
                <a16:creationId xmlns:a16="http://schemas.microsoft.com/office/drawing/2014/main" id="{DB4EEAA4-3873-458E-8E13-73CFF2B8DAB6}"/>
              </a:ext>
            </a:extLst>
          </p:cNvPr>
          <p:cNvSpPr/>
          <p:nvPr/>
        </p:nvSpPr>
        <p:spPr>
          <a:xfrm>
            <a:off x="6844683" y="282508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E4C2E8AC-8734-4B9D-84BB-A66C2FFBD32F}"/>
              </a:ext>
            </a:extLst>
          </p:cNvPr>
          <p:cNvSpPr/>
          <p:nvPr/>
        </p:nvSpPr>
        <p:spPr>
          <a:xfrm>
            <a:off x="6844683" y="3760455"/>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Блок-схема: рішення 15">
            <a:extLst>
              <a:ext uri="{FF2B5EF4-FFF2-40B4-BE49-F238E27FC236}">
                <a16:creationId xmlns:a16="http://schemas.microsoft.com/office/drawing/2014/main" id="{3354FF0A-DA77-4383-90DD-4D39DA0C655F}"/>
              </a:ext>
            </a:extLst>
          </p:cNvPr>
          <p:cNvSpPr/>
          <p:nvPr/>
        </p:nvSpPr>
        <p:spPr>
          <a:xfrm>
            <a:off x="6844683" y="4989170"/>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9" name="Блок-схема: рішення 18">
            <a:extLst>
              <a:ext uri="{FF2B5EF4-FFF2-40B4-BE49-F238E27FC236}">
                <a16:creationId xmlns:a16="http://schemas.microsoft.com/office/drawing/2014/main" id="{A4D696F8-BB8B-498E-8CD7-2A9249E6029A}"/>
              </a:ext>
            </a:extLst>
          </p:cNvPr>
          <p:cNvSpPr/>
          <p:nvPr/>
        </p:nvSpPr>
        <p:spPr>
          <a:xfrm>
            <a:off x="6844683" y="6193143"/>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074" name="Picture 2" descr="На зображенні може бути: 3 людини та люди стоять">
            <a:extLst>
              <a:ext uri="{FF2B5EF4-FFF2-40B4-BE49-F238E27FC236}">
                <a16:creationId xmlns:a16="http://schemas.microsoft.com/office/drawing/2014/main" id="{A54B4EFF-AAFA-4ACF-A45B-ABA3A847528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165" y="1286663"/>
            <a:ext cx="3172218" cy="25738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На зображенні може бути: 2 людини, люди стоять та на відкритому повітрі">
            <a:extLst>
              <a:ext uri="{FF2B5EF4-FFF2-40B4-BE49-F238E27FC236}">
                <a16:creationId xmlns:a16="http://schemas.microsoft.com/office/drawing/2014/main" id="{8D300618-EA3C-46C0-882F-E4702EEA7A5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64344" y="1285875"/>
            <a:ext cx="3432892" cy="257466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C835040-AEFD-4AC3-A351-FD646F4A70F6}"/>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37</a:t>
            </a:r>
          </a:p>
        </p:txBody>
      </p:sp>
      <p:pic>
        <p:nvPicPr>
          <p:cNvPr id="1028" name="Picture 4" descr="На зображенні може бути: стоїть та текст «FOXAR FOXART Ky6oK BoлиHcbKoй ra3eTи 2021 + SPORT- BRANDS.IN.U»">
            <a:extLst>
              <a:ext uri="{FF2B5EF4-FFF2-40B4-BE49-F238E27FC236}">
                <a16:creationId xmlns:a16="http://schemas.microsoft.com/office/drawing/2014/main" id="{361C195E-7E51-4BB3-AD6A-2491BA6AAF1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36945" y="3892764"/>
            <a:ext cx="5755213" cy="2772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09798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305017" y="-86017"/>
            <a:ext cx="9864016"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СПОРТ</a:t>
            </a:r>
          </a:p>
          <a:p>
            <a:pPr algn="ctr"/>
            <a:r>
              <a:rPr lang="uk-UA" sz="3600" b="1" kern="1800" spc="300" dirty="0">
                <a:solidFill>
                  <a:schemeClr val="bg1"/>
                </a:solidFill>
                <a:effectLst>
                  <a:outerShdw blurRad="50800" dist="50800" dir="5400000" algn="ctr" rotWithShape="0">
                    <a:srgbClr val="000000">
                      <a:alpha val="96000"/>
                    </a:srgbClr>
                  </a:outerShdw>
                </a:effectLst>
              </a:rPr>
              <a:t>досягнення</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73651" y="1057462"/>
            <a:ext cx="11879577" cy="15954"/>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7034998" y="1707110"/>
            <a:ext cx="4918230" cy="4401205"/>
          </a:xfrm>
          <a:prstGeom prst="rect">
            <a:avLst/>
          </a:prstGeom>
          <a:noFill/>
        </p:spPr>
        <p:txBody>
          <a:bodyPr wrap="square">
            <a:spAutoFit/>
          </a:bodyPr>
          <a:lstStyle/>
          <a:p>
            <a:r>
              <a:rPr lang="ru-RU" sz="2000" b="1" dirty="0">
                <a:solidFill>
                  <a:schemeClr val="bg1"/>
                </a:solidFill>
              </a:rPr>
              <a:t>    </a:t>
            </a:r>
            <a:r>
              <a:rPr lang="ru-RU" sz="2000" b="1" dirty="0" err="1">
                <a:solidFill>
                  <a:schemeClr val="bg1"/>
                </a:solidFill>
              </a:rPr>
              <a:t>Сім’я</a:t>
            </a:r>
            <a:r>
              <a:rPr lang="ru-RU" sz="2000" b="1" dirty="0">
                <a:solidFill>
                  <a:schemeClr val="bg1"/>
                </a:solidFill>
              </a:rPr>
              <a:t> </a:t>
            </a:r>
            <a:r>
              <a:rPr lang="ru-RU" sz="2000" b="1" dirty="0" err="1">
                <a:solidFill>
                  <a:schemeClr val="bg1"/>
                </a:solidFill>
              </a:rPr>
              <a:t>Муликів</a:t>
            </a:r>
            <a:r>
              <a:rPr lang="ru-RU" sz="2000" b="1" dirty="0">
                <a:solidFill>
                  <a:schemeClr val="bg1"/>
                </a:solidFill>
              </a:rPr>
              <a:t> перемогла у </a:t>
            </a:r>
            <a:r>
              <a:rPr lang="ru-RU" sz="2000" b="1" dirty="0" err="1">
                <a:solidFill>
                  <a:schemeClr val="bg1"/>
                </a:solidFill>
              </a:rPr>
              <a:t>Всеукраїнському</a:t>
            </a:r>
            <a:r>
              <a:rPr lang="ru-RU" sz="2000" b="1" dirty="0">
                <a:solidFill>
                  <a:schemeClr val="bg1"/>
                </a:solidFill>
              </a:rPr>
              <a:t> </a:t>
            </a:r>
            <a:r>
              <a:rPr lang="ru-RU" sz="2000" b="1" dirty="0" err="1">
                <a:solidFill>
                  <a:schemeClr val="bg1"/>
                </a:solidFill>
              </a:rPr>
              <a:t>фестивалі</a:t>
            </a:r>
            <a:r>
              <a:rPr lang="ru-RU" sz="2000" b="1" dirty="0">
                <a:solidFill>
                  <a:schemeClr val="bg1"/>
                </a:solidFill>
              </a:rPr>
              <a:t> «</a:t>
            </a:r>
            <a:r>
              <a:rPr lang="ru-RU" sz="2000" b="1" dirty="0" err="1">
                <a:solidFill>
                  <a:schemeClr val="bg1"/>
                </a:solidFill>
              </a:rPr>
              <a:t>Тато</a:t>
            </a:r>
            <a:r>
              <a:rPr lang="ru-RU" sz="2000" b="1" dirty="0">
                <a:solidFill>
                  <a:schemeClr val="bg1"/>
                </a:solidFill>
              </a:rPr>
              <a:t>, мама, я - спортивна </a:t>
            </a:r>
            <a:r>
              <a:rPr lang="ru-RU" sz="2000" b="1" dirty="0" err="1">
                <a:solidFill>
                  <a:schemeClr val="bg1"/>
                </a:solidFill>
              </a:rPr>
              <a:t>сім’я</a:t>
            </a:r>
            <a:r>
              <a:rPr lang="ru-RU" sz="2000" b="1" dirty="0">
                <a:solidFill>
                  <a:schemeClr val="bg1"/>
                </a:solidFill>
              </a:rPr>
              <a:t>».</a:t>
            </a:r>
          </a:p>
          <a:p>
            <a:endParaRPr lang="ru-RU" sz="2000" b="1" dirty="0">
              <a:solidFill>
                <a:schemeClr val="bg1"/>
              </a:solidFill>
            </a:endParaRPr>
          </a:p>
          <a:p>
            <a:r>
              <a:rPr lang="ru-RU" sz="2000" b="1" dirty="0">
                <a:solidFill>
                  <a:schemeClr val="bg1"/>
                </a:solidFill>
              </a:rPr>
              <a:t>   Команда ДЮСШ м. Славута </a:t>
            </a:r>
            <a:r>
              <a:rPr lang="ru-RU" sz="2000" b="1" dirty="0" err="1">
                <a:solidFill>
                  <a:schemeClr val="bg1"/>
                </a:solidFill>
              </a:rPr>
              <a:t>посіла</a:t>
            </a:r>
            <a:r>
              <a:rPr lang="ru-RU" sz="2000" b="1" dirty="0">
                <a:solidFill>
                  <a:schemeClr val="bg1"/>
                </a:solidFill>
              </a:rPr>
              <a:t> 2 </a:t>
            </a:r>
            <a:r>
              <a:rPr lang="ru-RU" sz="2000" b="1" dirty="0" err="1">
                <a:solidFill>
                  <a:schemeClr val="bg1"/>
                </a:solidFill>
              </a:rPr>
              <a:t>місце</a:t>
            </a:r>
            <a:r>
              <a:rPr lang="ru-RU" sz="2000" b="1" dirty="0">
                <a:solidFill>
                  <a:schemeClr val="bg1"/>
                </a:solidFill>
              </a:rPr>
              <a:t> в </a:t>
            </a:r>
            <a:r>
              <a:rPr lang="ru-RU" sz="2000" b="1" dirty="0" err="1">
                <a:solidFill>
                  <a:schemeClr val="bg1"/>
                </a:solidFill>
              </a:rPr>
              <a:t>Чемпіонаті</a:t>
            </a:r>
            <a:r>
              <a:rPr lang="ru-RU" sz="2000" b="1" dirty="0">
                <a:solidFill>
                  <a:schemeClr val="bg1"/>
                </a:solidFill>
              </a:rPr>
              <a:t> </a:t>
            </a:r>
            <a:r>
              <a:rPr lang="ru-RU" sz="2000" b="1" dirty="0" err="1">
                <a:solidFill>
                  <a:schemeClr val="bg1"/>
                </a:solidFill>
              </a:rPr>
              <a:t>Преміум-ліги</a:t>
            </a:r>
            <a:r>
              <a:rPr lang="ru-RU" sz="2000" b="1" dirty="0">
                <a:solidFill>
                  <a:schemeClr val="bg1"/>
                </a:solidFill>
              </a:rPr>
              <a:t> </a:t>
            </a:r>
            <a:r>
              <a:rPr lang="ru-RU" sz="2000" b="1" dirty="0" err="1">
                <a:solidFill>
                  <a:schemeClr val="bg1"/>
                </a:solidFill>
              </a:rPr>
              <a:t>Хмельницької</a:t>
            </a:r>
            <a:r>
              <a:rPr lang="ru-RU" sz="2000" b="1" dirty="0">
                <a:solidFill>
                  <a:schemeClr val="bg1"/>
                </a:solidFill>
              </a:rPr>
              <a:t> </a:t>
            </a:r>
            <a:r>
              <a:rPr lang="ru-RU" sz="2000" b="1" dirty="0" err="1">
                <a:solidFill>
                  <a:schemeClr val="bg1"/>
                </a:solidFill>
              </a:rPr>
              <a:t>області</a:t>
            </a:r>
            <a:r>
              <a:rPr lang="ru-RU" sz="2000" b="1" dirty="0">
                <a:solidFill>
                  <a:schemeClr val="bg1"/>
                </a:solidFill>
              </a:rPr>
              <a:t> з футзалу 2020-2021 </a:t>
            </a:r>
            <a:r>
              <a:rPr lang="ru-RU" sz="2000" b="1" dirty="0" err="1">
                <a:solidFill>
                  <a:schemeClr val="bg1"/>
                </a:solidFill>
              </a:rPr>
              <a:t>рр</a:t>
            </a:r>
            <a:r>
              <a:rPr lang="ru-RU" sz="2000" b="1" dirty="0">
                <a:solidFill>
                  <a:schemeClr val="bg1"/>
                </a:solidFill>
              </a:rPr>
              <a:t>. </a:t>
            </a:r>
          </a:p>
          <a:p>
            <a:endParaRPr lang="ru-RU" sz="2000" b="1" dirty="0">
              <a:solidFill>
                <a:schemeClr val="bg1"/>
              </a:solidFill>
            </a:endParaRPr>
          </a:p>
          <a:p>
            <a:r>
              <a:rPr lang="ru-RU" sz="2000" b="1" dirty="0">
                <a:solidFill>
                  <a:schemeClr val="bg1"/>
                </a:solidFill>
              </a:rPr>
              <a:t>     </a:t>
            </a:r>
            <a:r>
              <a:rPr lang="ru-RU" sz="2000" b="1" dirty="0" err="1">
                <a:solidFill>
                  <a:schemeClr val="bg1"/>
                </a:solidFill>
              </a:rPr>
              <a:t>Відбірковий</a:t>
            </a:r>
            <a:r>
              <a:rPr lang="ru-RU" sz="2000" b="1" dirty="0">
                <a:solidFill>
                  <a:schemeClr val="bg1"/>
                </a:solidFill>
              </a:rPr>
              <a:t> </a:t>
            </a:r>
            <a:r>
              <a:rPr lang="ru-RU" sz="2000" b="1" dirty="0" err="1">
                <a:solidFill>
                  <a:schemeClr val="bg1"/>
                </a:solidFill>
              </a:rPr>
              <a:t>Чемпіонат</a:t>
            </a:r>
            <a:r>
              <a:rPr lang="ru-RU" sz="2000" b="1" dirty="0">
                <a:solidFill>
                  <a:schemeClr val="bg1"/>
                </a:solidFill>
              </a:rPr>
              <a:t> </a:t>
            </a:r>
            <a:r>
              <a:rPr lang="ru-RU" sz="2000" b="1" dirty="0" err="1">
                <a:solidFill>
                  <a:schemeClr val="bg1"/>
                </a:solidFill>
              </a:rPr>
              <a:t>Хмельницької</a:t>
            </a:r>
            <a:r>
              <a:rPr lang="ru-RU" sz="2000" b="1" dirty="0">
                <a:solidFill>
                  <a:schemeClr val="bg1"/>
                </a:solidFill>
              </a:rPr>
              <a:t> </a:t>
            </a:r>
            <a:r>
              <a:rPr lang="ru-RU" sz="2000" b="1" dirty="0" err="1">
                <a:solidFill>
                  <a:schemeClr val="bg1"/>
                </a:solidFill>
              </a:rPr>
              <a:t>області</a:t>
            </a:r>
            <a:r>
              <a:rPr lang="ru-RU" sz="2000" b="1" dirty="0">
                <a:solidFill>
                  <a:schemeClr val="bg1"/>
                </a:solidFill>
              </a:rPr>
              <a:t> з </a:t>
            </a:r>
            <a:r>
              <a:rPr lang="ru-RU" sz="2000" b="1" dirty="0" err="1">
                <a:solidFill>
                  <a:schemeClr val="bg1"/>
                </a:solidFill>
              </a:rPr>
              <a:t>настільного</a:t>
            </a:r>
            <a:r>
              <a:rPr lang="ru-RU" sz="2000" b="1" dirty="0">
                <a:solidFill>
                  <a:schemeClr val="bg1"/>
                </a:solidFill>
              </a:rPr>
              <a:t> </a:t>
            </a:r>
            <a:r>
              <a:rPr lang="ru-RU" sz="2000" b="1" dirty="0" err="1">
                <a:solidFill>
                  <a:schemeClr val="bg1"/>
                </a:solidFill>
              </a:rPr>
              <a:t>тенісу</a:t>
            </a:r>
            <a:r>
              <a:rPr lang="ru-RU" sz="2000" b="1" dirty="0">
                <a:solidFill>
                  <a:schemeClr val="bg1"/>
                </a:solidFill>
              </a:rPr>
              <a:t>: Захар Мітла-1 </a:t>
            </a:r>
            <a:r>
              <a:rPr lang="ru-RU" sz="2000" b="1" dirty="0" err="1">
                <a:solidFill>
                  <a:schemeClr val="bg1"/>
                </a:solidFill>
              </a:rPr>
              <a:t>місце</a:t>
            </a:r>
            <a:r>
              <a:rPr lang="ru-RU" sz="2000" b="1" dirty="0">
                <a:solidFill>
                  <a:schemeClr val="bg1"/>
                </a:solidFill>
              </a:rPr>
              <a:t>, </a:t>
            </a:r>
            <a:r>
              <a:rPr lang="ru-RU" sz="2000" b="1" dirty="0" err="1">
                <a:solidFill>
                  <a:schemeClr val="bg1"/>
                </a:solidFill>
              </a:rPr>
              <a:t>Загоруйко</a:t>
            </a:r>
            <a:r>
              <a:rPr lang="ru-RU" sz="2000" b="1" dirty="0">
                <a:solidFill>
                  <a:schemeClr val="bg1"/>
                </a:solidFill>
              </a:rPr>
              <a:t> Максим та </a:t>
            </a:r>
            <a:r>
              <a:rPr lang="ru-RU" sz="2000" b="1" dirty="0" err="1">
                <a:solidFill>
                  <a:schemeClr val="bg1"/>
                </a:solidFill>
              </a:rPr>
              <a:t>Келюх</a:t>
            </a:r>
            <a:r>
              <a:rPr lang="ru-RU" sz="2000" b="1" dirty="0">
                <a:solidFill>
                  <a:schemeClr val="bg1"/>
                </a:solidFill>
              </a:rPr>
              <a:t> </a:t>
            </a:r>
            <a:r>
              <a:rPr lang="ru-RU" sz="2000" b="1" dirty="0" err="1">
                <a:solidFill>
                  <a:schemeClr val="bg1"/>
                </a:solidFill>
              </a:rPr>
              <a:t>Мар’яна</a:t>
            </a:r>
            <a:r>
              <a:rPr lang="ru-RU" sz="2000" b="1" dirty="0">
                <a:solidFill>
                  <a:schemeClr val="bg1"/>
                </a:solidFill>
              </a:rPr>
              <a:t> - 2 </a:t>
            </a:r>
            <a:r>
              <a:rPr lang="ru-RU" sz="2000" b="1" dirty="0" err="1">
                <a:solidFill>
                  <a:schemeClr val="bg1"/>
                </a:solidFill>
              </a:rPr>
              <a:t>місце</a:t>
            </a:r>
            <a:r>
              <a:rPr lang="ru-RU" sz="2000" b="1" dirty="0">
                <a:solidFill>
                  <a:schemeClr val="bg1"/>
                </a:solidFill>
              </a:rPr>
              <a:t>, </a:t>
            </a:r>
            <a:r>
              <a:rPr lang="ru-RU" sz="2000" b="1" dirty="0" err="1">
                <a:solidFill>
                  <a:schemeClr val="bg1"/>
                </a:solidFill>
              </a:rPr>
              <a:t>Туніцька</a:t>
            </a:r>
            <a:r>
              <a:rPr lang="ru-RU" sz="2000" b="1" dirty="0">
                <a:solidFill>
                  <a:schemeClr val="bg1"/>
                </a:solidFill>
              </a:rPr>
              <a:t> Ольга - 3 </a:t>
            </a:r>
            <a:r>
              <a:rPr lang="ru-RU" sz="2000" b="1" dirty="0" err="1">
                <a:solidFill>
                  <a:schemeClr val="bg1"/>
                </a:solidFill>
              </a:rPr>
              <a:t>місце</a:t>
            </a:r>
            <a:r>
              <a:rPr lang="ru-RU" sz="2000" b="1" dirty="0">
                <a:solidFill>
                  <a:schemeClr val="bg1"/>
                </a:solidFill>
              </a:rPr>
              <a:t>. </a:t>
            </a:r>
          </a:p>
        </p:txBody>
      </p:sp>
      <p:sp>
        <p:nvSpPr>
          <p:cNvPr id="11" name="Блок-схема: рішення 10">
            <a:extLst>
              <a:ext uri="{FF2B5EF4-FFF2-40B4-BE49-F238E27FC236}">
                <a16:creationId xmlns:a16="http://schemas.microsoft.com/office/drawing/2014/main" id="{AF88EF23-E286-49C0-BBFF-A64E303B3E29}"/>
              </a:ext>
            </a:extLst>
          </p:cNvPr>
          <p:cNvSpPr/>
          <p:nvPr/>
        </p:nvSpPr>
        <p:spPr>
          <a:xfrm>
            <a:off x="7034998" y="1879873"/>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Блок-схема: рішення 11">
            <a:extLst>
              <a:ext uri="{FF2B5EF4-FFF2-40B4-BE49-F238E27FC236}">
                <a16:creationId xmlns:a16="http://schemas.microsoft.com/office/drawing/2014/main" id="{8E29B04C-AD39-4A14-9E47-4CA25951ED4F}"/>
              </a:ext>
            </a:extLst>
          </p:cNvPr>
          <p:cNvSpPr/>
          <p:nvPr/>
        </p:nvSpPr>
        <p:spPr>
          <a:xfrm>
            <a:off x="6965456" y="3075890"/>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4" name="Блок-схема: рішення 13">
            <a:extLst>
              <a:ext uri="{FF2B5EF4-FFF2-40B4-BE49-F238E27FC236}">
                <a16:creationId xmlns:a16="http://schemas.microsoft.com/office/drawing/2014/main" id="{82364193-BF61-478B-9E5A-B25DFA4442F0}"/>
              </a:ext>
            </a:extLst>
          </p:cNvPr>
          <p:cNvSpPr/>
          <p:nvPr/>
        </p:nvSpPr>
        <p:spPr>
          <a:xfrm>
            <a:off x="7034998" y="4592102"/>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615CA3F4-FB51-477E-B9D1-FC80BA51043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3651" y="1222699"/>
            <a:ext cx="2784885" cy="5571654"/>
          </a:xfrm>
          <a:prstGeom prst="rect">
            <a:avLst/>
          </a:prstGeom>
        </p:spPr>
      </p:pic>
      <p:pic>
        <p:nvPicPr>
          <p:cNvPr id="2050" name="Picture 2">
            <a:extLst>
              <a:ext uri="{FF2B5EF4-FFF2-40B4-BE49-F238E27FC236}">
                <a16:creationId xmlns:a16="http://schemas.microsoft.com/office/drawing/2014/main" id="{295E7BC8-6989-4FDB-B609-89ECF97EC8A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32187" y="1222699"/>
            <a:ext cx="3993724" cy="26602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На зображенні може бути: 11 людей, люди стоять та у приміщенні">
            <a:extLst>
              <a:ext uri="{FF2B5EF4-FFF2-40B4-BE49-F238E27FC236}">
                <a16:creationId xmlns:a16="http://schemas.microsoft.com/office/drawing/2014/main" id="{EEE44CCF-4E2B-4598-AD07-775F9A7E22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932187" y="3907712"/>
            <a:ext cx="3993724" cy="291141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3E8C334-9B3A-4E24-9540-BC01250A3E93}"/>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38</a:t>
            </a:r>
          </a:p>
        </p:txBody>
      </p:sp>
    </p:spTree>
    <p:extLst>
      <p:ext uri="{BB962C8B-B14F-4D97-AF65-F5344CB8AC3E}">
        <p14:creationId xmlns:p14="http://schemas.microsoft.com/office/powerpoint/2010/main" val="33840676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06814" y="73159"/>
            <a:ext cx="12160042" cy="523220"/>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2800" b="1" kern="1800" spc="300" dirty="0">
                <a:solidFill>
                  <a:schemeClr val="bg1"/>
                </a:solidFill>
                <a:effectLst>
                  <a:outerShdw blurRad="50800" dist="50800" dir="5400000" algn="ctr" rotWithShape="0">
                    <a:srgbClr val="000000">
                      <a:alpha val="96000"/>
                    </a:srgbClr>
                  </a:outerShdw>
                </a:effectLst>
              </a:rPr>
              <a:t>ІНФОРМАЦІЙНИЙ ПРОСТІР/ГРОМАДЯНСЬКЕ СУСПІЛЬСТВО</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73651" y="596379"/>
            <a:ext cx="11879577" cy="15954"/>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2967511" y="651277"/>
            <a:ext cx="9227127" cy="5940088"/>
          </a:xfrm>
          <a:prstGeom prst="rect">
            <a:avLst/>
          </a:prstGeom>
          <a:noFill/>
        </p:spPr>
        <p:txBody>
          <a:bodyPr wrap="square">
            <a:spAutoFit/>
          </a:bodyPr>
          <a:lstStyle/>
          <a:p>
            <a:r>
              <a:rPr lang="uk-UA" b="1" dirty="0">
                <a:solidFill>
                  <a:schemeClr val="bg1"/>
                </a:solidFill>
              </a:rPr>
              <a:t>Джерела інформування громадськості у 2021 році – газета «Трудівник Полісся»,  </a:t>
            </a:r>
            <a:r>
              <a:rPr lang="ru-RU" b="1" dirty="0" err="1">
                <a:solidFill>
                  <a:schemeClr val="bg1"/>
                </a:solidFill>
              </a:rPr>
              <a:t>офіційний</a:t>
            </a:r>
            <a:r>
              <a:rPr lang="ru-RU" b="1" dirty="0">
                <a:solidFill>
                  <a:schemeClr val="bg1"/>
                </a:solidFill>
              </a:rPr>
              <a:t> сайт </a:t>
            </a:r>
            <a:r>
              <a:rPr lang="ru-RU" b="1" dirty="0" err="1">
                <a:solidFill>
                  <a:schemeClr val="bg1"/>
                </a:solidFill>
              </a:rPr>
              <a:t>громади</a:t>
            </a:r>
            <a:r>
              <a:rPr lang="ru-RU" b="1" dirty="0">
                <a:solidFill>
                  <a:schemeClr val="bg1"/>
                </a:solidFill>
              </a:rPr>
              <a:t> – </a:t>
            </a:r>
            <a:r>
              <a:rPr lang="en-US" b="1" dirty="0">
                <a:solidFill>
                  <a:schemeClr val="bg1"/>
                </a:solidFill>
                <a:hlinkClick r:id="rId2"/>
              </a:rPr>
              <a:t>www.slavuta-mvk.gov.ua</a:t>
            </a:r>
            <a:r>
              <a:rPr lang="uk-UA" b="1" dirty="0">
                <a:solidFill>
                  <a:schemeClr val="bg1"/>
                </a:solidFill>
              </a:rPr>
              <a:t>, мережі Фейсбук, </a:t>
            </a:r>
            <a:r>
              <a:rPr lang="uk-UA" b="1" dirty="0" err="1">
                <a:solidFill>
                  <a:schemeClr val="bg1"/>
                </a:solidFill>
              </a:rPr>
              <a:t>Інстаграм</a:t>
            </a:r>
            <a:r>
              <a:rPr lang="uk-UA" b="1" dirty="0">
                <a:solidFill>
                  <a:schemeClr val="bg1"/>
                </a:solidFill>
              </a:rPr>
              <a:t>, Телеграм, </a:t>
            </a:r>
            <a:r>
              <a:rPr lang="uk-UA" b="1" dirty="0" err="1">
                <a:solidFill>
                  <a:schemeClr val="bg1"/>
                </a:solidFill>
              </a:rPr>
              <a:t>промоційна</a:t>
            </a:r>
            <a:r>
              <a:rPr lang="uk-UA" b="1" dirty="0">
                <a:solidFill>
                  <a:schemeClr val="bg1"/>
                </a:solidFill>
              </a:rPr>
              <a:t> продукція.</a:t>
            </a:r>
          </a:p>
          <a:p>
            <a:endParaRPr lang="ru-RU" b="1" dirty="0">
              <a:solidFill>
                <a:schemeClr val="bg1"/>
              </a:solidFill>
            </a:endParaRPr>
          </a:p>
          <a:p>
            <a:r>
              <a:rPr lang="ru-RU" b="1" dirty="0">
                <a:solidFill>
                  <a:schemeClr val="bg1"/>
                </a:solidFill>
              </a:rPr>
              <a:t>●  На </a:t>
            </a:r>
            <a:r>
              <a:rPr lang="ru-RU" b="1" dirty="0" err="1">
                <a:solidFill>
                  <a:schemeClr val="bg1"/>
                </a:solidFill>
              </a:rPr>
              <a:t>офіційному</a:t>
            </a:r>
            <a:r>
              <a:rPr lang="ru-RU" b="1" dirty="0">
                <a:solidFill>
                  <a:schemeClr val="bg1"/>
                </a:solidFill>
              </a:rPr>
              <a:t> </a:t>
            </a:r>
            <a:r>
              <a:rPr lang="ru-RU" b="1" dirty="0" err="1">
                <a:solidFill>
                  <a:schemeClr val="bg1"/>
                </a:solidFill>
              </a:rPr>
              <a:t>сайті</a:t>
            </a:r>
            <a:r>
              <a:rPr lang="ru-RU" b="1" dirty="0">
                <a:solidFill>
                  <a:schemeClr val="bg1"/>
                </a:solidFill>
              </a:rPr>
              <a:t> </a:t>
            </a:r>
            <a:r>
              <a:rPr lang="ru-RU" b="1" dirty="0" err="1">
                <a:solidFill>
                  <a:schemeClr val="bg1"/>
                </a:solidFill>
              </a:rPr>
              <a:t>громади</a:t>
            </a:r>
            <a:r>
              <a:rPr lang="ru-RU" b="1" dirty="0">
                <a:solidFill>
                  <a:schemeClr val="bg1"/>
                </a:solidFill>
              </a:rPr>
              <a:t> </a:t>
            </a:r>
            <a:r>
              <a:rPr lang="ru-RU" b="1" dirty="0" err="1">
                <a:solidFill>
                  <a:schemeClr val="bg1"/>
                </a:solidFill>
              </a:rPr>
              <a:t>працюють</a:t>
            </a:r>
            <a:r>
              <a:rPr lang="ru-RU" b="1" dirty="0">
                <a:solidFill>
                  <a:schemeClr val="bg1"/>
                </a:solidFill>
              </a:rPr>
              <a:t> онлайн </a:t>
            </a:r>
            <a:r>
              <a:rPr lang="ru-RU" b="1" dirty="0" err="1">
                <a:solidFill>
                  <a:schemeClr val="bg1"/>
                </a:solidFill>
              </a:rPr>
              <a:t>додатки</a:t>
            </a:r>
            <a:r>
              <a:rPr lang="ru-RU" b="1" dirty="0">
                <a:solidFill>
                  <a:schemeClr val="bg1"/>
                </a:solidFill>
              </a:rPr>
              <a:t> для максимально </a:t>
            </a:r>
            <a:r>
              <a:rPr lang="ru-RU" b="1" dirty="0" err="1">
                <a:solidFill>
                  <a:schemeClr val="bg1"/>
                </a:solidFill>
              </a:rPr>
              <a:t>ефективної</a:t>
            </a:r>
            <a:r>
              <a:rPr lang="ru-RU" b="1" dirty="0">
                <a:solidFill>
                  <a:schemeClr val="bg1"/>
                </a:solidFill>
              </a:rPr>
              <a:t> </a:t>
            </a:r>
            <a:r>
              <a:rPr lang="ru-RU" b="1" dirty="0" err="1">
                <a:solidFill>
                  <a:schemeClr val="bg1"/>
                </a:solidFill>
              </a:rPr>
              <a:t>взаємодії</a:t>
            </a:r>
            <a:r>
              <a:rPr lang="ru-RU" b="1" dirty="0">
                <a:solidFill>
                  <a:schemeClr val="bg1"/>
                </a:solidFill>
              </a:rPr>
              <a:t> з </a:t>
            </a:r>
            <a:r>
              <a:rPr lang="ru-RU" b="1" dirty="0" err="1">
                <a:solidFill>
                  <a:schemeClr val="bg1"/>
                </a:solidFill>
              </a:rPr>
              <a:t>громадськістю</a:t>
            </a:r>
            <a:r>
              <a:rPr lang="ru-RU" b="1" dirty="0">
                <a:solidFill>
                  <a:schemeClr val="bg1"/>
                </a:solidFill>
              </a:rPr>
              <a:t>: «</a:t>
            </a:r>
            <a:r>
              <a:rPr lang="ru-RU" b="1" dirty="0" err="1">
                <a:solidFill>
                  <a:schemeClr val="bg1"/>
                </a:solidFill>
              </a:rPr>
              <a:t>Відкрите</a:t>
            </a:r>
            <a:r>
              <a:rPr lang="ru-RU" b="1" dirty="0">
                <a:solidFill>
                  <a:schemeClr val="bg1"/>
                </a:solidFill>
              </a:rPr>
              <a:t> </a:t>
            </a:r>
            <a:r>
              <a:rPr lang="ru-RU" b="1" dirty="0" err="1">
                <a:solidFill>
                  <a:schemeClr val="bg1"/>
                </a:solidFill>
              </a:rPr>
              <a:t>місто</a:t>
            </a:r>
            <a:r>
              <a:rPr lang="ru-RU" b="1" dirty="0">
                <a:solidFill>
                  <a:schemeClr val="bg1"/>
                </a:solidFill>
              </a:rPr>
              <a:t>», «</a:t>
            </a:r>
            <a:r>
              <a:rPr lang="ru-RU" b="1" dirty="0" err="1">
                <a:solidFill>
                  <a:schemeClr val="bg1"/>
                </a:solidFill>
              </a:rPr>
              <a:t>Єдина</a:t>
            </a:r>
            <a:r>
              <a:rPr lang="ru-RU" b="1" dirty="0">
                <a:solidFill>
                  <a:schemeClr val="bg1"/>
                </a:solidFill>
              </a:rPr>
              <a:t> система </a:t>
            </a:r>
            <a:r>
              <a:rPr lang="ru-RU" b="1" dirty="0" err="1">
                <a:solidFill>
                  <a:schemeClr val="bg1"/>
                </a:solidFill>
              </a:rPr>
              <a:t>місцевих</a:t>
            </a:r>
            <a:r>
              <a:rPr lang="ru-RU" b="1" dirty="0">
                <a:solidFill>
                  <a:schemeClr val="bg1"/>
                </a:solidFill>
              </a:rPr>
              <a:t> </a:t>
            </a:r>
            <a:r>
              <a:rPr lang="ru-RU" b="1" dirty="0" err="1">
                <a:solidFill>
                  <a:schemeClr val="bg1"/>
                </a:solidFill>
              </a:rPr>
              <a:t>петицій</a:t>
            </a:r>
            <a:r>
              <a:rPr lang="ru-RU" b="1" dirty="0">
                <a:solidFill>
                  <a:schemeClr val="bg1"/>
                </a:solidFill>
              </a:rPr>
              <a:t>», «</a:t>
            </a:r>
            <a:r>
              <a:rPr lang="ru-RU" b="1" dirty="0" err="1">
                <a:solidFill>
                  <a:schemeClr val="bg1"/>
                </a:solidFill>
              </a:rPr>
              <a:t>Консультації</a:t>
            </a:r>
            <a:r>
              <a:rPr lang="ru-RU" b="1" dirty="0">
                <a:solidFill>
                  <a:schemeClr val="bg1"/>
                </a:solidFill>
              </a:rPr>
              <a:t> з </a:t>
            </a:r>
            <a:r>
              <a:rPr lang="ru-RU" b="1" dirty="0" err="1">
                <a:solidFill>
                  <a:schemeClr val="bg1"/>
                </a:solidFill>
              </a:rPr>
              <a:t>громадськістю</a:t>
            </a:r>
            <a:r>
              <a:rPr lang="ru-RU" b="1" dirty="0">
                <a:solidFill>
                  <a:schemeClr val="bg1"/>
                </a:solidFill>
              </a:rPr>
              <a:t>», онлайн </a:t>
            </a:r>
            <a:r>
              <a:rPr lang="ru-RU" b="1" dirty="0" err="1">
                <a:solidFill>
                  <a:schemeClr val="bg1"/>
                </a:solidFill>
              </a:rPr>
              <a:t>опитування</a:t>
            </a:r>
            <a:r>
              <a:rPr lang="ru-RU" b="1" dirty="0">
                <a:solidFill>
                  <a:schemeClr val="bg1"/>
                </a:solidFill>
              </a:rPr>
              <a:t>. </a:t>
            </a:r>
            <a:r>
              <a:rPr lang="ru-RU" b="1" dirty="0" err="1">
                <a:solidFill>
                  <a:schemeClr val="bg1"/>
                </a:solidFill>
              </a:rPr>
              <a:t>Кількість</a:t>
            </a:r>
            <a:r>
              <a:rPr lang="ru-RU" b="1" dirty="0">
                <a:solidFill>
                  <a:schemeClr val="bg1"/>
                </a:solidFill>
              </a:rPr>
              <a:t> </a:t>
            </a:r>
            <a:r>
              <a:rPr lang="ru-RU" b="1" dirty="0" err="1">
                <a:solidFill>
                  <a:schemeClr val="bg1"/>
                </a:solidFill>
              </a:rPr>
              <a:t>відвідувань</a:t>
            </a:r>
            <a:r>
              <a:rPr lang="ru-RU" b="1" dirty="0">
                <a:solidFill>
                  <a:schemeClr val="bg1"/>
                </a:solidFill>
              </a:rPr>
              <a:t> сайту у 2021 </a:t>
            </a:r>
            <a:r>
              <a:rPr lang="ru-RU" b="1" dirty="0" err="1">
                <a:solidFill>
                  <a:schemeClr val="bg1"/>
                </a:solidFill>
              </a:rPr>
              <a:t>році</a:t>
            </a:r>
            <a:r>
              <a:rPr lang="ru-RU" b="1" dirty="0">
                <a:solidFill>
                  <a:schemeClr val="bg1"/>
                </a:solidFill>
              </a:rPr>
              <a:t> - 625 тис. 320.</a:t>
            </a:r>
          </a:p>
          <a:p>
            <a:endParaRPr lang="ru-RU" b="1" dirty="0">
              <a:solidFill>
                <a:schemeClr val="bg1"/>
              </a:solidFill>
            </a:endParaRPr>
          </a:p>
          <a:p>
            <a:r>
              <a:rPr lang="ru-RU" b="1" dirty="0">
                <a:solidFill>
                  <a:schemeClr val="bg1"/>
                </a:solidFill>
              </a:rPr>
              <a:t>● </a:t>
            </a:r>
            <a:r>
              <a:rPr lang="ru-RU" b="1" dirty="0" err="1">
                <a:solidFill>
                  <a:schemeClr val="bg1"/>
                </a:solidFill>
              </a:rPr>
              <a:t>Укладені</a:t>
            </a:r>
            <a:r>
              <a:rPr lang="ru-RU" b="1" dirty="0">
                <a:solidFill>
                  <a:schemeClr val="bg1"/>
                </a:solidFill>
              </a:rPr>
              <a:t> договори, </a:t>
            </a:r>
            <a:r>
              <a:rPr lang="ru-RU" b="1" dirty="0" err="1">
                <a:solidFill>
                  <a:schemeClr val="bg1"/>
                </a:solidFill>
              </a:rPr>
              <a:t>акти</a:t>
            </a:r>
            <a:r>
              <a:rPr lang="ru-RU" b="1" dirty="0">
                <a:solidFill>
                  <a:schemeClr val="bg1"/>
                </a:solidFill>
              </a:rPr>
              <a:t> </a:t>
            </a:r>
            <a:r>
              <a:rPr lang="ru-RU" b="1" dirty="0" err="1">
                <a:solidFill>
                  <a:schemeClr val="bg1"/>
                </a:solidFill>
              </a:rPr>
              <a:t>виконаних</a:t>
            </a:r>
            <a:r>
              <a:rPr lang="ru-RU" b="1" dirty="0">
                <a:solidFill>
                  <a:schemeClr val="bg1"/>
                </a:solidFill>
              </a:rPr>
              <a:t> </a:t>
            </a:r>
            <a:r>
              <a:rPr lang="ru-RU" b="1" dirty="0" err="1">
                <a:solidFill>
                  <a:schemeClr val="bg1"/>
                </a:solidFill>
              </a:rPr>
              <a:t>робіт</a:t>
            </a:r>
            <a:r>
              <a:rPr lang="ru-RU" b="1" dirty="0">
                <a:solidFill>
                  <a:schemeClr val="bg1"/>
                </a:solidFill>
              </a:rPr>
              <a:t>, </a:t>
            </a:r>
            <a:r>
              <a:rPr lang="ru-RU" b="1" dirty="0" err="1">
                <a:solidFill>
                  <a:schemeClr val="bg1"/>
                </a:solidFill>
              </a:rPr>
              <a:t>уся</a:t>
            </a:r>
            <a:r>
              <a:rPr lang="ru-RU" b="1" dirty="0">
                <a:solidFill>
                  <a:schemeClr val="bg1"/>
                </a:solidFill>
              </a:rPr>
              <a:t> </a:t>
            </a:r>
            <a:r>
              <a:rPr lang="ru-RU" b="1" dirty="0" err="1">
                <a:solidFill>
                  <a:schemeClr val="bg1"/>
                </a:solidFill>
              </a:rPr>
              <a:t>звітність</a:t>
            </a:r>
            <a:r>
              <a:rPr lang="ru-RU" b="1" dirty="0">
                <a:solidFill>
                  <a:schemeClr val="bg1"/>
                </a:solidFill>
              </a:rPr>
              <a:t> на </a:t>
            </a:r>
            <a:r>
              <a:rPr lang="ru-RU" b="1" dirty="0" err="1">
                <a:solidFill>
                  <a:schemeClr val="bg1"/>
                </a:solidFill>
              </a:rPr>
              <a:t>Держказначейство</a:t>
            </a:r>
            <a:r>
              <a:rPr lang="ru-RU" b="1" dirty="0">
                <a:solidFill>
                  <a:schemeClr val="bg1"/>
                </a:solidFill>
              </a:rPr>
              <a:t> </a:t>
            </a:r>
            <a:r>
              <a:rPr lang="ru-RU" b="1" dirty="0" err="1">
                <a:solidFill>
                  <a:schemeClr val="bg1"/>
                </a:solidFill>
              </a:rPr>
              <a:t>виконавчого</a:t>
            </a:r>
            <a:r>
              <a:rPr lang="ru-RU" b="1" dirty="0">
                <a:solidFill>
                  <a:schemeClr val="bg1"/>
                </a:solidFill>
              </a:rPr>
              <a:t> </a:t>
            </a:r>
            <a:r>
              <a:rPr lang="ru-RU" b="1" dirty="0" err="1">
                <a:solidFill>
                  <a:schemeClr val="bg1"/>
                </a:solidFill>
              </a:rPr>
              <a:t>комітету</a:t>
            </a:r>
            <a:r>
              <a:rPr lang="ru-RU" b="1" dirty="0">
                <a:solidFill>
                  <a:schemeClr val="bg1"/>
                </a:solidFill>
              </a:rPr>
              <a:t> </a:t>
            </a:r>
            <a:r>
              <a:rPr lang="ru-RU" b="1" dirty="0" err="1">
                <a:solidFill>
                  <a:schemeClr val="bg1"/>
                </a:solidFill>
              </a:rPr>
              <a:t>Славутської</a:t>
            </a:r>
            <a:r>
              <a:rPr lang="ru-RU" b="1" dirty="0">
                <a:solidFill>
                  <a:schemeClr val="bg1"/>
                </a:solidFill>
              </a:rPr>
              <a:t> </a:t>
            </a:r>
            <a:r>
              <a:rPr lang="ru-RU" b="1" dirty="0" err="1">
                <a:solidFill>
                  <a:schemeClr val="bg1"/>
                </a:solidFill>
              </a:rPr>
              <a:t>міської</a:t>
            </a:r>
            <a:r>
              <a:rPr lang="ru-RU" b="1" dirty="0">
                <a:solidFill>
                  <a:schemeClr val="bg1"/>
                </a:solidFill>
              </a:rPr>
              <a:t> ради </a:t>
            </a:r>
            <a:r>
              <a:rPr lang="ru-RU" b="1" dirty="0" err="1">
                <a:solidFill>
                  <a:schemeClr val="bg1"/>
                </a:solidFill>
              </a:rPr>
              <a:t>оприлюднюється</a:t>
            </a:r>
            <a:r>
              <a:rPr lang="ru-RU" b="1" dirty="0">
                <a:solidFill>
                  <a:schemeClr val="bg1"/>
                </a:solidFill>
              </a:rPr>
              <a:t> на </a:t>
            </a:r>
            <a:r>
              <a:rPr lang="ru-RU" b="1" dirty="0" err="1">
                <a:solidFill>
                  <a:schemeClr val="bg1"/>
                </a:solidFill>
              </a:rPr>
              <a:t>єдиному</a:t>
            </a:r>
            <a:r>
              <a:rPr lang="ru-RU" b="1" dirty="0">
                <a:solidFill>
                  <a:schemeClr val="bg1"/>
                </a:solidFill>
              </a:rPr>
              <a:t> </a:t>
            </a:r>
            <a:r>
              <a:rPr lang="ru-RU" b="1" dirty="0" err="1">
                <a:solidFill>
                  <a:schemeClr val="bg1"/>
                </a:solidFill>
              </a:rPr>
              <a:t>вебпорталі</a:t>
            </a:r>
            <a:r>
              <a:rPr lang="ru-RU" b="1" dirty="0">
                <a:solidFill>
                  <a:schemeClr val="bg1"/>
                </a:solidFill>
              </a:rPr>
              <a:t> </a:t>
            </a:r>
            <a:r>
              <a:rPr lang="ru-RU" b="1" dirty="0" err="1">
                <a:solidFill>
                  <a:schemeClr val="bg1"/>
                </a:solidFill>
              </a:rPr>
              <a:t>використання</a:t>
            </a:r>
            <a:r>
              <a:rPr lang="ru-RU" b="1" dirty="0">
                <a:solidFill>
                  <a:schemeClr val="bg1"/>
                </a:solidFill>
              </a:rPr>
              <a:t> </a:t>
            </a:r>
            <a:r>
              <a:rPr lang="ru-RU" b="1" dirty="0" err="1">
                <a:solidFill>
                  <a:schemeClr val="bg1"/>
                </a:solidFill>
              </a:rPr>
              <a:t>публічних</a:t>
            </a:r>
            <a:r>
              <a:rPr lang="ru-RU" b="1" dirty="0">
                <a:solidFill>
                  <a:schemeClr val="bg1"/>
                </a:solidFill>
              </a:rPr>
              <a:t> </a:t>
            </a:r>
            <a:r>
              <a:rPr lang="ru-RU" b="1" dirty="0" err="1">
                <a:solidFill>
                  <a:schemeClr val="bg1"/>
                </a:solidFill>
              </a:rPr>
              <a:t>коштів</a:t>
            </a:r>
            <a:r>
              <a:rPr lang="ru-RU" b="1" dirty="0">
                <a:solidFill>
                  <a:schemeClr val="bg1"/>
                </a:solidFill>
              </a:rPr>
              <a:t> </a:t>
            </a:r>
            <a:r>
              <a:rPr lang="en-US" b="1" dirty="0">
                <a:solidFill>
                  <a:schemeClr val="bg1"/>
                </a:solidFill>
              </a:rPr>
              <a:t>E-DATA. </a:t>
            </a:r>
            <a:endParaRPr lang="uk-UA" b="1" dirty="0">
              <a:solidFill>
                <a:schemeClr val="bg1"/>
              </a:solidFill>
            </a:endParaRPr>
          </a:p>
          <a:p>
            <a:endParaRPr lang="en-US" b="1" dirty="0">
              <a:solidFill>
                <a:schemeClr val="bg1"/>
              </a:solidFill>
            </a:endParaRPr>
          </a:p>
          <a:p>
            <a:r>
              <a:rPr lang="en-US" b="1" dirty="0">
                <a:solidFill>
                  <a:schemeClr val="bg1"/>
                </a:solidFill>
              </a:rPr>
              <a:t>● </a:t>
            </a:r>
            <a:r>
              <a:rPr lang="ru-RU" b="1" dirty="0" err="1">
                <a:solidFill>
                  <a:schemeClr val="bg1"/>
                </a:solidFill>
              </a:rPr>
              <a:t>Інформація</a:t>
            </a:r>
            <a:r>
              <a:rPr lang="ru-RU" b="1" dirty="0">
                <a:solidFill>
                  <a:schemeClr val="bg1"/>
                </a:solidFill>
              </a:rPr>
              <a:t> </a:t>
            </a:r>
            <a:r>
              <a:rPr lang="ru-RU" b="1" dirty="0" err="1">
                <a:solidFill>
                  <a:schemeClr val="bg1"/>
                </a:solidFill>
              </a:rPr>
              <a:t>щодо</a:t>
            </a:r>
            <a:r>
              <a:rPr lang="ru-RU" b="1" dirty="0">
                <a:solidFill>
                  <a:schemeClr val="bg1"/>
                </a:solidFill>
              </a:rPr>
              <a:t> </a:t>
            </a:r>
            <a:r>
              <a:rPr lang="ru-RU" b="1" dirty="0" err="1">
                <a:solidFill>
                  <a:schemeClr val="bg1"/>
                </a:solidFill>
              </a:rPr>
              <a:t>закупівель</a:t>
            </a:r>
            <a:r>
              <a:rPr lang="ru-RU" b="1" dirty="0">
                <a:solidFill>
                  <a:schemeClr val="bg1"/>
                </a:solidFill>
              </a:rPr>
              <a:t>, </a:t>
            </a:r>
            <a:r>
              <a:rPr lang="ru-RU" b="1" dirty="0" err="1">
                <a:solidFill>
                  <a:schemeClr val="bg1"/>
                </a:solidFill>
              </a:rPr>
              <a:t>які</a:t>
            </a:r>
            <a:r>
              <a:rPr lang="ru-RU" b="1" dirty="0">
                <a:solidFill>
                  <a:schemeClr val="bg1"/>
                </a:solidFill>
              </a:rPr>
              <a:t> </a:t>
            </a:r>
            <a:r>
              <a:rPr lang="ru-RU" b="1" dirty="0" err="1">
                <a:solidFill>
                  <a:schemeClr val="bg1"/>
                </a:solidFill>
              </a:rPr>
              <a:t>здійснює</a:t>
            </a:r>
            <a:r>
              <a:rPr lang="ru-RU" b="1" dirty="0">
                <a:solidFill>
                  <a:schemeClr val="bg1"/>
                </a:solidFill>
              </a:rPr>
              <a:t> </a:t>
            </a:r>
            <a:r>
              <a:rPr lang="ru-RU" b="1" dirty="0" err="1">
                <a:solidFill>
                  <a:schemeClr val="bg1"/>
                </a:solidFill>
              </a:rPr>
              <a:t>виконавчий</a:t>
            </a:r>
            <a:r>
              <a:rPr lang="ru-RU" b="1" dirty="0">
                <a:solidFill>
                  <a:schemeClr val="bg1"/>
                </a:solidFill>
              </a:rPr>
              <a:t> </a:t>
            </a:r>
            <a:r>
              <a:rPr lang="ru-RU" b="1" dirty="0" err="1">
                <a:solidFill>
                  <a:schemeClr val="bg1"/>
                </a:solidFill>
              </a:rPr>
              <a:t>комітет</a:t>
            </a:r>
            <a:r>
              <a:rPr lang="ru-RU" b="1" dirty="0">
                <a:solidFill>
                  <a:schemeClr val="bg1"/>
                </a:solidFill>
              </a:rPr>
              <a:t> </a:t>
            </a:r>
            <a:r>
              <a:rPr lang="ru-RU" b="1" dirty="0" err="1">
                <a:solidFill>
                  <a:schemeClr val="bg1"/>
                </a:solidFill>
              </a:rPr>
              <a:t>Славутської</a:t>
            </a:r>
            <a:r>
              <a:rPr lang="ru-RU" b="1" dirty="0">
                <a:solidFill>
                  <a:schemeClr val="bg1"/>
                </a:solidFill>
              </a:rPr>
              <a:t> </a:t>
            </a:r>
            <a:r>
              <a:rPr lang="ru-RU" b="1" dirty="0" err="1">
                <a:solidFill>
                  <a:schemeClr val="bg1"/>
                </a:solidFill>
              </a:rPr>
              <a:t>міської</a:t>
            </a:r>
            <a:r>
              <a:rPr lang="ru-RU" b="1" dirty="0">
                <a:solidFill>
                  <a:schemeClr val="bg1"/>
                </a:solidFill>
              </a:rPr>
              <a:t> ради, доступна на </a:t>
            </a:r>
            <a:r>
              <a:rPr lang="ru-RU" b="1" dirty="0" err="1">
                <a:solidFill>
                  <a:schemeClr val="bg1"/>
                </a:solidFill>
              </a:rPr>
              <a:t>порталі</a:t>
            </a:r>
            <a:r>
              <a:rPr lang="ru-RU" b="1" dirty="0">
                <a:solidFill>
                  <a:schemeClr val="bg1"/>
                </a:solidFill>
              </a:rPr>
              <a:t> «</a:t>
            </a:r>
            <a:r>
              <a:rPr lang="ru-RU" b="1" dirty="0" err="1">
                <a:solidFill>
                  <a:schemeClr val="bg1"/>
                </a:solidFill>
              </a:rPr>
              <a:t>Прозорро</a:t>
            </a:r>
            <a:r>
              <a:rPr lang="ru-RU" b="1" dirty="0">
                <a:solidFill>
                  <a:schemeClr val="bg1"/>
                </a:solidFill>
              </a:rPr>
              <a:t>». </a:t>
            </a:r>
          </a:p>
          <a:p>
            <a:endParaRPr lang="ru-RU" b="1" dirty="0">
              <a:solidFill>
                <a:schemeClr val="bg1"/>
              </a:solidFill>
            </a:endParaRPr>
          </a:p>
          <a:p>
            <a:r>
              <a:rPr lang="ru-RU" b="1" dirty="0">
                <a:solidFill>
                  <a:schemeClr val="bg1"/>
                </a:solidFill>
              </a:rPr>
              <a:t>●  На </a:t>
            </a:r>
            <a:r>
              <a:rPr lang="ru-RU" b="1" dirty="0" err="1">
                <a:solidFill>
                  <a:schemeClr val="bg1"/>
                </a:solidFill>
              </a:rPr>
              <a:t>порталі</a:t>
            </a:r>
            <a:r>
              <a:rPr lang="ru-RU" b="1" dirty="0">
                <a:solidFill>
                  <a:schemeClr val="bg1"/>
                </a:solidFill>
              </a:rPr>
              <a:t> «</a:t>
            </a:r>
            <a:r>
              <a:rPr lang="ru-RU" b="1" dirty="0" err="1">
                <a:solidFill>
                  <a:schemeClr val="bg1"/>
                </a:solidFill>
              </a:rPr>
              <a:t>Відкриті</a:t>
            </a:r>
            <a:r>
              <a:rPr lang="ru-RU" b="1" dirty="0">
                <a:solidFill>
                  <a:schemeClr val="bg1"/>
                </a:solidFill>
              </a:rPr>
              <a:t> </a:t>
            </a:r>
            <a:r>
              <a:rPr lang="ru-RU" b="1" dirty="0" err="1">
                <a:solidFill>
                  <a:schemeClr val="bg1"/>
                </a:solidFill>
              </a:rPr>
              <a:t>дані</a:t>
            </a:r>
            <a:r>
              <a:rPr lang="ru-RU" b="1" dirty="0">
                <a:solidFill>
                  <a:schemeClr val="bg1"/>
                </a:solidFill>
              </a:rPr>
              <a:t>» </a:t>
            </a:r>
            <a:r>
              <a:rPr lang="ru-RU" b="1" dirty="0" err="1">
                <a:solidFill>
                  <a:schemeClr val="bg1"/>
                </a:solidFill>
              </a:rPr>
              <a:t>цілодобово</a:t>
            </a:r>
            <a:r>
              <a:rPr lang="ru-RU" b="1" dirty="0">
                <a:solidFill>
                  <a:schemeClr val="bg1"/>
                </a:solidFill>
              </a:rPr>
              <a:t> доступна </a:t>
            </a:r>
            <a:r>
              <a:rPr lang="ru-RU" b="1" dirty="0" err="1">
                <a:solidFill>
                  <a:schemeClr val="bg1"/>
                </a:solidFill>
              </a:rPr>
              <a:t>уся</a:t>
            </a:r>
            <a:r>
              <a:rPr lang="ru-RU" b="1" dirty="0">
                <a:solidFill>
                  <a:schemeClr val="bg1"/>
                </a:solidFill>
              </a:rPr>
              <a:t> </a:t>
            </a:r>
            <a:r>
              <a:rPr lang="ru-RU" b="1" dirty="0" err="1">
                <a:solidFill>
                  <a:schemeClr val="bg1"/>
                </a:solidFill>
              </a:rPr>
              <a:t>публічна</a:t>
            </a:r>
            <a:r>
              <a:rPr lang="ru-RU" b="1" dirty="0">
                <a:solidFill>
                  <a:schemeClr val="bg1"/>
                </a:solidFill>
              </a:rPr>
              <a:t> </a:t>
            </a:r>
            <a:r>
              <a:rPr lang="ru-RU" b="1" dirty="0" err="1">
                <a:solidFill>
                  <a:schemeClr val="bg1"/>
                </a:solidFill>
              </a:rPr>
              <a:t>інформація</a:t>
            </a:r>
            <a:r>
              <a:rPr lang="ru-RU" b="1" dirty="0">
                <a:solidFill>
                  <a:schemeClr val="bg1"/>
                </a:solidFill>
              </a:rPr>
              <a:t> про роботу </a:t>
            </a:r>
            <a:r>
              <a:rPr lang="ru-RU" b="1" dirty="0" err="1">
                <a:solidFill>
                  <a:schemeClr val="bg1"/>
                </a:solidFill>
              </a:rPr>
              <a:t>міської</a:t>
            </a:r>
            <a:r>
              <a:rPr lang="ru-RU" b="1" dirty="0">
                <a:solidFill>
                  <a:schemeClr val="bg1"/>
                </a:solidFill>
              </a:rPr>
              <a:t> ради та </a:t>
            </a:r>
            <a:r>
              <a:rPr lang="ru-RU" b="1" dirty="0" err="1">
                <a:solidFill>
                  <a:schemeClr val="bg1"/>
                </a:solidFill>
              </a:rPr>
              <a:t>її</a:t>
            </a:r>
            <a:r>
              <a:rPr lang="ru-RU" b="1" dirty="0">
                <a:solidFill>
                  <a:schemeClr val="bg1"/>
                </a:solidFill>
              </a:rPr>
              <a:t> </a:t>
            </a:r>
            <a:r>
              <a:rPr lang="ru-RU" b="1" dirty="0" err="1">
                <a:solidFill>
                  <a:schemeClr val="bg1"/>
                </a:solidFill>
              </a:rPr>
              <a:t>виконавчих</a:t>
            </a:r>
            <a:r>
              <a:rPr lang="ru-RU" b="1" dirty="0">
                <a:solidFill>
                  <a:schemeClr val="bg1"/>
                </a:solidFill>
              </a:rPr>
              <a:t> </a:t>
            </a:r>
            <a:r>
              <a:rPr lang="ru-RU" b="1" dirty="0" err="1">
                <a:solidFill>
                  <a:schemeClr val="bg1"/>
                </a:solidFill>
              </a:rPr>
              <a:t>органів</a:t>
            </a:r>
            <a:r>
              <a:rPr lang="ru-RU" b="1" dirty="0">
                <a:solidFill>
                  <a:schemeClr val="bg1"/>
                </a:solidFill>
              </a:rPr>
              <a:t>. </a:t>
            </a:r>
          </a:p>
          <a:p>
            <a:r>
              <a:rPr lang="ru-RU" b="1" dirty="0" err="1">
                <a:solidFill>
                  <a:schemeClr val="bg1"/>
                </a:solidFill>
              </a:rPr>
              <a:t>Загалом</a:t>
            </a:r>
            <a:r>
              <a:rPr lang="ru-RU" b="1" dirty="0">
                <a:solidFill>
                  <a:schemeClr val="bg1"/>
                </a:solidFill>
              </a:rPr>
              <a:t> </a:t>
            </a:r>
            <a:r>
              <a:rPr lang="ru-RU" b="1" dirty="0" err="1">
                <a:solidFill>
                  <a:schemeClr val="bg1"/>
                </a:solidFill>
              </a:rPr>
              <a:t>оприлюднено</a:t>
            </a:r>
            <a:r>
              <a:rPr lang="ru-RU" b="1" dirty="0">
                <a:solidFill>
                  <a:schemeClr val="bg1"/>
                </a:solidFill>
              </a:rPr>
              <a:t> 272 </a:t>
            </a:r>
            <a:r>
              <a:rPr lang="ru-RU" b="1" dirty="0" err="1">
                <a:solidFill>
                  <a:schemeClr val="bg1"/>
                </a:solidFill>
              </a:rPr>
              <a:t>набори</a:t>
            </a:r>
            <a:r>
              <a:rPr lang="ru-RU" b="1" dirty="0">
                <a:solidFill>
                  <a:schemeClr val="bg1"/>
                </a:solidFill>
              </a:rPr>
              <a:t> </a:t>
            </a:r>
            <a:r>
              <a:rPr lang="ru-RU" b="1" dirty="0" err="1">
                <a:solidFill>
                  <a:schemeClr val="bg1"/>
                </a:solidFill>
              </a:rPr>
              <a:t>даних</a:t>
            </a:r>
            <a:r>
              <a:rPr lang="ru-RU" b="1" dirty="0">
                <a:solidFill>
                  <a:schemeClr val="bg1"/>
                </a:solidFill>
              </a:rPr>
              <a:t>. </a:t>
            </a:r>
          </a:p>
          <a:p>
            <a:endParaRPr lang="ru-RU" b="1" dirty="0">
              <a:solidFill>
                <a:schemeClr val="bg1"/>
              </a:solidFill>
            </a:endParaRPr>
          </a:p>
          <a:p>
            <a:endParaRPr lang="ru-RU" sz="2000" b="1" dirty="0">
              <a:solidFill>
                <a:schemeClr val="bg1"/>
              </a:solidFill>
            </a:endParaRPr>
          </a:p>
        </p:txBody>
      </p:sp>
      <p:sp>
        <p:nvSpPr>
          <p:cNvPr id="15" name="TextBox 14">
            <a:extLst>
              <a:ext uri="{FF2B5EF4-FFF2-40B4-BE49-F238E27FC236}">
                <a16:creationId xmlns:a16="http://schemas.microsoft.com/office/drawing/2014/main" id="{73E8C334-9B3A-4E24-9540-BC01250A3E93}"/>
              </a:ext>
            </a:extLst>
          </p:cNvPr>
          <p:cNvSpPr txBox="1"/>
          <p:nvPr/>
        </p:nvSpPr>
        <p:spPr>
          <a:xfrm>
            <a:off x="11474022" y="73159"/>
            <a:ext cx="626249" cy="523220"/>
          </a:xfrm>
          <a:prstGeom prst="rect">
            <a:avLst/>
          </a:prstGeom>
          <a:noFill/>
        </p:spPr>
        <p:txBody>
          <a:bodyPr wrap="square" rtlCol="0">
            <a:spAutoFit/>
          </a:bodyPr>
          <a:lstStyle/>
          <a:p>
            <a:r>
              <a:rPr lang="uk-UA" sz="2800" b="1" dirty="0">
                <a:solidFill>
                  <a:schemeClr val="bg1"/>
                </a:solidFill>
              </a:rPr>
              <a:t>39</a:t>
            </a:r>
          </a:p>
        </p:txBody>
      </p:sp>
      <p:pic>
        <p:nvPicPr>
          <p:cNvPr id="16" name="Рисунок 15">
            <a:extLst>
              <a:ext uri="{FF2B5EF4-FFF2-40B4-BE49-F238E27FC236}">
                <a16:creationId xmlns:a16="http://schemas.microsoft.com/office/drawing/2014/main" id="{BC1072BE-9BDA-450A-A0B1-1D43847F78D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137" y="676698"/>
            <a:ext cx="2813375" cy="1734914"/>
          </a:xfrm>
          <a:prstGeom prst="rect">
            <a:avLst/>
          </a:prstGeom>
        </p:spPr>
      </p:pic>
      <p:pic>
        <p:nvPicPr>
          <p:cNvPr id="17" name="Рисунок 16">
            <a:extLst>
              <a:ext uri="{FF2B5EF4-FFF2-40B4-BE49-F238E27FC236}">
                <a16:creationId xmlns:a16="http://schemas.microsoft.com/office/drawing/2014/main" id="{338A48D6-8323-4F35-B7B5-A360A6B9F73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4137" y="2460103"/>
            <a:ext cx="2813374" cy="1734914"/>
          </a:xfrm>
          <a:prstGeom prst="rect">
            <a:avLst/>
          </a:prstGeom>
        </p:spPr>
      </p:pic>
      <p:pic>
        <p:nvPicPr>
          <p:cNvPr id="18" name="Рисунок 17">
            <a:extLst>
              <a:ext uri="{FF2B5EF4-FFF2-40B4-BE49-F238E27FC236}">
                <a16:creationId xmlns:a16="http://schemas.microsoft.com/office/drawing/2014/main" id="{00E5331A-6702-4D7F-BECE-2E2FC4FFA98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4137" y="4195017"/>
            <a:ext cx="2813375" cy="1684908"/>
          </a:xfrm>
          <a:prstGeom prst="rect">
            <a:avLst/>
          </a:prstGeom>
        </p:spPr>
      </p:pic>
      <p:sp>
        <p:nvSpPr>
          <p:cNvPr id="20" name="TextBox 19">
            <a:extLst>
              <a:ext uri="{FF2B5EF4-FFF2-40B4-BE49-F238E27FC236}">
                <a16:creationId xmlns:a16="http://schemas.microsoft.com/office/drawing/2014/main" id="{99535D63-A91F-44A6-9C09-656A04AF1C4C}"/>
              </a:ext>
            </a:extLst>
          </p:cNvPr>
          <p:cNvSpPr txBox="1"/>
          <p:nvPr/>
        </p:nvSpPr>
        <p:spPr>
          <a:xfrm>
            <a:off x="154137" y="6206723"/>
            <a:ext cx="11879576" cy="369332"/>
          </a:xfrm>
          <a:prstGeom prst="rect">
            <a:avLst/>
          </a:prstGeom>
          <a:noFill/>
        </p:spPr>
        <p:txBody>
          <a:bodyPr wrap="square">
            <a:spAutoFit/>
          </a:bodyPr>
          <a:lstStyle/>
          <a:p>
            <a:r>
              <a:rPr lang="en-US" b="1" dirty="0">
                <a:solidFill>
                  <a:schemeClr val="bg1"/>
                </a:solidFill>
              </a:rPr>
              <a:t>● </a:t>
            </a:r>
            <a:r>
              <a:rPr lang="uk-UA" b="1" dirty="0">
                <a:solidFill>
                  <a:schemeClr val="bg1"/>
                </a:solidFill>
              </a:rPr>
              <a:t>У 2021 році </a:t>
            </a:r>
            <a:r>
              <a:rPr lang="ru-RU" b="1" dirty="0">
                <a:solidFill>
                  <a:schemeClr val="bg1"/>
                </a:solidFill>
              </a:rPr>
              <a:t>на </a:t>
            </a:r>
            <a:r>
              <a:rPr lang="ru-RU" b="1" dirty="0" err="1">
                <a:solidFill>
                  <a:schemeClr val="bg1"/>
                </a:solidFill>
              </a:rPr>
              <a:t>території</a:t>
            </a:r>
            <a:r>
              <a:rPr lang="ru-RU" b="1" dirty="0">
                <a:solidFill>
                  <a:schemeClr val="bg1"/>
                </a:solidFill>
              </a:rPr>
              <a:t> м. Славута </a:t>
            </a:r>
            <a:r>
              <a:rPr lang="ru-RU" b="1" dirty="0" err="1">
                <a:solidFill>
                  <a:schemeClr val="bg1"/>
                </a:solidFill>
              </a:rPr>
              <a:t>діяло</a:t>
            </a:r>
            <a:r>
              <a:rPr lang="ru-RU" b="1" dirty="0">
                <a:solidFill>
                  <a:schemeClr val="bg1"/>
                </a:solidFill>
              </a:rPr>
              <a:t> 102 </a:t>
            </a:r>
            <a:r>
              <a:rPr lang="ru-RU" b="1" dirty="0" err="1">
                <a:solidFill>
                  <a:schemeClr val="bg1"/>
                </a:solidFill>
              </a:rPr>
              <a:t>осередки</a:t>
            </a:r>
            <a:r>
              <a:rPr lang="ru-RU" b="1" dirty="0">
                <a:solidFill>
                  <a:schemeClr val="bg1"/>
                </a:solidFill>
              </a:rPr>
              <a:t> </a:t>
            </a:r>
            <a:r>
              <a:rPr lang="ru-RU" b="1" dirty="0" err="1">
                <a:solidFill>
                  <a:schemeClr val="bg1"/>
                </a:solidFill>
              </a:rPr>
              <a:t>політичних</a:t>
            </a:r>
            <a:r>
              <a:rPr lang="ru-RU" b="1" dirty="0">
                <a:solidFill>
                  <a:schemeClr val="bg1"/>
                </a:solidFill>
              </a:rPr>
              <a:t> </a:t>
            </a:r>
            <a:r>
              <a:rPr lang="ru-RU" b="1" dirty="0" err="1">
                <a:solidFill>
                  <a:schemeClr val="bg1"/>
                </a:solidFill>
              </a:rPr>
              <a:t>партій</a:t>
            </a:r>
            <a:r>
              <a:rPr lang="ru-RU" b="1" dirty="0">
                <a:solidFill>
                  <a:schemeClr val="bg1"/>
                </a:solidFill>
              </a:rPr>
              <a:t> та 102 </a:t>
            </a:r>
            <a:r>
              <a:rPr lang="ru-RU" b="1" dirty="0" err="1">
                <a:solidFill>
                  <a:schemeClr val="bg1"/>
                </a:solidFill>
              </a:rPr>
              <a:t>громадські</a:t>
            </a:r>
            <a:r>
              <a:rPr lang="ru-RU" b="1" dirty="0">
                <a:solidFill>
                  <a:schemeClr val="bg1"/>
                </a:solidFill>
              </a:rPr>
              <a:t> </a:t>
            </a:r>
            <a:r>
              <a:rPr lang="ru-RU" b="1" dirty="0" err="1">
                <a:solidFill>
                  <a:schemeClr val="bg1"/>
                </a:solidFill>
              </a:rPr>
              <a:t>організації</a:t>
            </a:r>
            <a:r>
              <a:rPr lang="ru-RU" b="1" dirty="0">
                <a:solidFill>
                  <a:schemeClr val="bg1"/>
                </a:solidFill>
              </a:rPr>
              <a:t>.</a:t>
            </a:r>
          </a:p>
        </p:txBody>
      </p:sp>
    </p:spTree>
    <p:extLst>
      <p:ext uri="{BB962C8B-B14F-4D97-AF65-F5344CB8AC3E}">
        <p14:creationId xmlns:p14="http://schemas.microsoft.com/office/powerpoint/2010/main" val="713923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234236" y="181429"/>
            <a:ext cx="9717742"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ru-RU" sz="3600" b="1" kern="1800" spc="300" dirty="0">
                <a:solidFill>
                  <a:schemeClr val="bg1"/>
                </a:solidFill>
                <a:effectLst>
                  <a:outerShdw blurRad="50800" dist="50800" dir="5400000" algn="ctr" rotWithShape="0">
                    <a:srgbClr val="000000">
                      <a:alpha val="96000"/>
                    </a:srgbClr>
                  </a:outerShdw>
                </a:effectLst>
              </a:rPr>
              <a:t>ПІДТРИМКА СІМ’Ї, ДІТЕЙ ТА МОЛОДІ</a:t>
            </a: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56411" y="1147080"/>
            <a:ext cx="1187339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FA364A2-343A-4D6F-A501-ECFE67CB026E}"/>
              </a:ext>
            </a:extLst>
          </p:cNvPr>
          <p:cNvSpPr txBox="1"/>
          <p:nvPr/>
        </p:nvSpPr>
        <p:spPr>
          <a:xfrm>
            <a:off x="6637244" y="1606666"/>
            <a:ext cx="5307106" cy="4185761"/>
          </a:xfrm>
          <a:prstGeom prst="rect">
            <a:avLst/>
          </a:prstGeom>
          <a:noFill/>
        </p:spPr>
        <p:txBody>
          <a:bodyPr wrap="square">
            <a:spAutoFit/>
          </a:bodyPr>
          <a:lstStyle/>
          <a:p>
            <a:endParaRPr lang="uk-UA" sz="1900" b="1" dirty="0">
              <a:solidFill>
                <a:schemeClr val="bg1"/>
              </a:solidFill>
            </a:endParaRPr>
          </a:p>
          <a:p>
            <a:r>
              <a:rPr lang="uk-UA" sz="1900" b="1" dirty="0">
                <a:solidFill>
                  <a:schemeClr val="bg1"/>
                </a:solidFill>
              </a:rPr>
              <a:t>У 2021 році:</a:t>
            </a:r>
          </a:p>
          <a:p>
            <a:r>
              <a:rPr lang="uk-UA" sz="1900" b="1" dirty="0">
                <a:solidFill>
                  <a:schemeClr val="bg1"/>
                </a:solidFill>
              </a:rPr>
              <a:t>- 9 дітей влаштовано під опіку, піклування громадян;</a:t>
            </a:r>
          </a:p>
          <a:p>
            <a:r>
              <a:rPr lang="uk-UA" sz="1900" b="1" dirty="0">
                <a:solidFill>
                  <a:schemeClr val="bg1"/>
                </a:solidFill>
              </a:rPr>
              <a:t>- проведено 13 профілактичних рейдів;</a:t>
            </a:r>
          </a:p>
          <a:p>
            <a:r>
              <a:rPr lang="uk-UA" sz="1900" b="1" dirty="0">
                <a:solidFill>
                  <a:schemeClr val="bg1"/>
                </a:solidFill>
              </a:rPr>
              <a:t>- обстежено 48 неблагополучних сімей;</a:t>
            </a:r>
          </a:p>
          <a:p>
            <a:r>
              <a:rPr lang="uk-UA" sz="1900" b="1" dirty="0">
                <a:solidFill>
                  <a:schemeClr val="bg1"/>
                </a:solidFill>
              </a:rPr>
              <a:t>- виявлено 17 дітей, які перебувають в складних життєвих обставинах; </a:t>
            </a:r>
          </a:p>
          <a:p>
            <a:r>
              <a:rPr lang="uk-UA" sz="1900" b="1" dirty="0">
                <a:solidFill>
                  <a:schemeClr val="bg1"/>
                </a:solidFill>
              </a:rPr>
              <a:t>- підготовлено 27 висновків органу опіки та піклування щодо захисту законних прав та інтересів дітей;  </a:t>
            </a:r>
          </a:p>
          <a:p>
            <a:r>
              <a:rPr lang="uk-UA" sz="1900" b="1" dirty="0">
                <a:solidFill>
                  <a:schemeClr val="bg1"/>
                </a:solidFill>
              </a:rPr>
              <a:t>- взято участь у 51 судовому засіданні щодо захисту законних прав та інтересів дітей. </a:t>
            </a:r>
          </a:p>
          <a:p>
            <a:endParaRPr lang="uk-UA" sz="1900" b="1" dirty="0">
              <a:solidFill>
                <a:schemeClr val="bg1"/>
              </a:solidFill>
            </a:endParaRPr>
          </a:p>
        </p:txBody>
      </p:sp>
      <p:pic>
        <p:nvPicPr>
          <p:cNvPr id="3" name="Рисунок 2">
            <a:extLst>
              <a:ext uri="{FF2B5EF4-FFF2-40B4-BE49-F238E27FC236}">
                <a16:creationId xmlns:a16="http://schemas.microsoft.com/office/drawing/2014/main" id="{AF7374E8-0CA3-4137-81F4-42E3EA3AEA5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9790" y="1285875"/>
            <a:ext cx="5805996" cy="4955442"/>
          </a:xfrm>
          <a:prstGeom prst="rect">
            <a:avLst/>
          </a:prstGeom>
        </p:spPr>
      </p:pic>
      <p:sp>
        <p:nvSpPr>
          <p:cNvPr id="10" name="TextBox 9">
            <a:extLst>
              <a:ext uri="{FF2B5EF4-FFF2-40B4-BE49-F238E27FC236}">
                <a16:creationId xmlns:a16="http://schemas.microsoft.com/office/drawing/2014/main" id="{6557A4D4-7102-44E2-A0B9-425B0F050527}"/>
              </a:ext>
            </a:extLst>
          </p:cNvPr>
          <p:cNvSpPr txBox="1"/>
          <p:nvPr/>
        </p:nvSpPr>
        <p:spPr>
          <a:xfrm>
            <a:off x="11416683" y="227484"/>
            <a:ext cx="453327" cy="523220"/>
          </a:xfrm>
          <a:prstGeom prst="rect">
            <a:avLst/>
          </a:prstGeom>
          <a:noFill/>
        </p:spPr>
        <p:txBody>
          <a:bodyPr wrap="square" rtlCol="0">
            <a:spAutoFit/>
          </a:bodyPr>
          <a:lstStyle/>
          <a:p>
            <a:r>
              <a:rPr lang="uk-UA" sz="2800" b="1" dirty="0">
                <a:solidFill>
                  <a:schemeClr val="bg1"/>
                </a:solidFill>
              </a:rPr>
              <a:t>4</a:t>
            </a:r>
            <a:endParaRPr lang="uk-UA" b="1" dirty="0">
              <a:solidFill>
                <a:schemeClr val="bg1"/>
              </a:solidFill>
            </a:endParaRPr>
          </a:p>
        </p:txBody>
      </p:sp>
    </p:spTree>
    <p:extLst>
      <p:ext uri="{BB962C8B-B14F-4D97-AF65-F5344CB8AC3E}">
        <p14:creationId xmlns:p14="http://schemas.microsoft.com/office/powerpoint/2010/main" val="15005917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376388" y="-59251"/>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БЮДЖЕТ ГРОМАДИ</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93511" y="573611"/>
            <a:ext cx="11616489"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22" name="Rectangle 3">
            <a:extLst>
              <a:ext uri="{FF2B5EF4-FFF2-40B4-BE49-F238E27FC236}">
                <a16:creationId xmlns:a16="http://schemas.microsoft.com/office/drawing/2014/main" id="{C918884C-6A7C-4B44-8912-0D763ED42B99}"/>
              </a:ext>
            </a:extLst>
          </p:cNvPr>
          <p:cNvSpPr txBox="1">
            <a:spLocks noChangeArrowheads="1"/>
          </p:cNvSpPr>
          <p:nvPr/>
        </p:nvSpPr>
        <p:spPr>
          <a:xfrm>
            <a:off x="357959" y="587514"/>
            <a:ext cx="11113552" cy="607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2000" b="1" dirty="0">
                <a:solidFill>
                  <a:schemeClr val="bg1"/>
                </a:solidFill>
                <a:cs typeface="Times New Roman" pitchFamily="18" charset="0"/>
              </a:rPr>
              <a:t>Доходи бюджету </a:t>
            </a:r>
            <a:r>
              <a:rPr lang="ru-RU" sz="2000" b="1" dirty="0" err="1">
                <a:solidFill>
                  <a:schemeClr val="bg1"/>
                </a:solidFill>
                <a:cs typeface="Times New Roman" pitchFamily="18" charset="0"/>
              </a:rPr>
              <a:t>Славутської</a:t>
            </a:r>
            <a:r>
              <a:rPr lang="ru-RU" sz="2000" b="1" dirty="0">
                <a:solidFill>
                  <a:schemeClr val="bg1"/>
                </a:solidFill>
                <a:cs typeface="Times New Roman" pitchFamily="18" charset="0"/>
              </a:rPr>
              <a:t> МТГ у 2021 </a:t>
            </a:r>
            <a:r>
              <a:rPr lang="ru-RU" sz="2000" b="1" dirty="0" err="1">
                <a:solidFill>
                  <a:schemeClr val="bg1"/>
                </a:solidFill>
                <a:cs typeface="Times New Roman" pitchFamily="18" charset="0"/>
              </a:rPr>
              <a:t>році</a:t>
            </a:r>
            <a:endParaRPr lang="ru-RU" sz="2000" b="1" dirty="0">
              <a:solidFill>
                <a:schemeClr val="bg1"/>
              </a:solidFill>
              <a:cs typeface="Times New Roman" pitchFamily="18" charset="0"/>
            </a:endParaRPr>
          </a:p>
          <a:p>
            <a:pPr marL="0" indent="0" algn="ctr">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p>
        </p:txBody>
      </p:sp>
      <p:pic>
        <p:nvPicPr>
          <p:cNvPr id="7170" name="Picture 2" descr="Про бюджет Ананьївської міської територіальної громади на 2021 рік">
            <a:extLst>
              <a:ext uri="{FF2B5EF4-FFF2-40B4-BE49-F238E27FC236}">
                <a16:creationId xmlns:a16="http://schemas.microsoft.com/office/drawing/2014/main" id="{2FF3C4C7-712D-41E3-BBB5-9FEDC66F0038}"/>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79492" y="1082354"/>
            <a:ext cx="6738725" cy="361918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45C965C-51A0-40A7-B766-4B11BA7BB8BA}"/>
              </a:ext>
            </a:extLst>
          </p:cNvPr>
          <p:cNvSpPr txBox="1"/>
          <p:nvPr/>
        </p:nvSpPr>
        <p:spPr>
          <a:xfrm>
            <a:off x="11259127" y="17694"/>
            <a:ext cx="650873" cy="523220"/>
          </a:xfrm>
          <a:prstGeom prst="rect">
            <a:avLst/>
          </a:prstGeom>
          <a:noFill/>
        </p:spPr>
        <p:txBody>
          <a:bodyPr wrap="square" rtlCol="0">
            <a:spAutoFit/>
          </a:bodyPr>
          <a:lstStyle/>
          <a:p>
            <a:r>
              <a:rPr lang="uk-UA" sz="2800" b="1" dirty="0">
                <a:solidFill>
                  <a:schemeClr val="bg1"/>
                </a:solidFill>
              </a:rPr>
              <a:t>40</a:t>
            </a:r>
          </a:p>
        </p:txBody>
      </p:sp>
      <p:pic>
        <p:nvPicPr>
          <p:cNvPr id="4" name="Рисунок 3">
            <a:extLst>
              <a:ext uri="{FF2B5EF4-FFF2-40B4-BE49-F238E27FC236}">
                <a16:creationId xmlns:a16="http://schemas.microsoft.com/office/drawing/2014/main" id="{E28B1CB9-B34B-40AB-9B4F-C3882894B3CC}"/>
              </a:ext>
            </a:extLst>
          </p:cNvPr>
          <p:cNvPicPr>
            <a:picLocks noChangeAspect="1"/>
          </p:cNvPicPr>
          <p:nvPr/>
        </p:nvPicPr>
        <p:blipFill>
          <a:blip r:embed="rId3"/>
          <a:stretch>
            <a:fillRect/>
          </a:stretch>
        </p:blipFill>
        <p:spPr>
          <a:xfrm>
            <a:off x="467511" y="1085256"/>
            <a:ext cx="4457574" cy="3619185"/>
          </a:xfrm>
          <a:prstGeom prst="rect">
            <a:avLst/>
          </a:prstGeom>
        </p:spPr>
      </p:pic>
      <p:pic>
        <p:nvPicPr>
          <p:cNvPr id="12" name="Рисунок 11">
            <a:extLst>
              <a:ext uri="{FF2B5EF4-FFF2-40B4-BE49-F238E27FC236}">
                <a16:creationId xmlns:a16="http://schemas.microsoft.com/office/drawing/2014/main" id="{BA7E566F-143E-441A-85D7-5A8E88D40923}"/>
              </a:ext>
            </a:extLst>
          </p:cNvPr>
          <p:cNvPicPr>
            <a:picLocks noChangeAspect="1"/>
          </p:cNvPicPr>
          <p:nvPr/>
        </p:nvPicPr>
        <p:blipFill>
          <a:blip r:embed="rId4"/>
          <a:stretch>
            <a:fillRect/>
          </a:stretch>
        </p:blipFill>
        <p:spPr>
          <a:xfrm>
            <a:off x="440351" y="4821598"/>
            <a:ext cx="11277866" cy="1902291"/>
          </a:xfrm>
          <a:prstGeom prst="rect">
            <a:avLst/>
          </a:prstGeom>
        </p:spPr>
      </p:pic>
    </p:spTree>
    <p:extLst>
      <p:ext uri="{BB962C8B-B14F-4D97-AF65-F5344CB8AC3E}">
        <p14:creationId xmlns:p14="http://schemas.microsoft.com/office/powerpoint/2010/main" val="1020471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465296" y="-18624"/>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БЮДЖЕТ ГРОМАДИ</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82000" y="573611"/>
            <a:ext cx="11628000" cy="21694"/>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Rectangle 3">
            <a:extLst>
              <a:ext uri="{FF2B5EF4-FFF2-40B4-BE49-F238E27FC236}">
                <a16:creationId xmlns:a16="http://schemas.microsoft.com/office/drawing/2014/main" id="{D09CEFCA-3E38-476D-BB0D-9E4918AD4531}"/>
              </a:ext>
            </a:extLst>
          </p:cNvPr>
          <p:cNvSpPr txBox="1">
            <a:spLocks noChangeArrowheads="1"/>
          </p:cNvSpPr>
          <p:nvPr/>
        </p:nvSpPr>
        <p:spPr>
          <a:xfrm>
            <a:off x="343121" y="770333"/>
            <a:ext cx="11113552" cy="6071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ru-RU" sz="2000" b="1" dirty="0" err="1">
                <a:solidFill>
                  <a:schemeClr val="bg1"/>
                </a:solidFill>
                <a:cs typeface="Times New Roman" pitchFamily="18" charset="0"/>
              </a:rPr>
              <a:t>Видатки</a:t>
            </a:r>
            <a:r>
              <a:rPr lang="ru-RU" sz="2000" b="1" dirty="0">
                <a:solidFill>
                  <a:schemeClr val="bg1"/>
                </a:solidFill>
                <a:cs typeface="Times New Roman" pitchFamily="18" charset="0"/>
              </a:rPr>
              <a:t> бюджету </a:t>
            </a:r>
            <a:r>
              <a:rPr lang="ru-RU" sz="2000" b="1" dirty="0" err="1">
                <a:solidFill>
                  <a:schemeClr val="bg1"/>
                </a:solidFill>
                <a:cs typeface="Times New Roman" pitchFamily="18" charset="0"/>
              </a:rPr>
              <a:t>Славутської</a:t>
            </a:r>
            <a:r>
              <a:rPr lang="ru-RU" sz="2000" b="1" dirty="0">
                <a:solidFill>
                  <a:schemeClr val="bg1"/>
                </a:solidFill>
                <a:cs typeface="Times New Roman" pitchFamily="18" charset="0"/>
              </a:rPr>
              <a:t> МТГ у 2021 </a:t>
            </a:r>
            <a:r>
              <a:rPr lang="ru-RU" sz="2000" b="1" dirty="0" err="1">
                <a:solidFill>
                  <a:schemeClr val="bg1"/>
                </a:solidFill>
                <a:cs typeface="Times New Roman" pitchFamily="18" charset="0"/>
              </a:rPr>
              <a:t>році</a:t>
            </a:r>
            <a:r>
              <a:rPr lang="ru-RU" sz="2000" b="1" dirty="0">
                <a:solidFill>
                  <a:schemeClr val="bg1"/>
                </a:solidFill>
                <a:cs typeface="Times New Roman" pitchFamily="18" charset="0"/>
              </a:rPr>
              <a:t> </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p>
        </p:txBody>
      </p:sp>
      <p:sp>
        <p:nvSpPr>
          <p:cNvPr id="11" name="TextBox 10">
            <a:extLst>
              <a:ext uri="{FF2B5EF4-FFF2-40B4-BE49-F238E27FC236}">
                <a16:creationId xmlns:a16="http://schemas.microsoft.com/office/drawing/2014/main" id="{62993191-E01B-4554-9EF6-6342C29487DE}"/>
              </a:ext>
            </a:extLst>
          </p:cNvPr>
          <p:cNvSpPr txBox="1"/>
          <p:nvPr/>
        </p:nvSpPr>
        <p:spPr>
          <a:xfrm>
            <a:off x="11157527" y="72085"/>
            <a:ext cx="752473" cy="523220"/>
          </a:xfrm>
          <a:prstGeom prst="rect">
            <a:avLst/>
          </a:prstGeom>
          <a:noFill/>
        </p:spPr>
        <p:txBody>
          <a:bodyPr wrap="square" rtlCol="0">
            <a:spAutoFit/>
          </a:bodyPr>
          <a:lstStyle/>
          <a:p>
            <a:r>
              <a:rPr lang="uk-UA" sz="2800" b="1" dirty="0">
                <a:solidFill>
                  <a:schemeClr val="bg1"/>
                </a:solidFill>
              </a:rPr>
              <a:t>41</a:t>
            </a:r>
          </a:p>
        </p:txBody>
      </p:sp>
      <p:pic>
        <p:nvPicPr>
          <p:cNvPr id="4" name="Рисунок 3">
            <a:extLst>
              <a:ext uri="{FF2B5EF4-FFF2-40B4-BE49-F238E27FC236}">
                <a16:creationId xmlns:a16="http://schemas.microsoft.com/office/drawing/2014/main" id="{15F5F8F2-9C25-4021-9843-73492902A50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49696" y="1588593"/>
            <a:ext cx="3653396" cy="3530782"/>
          </a:xfrm>
          <a:prstGeom prst="rect">
            <a:avLst/>
          </a:prstGeom>
        </p:spPr>
      </p:pic>
      <p:pic>
        <p:nvPicPr>
          <p:cNvPr id="6" name="Рисунок 5">
            <a:extLst>
              <a:ext uri="{FF2B5EF4-FFF2-40B4-BE49-F238E27FC236}">
                <a16:creationId xmlns:a16="http://schemas.microsoft.com/office/drawing/2014/main" id="{E1DD775C-1DB0-416F-BFF6-7C0459509A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573327"/>
            <a:ext cx="8449696" cy="3546048"/>
          </a:xfrm>
          <a:prstGeom prst="rect">
            <a:avLst/>
          </a:prstGeom>
        </p:spPr>
      </p:pic>
    </p:spTree>
    <p:extLst>
      <p:ext uri="{BB962C8B-B14F-4D97-AF65-F5344CB8AC3E}">
        <p14:creationId xmlns:p14="http://schemas.microsoft.com/office/powerpoint/2010/main" val="4210472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304671" y="135844"/>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ІНВЕСТИЦІЙНА ДІЯЛЬНІСТЬ</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6185" y="944218"/>
            <a:ext cx="1177694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371819" y="212788"/>
            <a:ext cx="820181" cy="523220"/>
          </a:xfrm>
          <a:prstGeom prst="rect">
            <a:avLst/>
          </a:prstGeom>
          <a:noFill/>
        </p:spPr>
        <p:txBody>
          <a:bodyPr wrap="square" rtlCol="0">
            <a:spAutoFit/>
          </a:bodyPr>
          <a:lstStyle/>
          <a:p>
            <a:r>
              <a:rPr lang="uk-UA" sz="2800" b="1" dirty="0">
                <a:solidFill>
                  <a:schemeClr val="bg1"/>
                </a:solidFill>
              </a:rPr>
              <a:t>42</a:t>
            </a:r>
          </a:p>
        </p:txBody>
      </p: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5957420" y="996536"/>
            <a:ext cx="6234580" cy="4354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a:solidFill>
                  <a:schemeClr val="bg1"/>
                </a:solidFill>
                <a:cs typeface="Times New Roman" pitchFamily="18" charset="0"/>
              </a:rPr>
              <a:t> </a:t>
            </a:r>
            <a:r>
              <a:rPr lang="ru-RU" sz="1750" b="1" dirty="0">
                <a:solidFill>
                  <a:schemeClr val="bg1"/>
                </a:solidFill>
                <a:cs typeface="Times New Roman" pitchFamily="18" charset="0"/>
              </a:rPr>
              <a:t>● Проводиться системна робота </a:t>
            </a:r>
            <a:r>
              <a:rPr lang="ru-RU" sz="1750" b="1" dirty="0" err="1">
                <a:solidFill>
                  <a:schemeClr val="bg1"/>
                </a:solidFill>
                <a:cs typeface="Times New Roman" pitchFamily="18" charset="0"/>
              </a:rPr>
              <a:t>щодо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залучення</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потенційних</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інвесторів</a:t>
            </a:r>
            <a:r>
              <a:rPr lang="ru-RU" sz="1750" b="1" dirty="0">
                <a:solidFill>
                  <a:schemeClr val="bg1"/>
                </a:solidFill>
                <a:cs typeface="Times New Roman" pitchFamily="18" charset="0"/>
              </a:rPr>
              <a:t> на </a:t>
            </a:r>
            <a:r>
              <a:rPr lang="ru-RU" sz="1750" b="1" dirty="0" err="1">
                <a:solidFill>
                  <a:schemeClr val="bg1"/>
                </a:solidFill>
                <a:cs typeface="Times New Roman" pitchFamily="18" charset="0"/>
              </a:rPr>
              <a:t>територію</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індустріального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промислового</a:t>
            </a:r>
            <a:r>
              <a:rPr lang="ru-RU" sz="1750" b="1" dirty="0">
                <a:solidFill>
                  <a:schemeClr val="bg1"/>
                </a:solidFill>
                <a:cs typeface="Times New Roman" pitchFamily="18" charset="0"/>
              </a:rPr>
              <a:t>) парку «Славута». </a:t>
            </a:r>
            <a:r>
              <a:rPr lang="ru-RU" sz="1750" b="1" dirty="0" err="1">
                <a:solidFill>
                  <a:schemeClr val="bg1"/>
                </a:solidFill>
                <a:cs typeface="Times New Roman" pitchFamily="18" charset="0"/>
              </a:rPr>
              <a:t>Проєкт</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розвитку</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індустріального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промислового</a:t>
            </a:r>
            <a:r>
              <a:rPr lang="ru-RU" sz="1750" b="1" dirty="0">
                <a:solidFill>
                  <a:schemeClr val="bg1"/>
                </a:solidFill>
                <a:cs typeface="Times New Roman" pitchFamily="18" charset="0"/>
              </a:rPr>
              <a:t>) парку «Славута» є </a:t>
            </a:r>
            <a:r>
              <a:rPr lang="ru-RU" sz="1750" b="1" dirty="0" err="1">
                <a:solidFill>
                  <a:schemeClr val="bg1"/>
                </a:solidFill>
                <a:cs typeface="Times New Roman" pitchFamily="18" charset="0"/>
              </a:rPr>
              <a:t>пріоритетним</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проєктом</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інвестиційного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розвитку</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північного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регіону</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Хмельниччини</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яким</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постійно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цікавляться</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вітчизняні</a:t>
            </a:r>
            <a:r>
              <a:rPr lang="ru-RU" sz="1750" b="1" dirty="0">
                <a:solidFill>
                  <a:schemeClr val="bg1"/>
                </a:solidFill>
                <a:cs typeface="Times New Roman" pitchFamily="18" charset="0"/>
              </a:rPr>
              <a:t> та </a:t>
            </a:r>
            <a:r>
              <a:rPr lang="ru-RU" sz="1750" b="1" dirty="0" err="1">
                <a:solidFill>
                  <a:schemeClr val="bg1"/>
                </a:solidFill>
                <a:cs typeface="Times New Roman" pitchFamily="18" charset="0"/>
              </a:rPr>
              <a:t>іноземні</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інвестори</a:t>
            </a:r>
            <a:r>
              <a:rPr lang="ru-RU" sz="1750" b="1" dirty="0">
                <a:solidFill>
                  <a:schemeClr val="bg1"/>
                </a:solidFill>
                <a:cs typeface="Times New Roman" pitchFamily="18" charset="0"/>
              </a:rPr>
              <a:t>. </a:t>
            </a:r>
          </a:p>
          <a:p>
            <a:pPr marL="0" indent="0">
              <a:spcBef>
                <a:spcPts val="0"/>
              </a:spcBef>
              <a:buNone/>
            </a:pPr>
            <a:endParaRPr lang="ru-RU" sz="1750" b="1" dirty="0">
              <a:solidFill>
                <a:schemeClr val="bg1"/>
              </a:solidFill>
              <a:cs typeface="Times New Roman" pitchFamily="18" charset="0"/>
            </a:endParaRPr>
          </a:p>
          <a:p>
            <a:pPr marL="0" indent="0">
              <a:spcBef>
                <a:spcPts val="0"/>
              </a:spcBef>
              <a:buNone/>
            </a:pPr>
            <a:r>
              <a:rPr lang="ru-RU" sz="1750" b="1" dirty="0">
                <a:solidFill>
                  <a:schemeClr val="bg1"/>
                </a:solidFill>
                <a:cs typeface="Times New Roman" pitchFamily="18" charset="0"/>
              </a:rPr>
              <a:t>● </a:t>
            </a:r>
            <a:r>
              <a:rPr lang="ru-RU" sz="1750" b="1" dirty="0" err="1">
                <a:solidFill>
                  <a:schemeClr val="bg1"/>
                </a:solidFill>
                <a:cs typeface="Times New Roman" pitchFamily="18" charset="0"/>
              </a:rPr>
              <a:t>Здійснюється</a:t>
            </a:r>
            <a:r>
              <a:rPr lang="ru-RU" sz="1750" b="1" dirty="0">
                <a:solidFill>
                  <a:schemeClr val="bg1"/>
                </a:solidFill>
                <a:cs typeface="Times New Roman" pitchFamily="18" charset="0"/>
              </a:rPr>
              <a:t> активна </a:t>
            </a:r>
            <a:r>
              <a:rPr lang="ru-RU" sz="1750" b="1" dirty="0" err="1">
                <a:solidFill>
                  <a:schemeClr val="bg1"/>
                </a:solidFill>
                <a:cs typeface="Times New Roman" pitchFamily="18" charset="0"/>
              </a:rPr>
              <a:t>співпраця</a:t>
            </a:r>
            <a:r>
              <a:rPr lang="ru-RU" sz="1750" b="1" dirty="0">
                <a:solidFill>
                  <a:schemeClr val="bg1"/>
                </a:solidFill>
                <a:cs typeface="Times New Roman" pitchFamily="18" charset="0"/>
              </a:rPr>
              <a:t> консультативно-</a:t>
            </a:r>
            <a:r>
              <a:rPr lang="ru-RU" sz="1750" b="1" dirty="0" err="1">
                <a:solidFill>
                  <a:schemeClr val="bg1"/>
                </a:solidFill>
                <a:cs typeface="Times New Roman" pitchFamily="18" charset="0"/>
              </a:rPr>
              <a:t>інформаційного</a:t>
            </a:r>
            <a:r>
              <a:rPr lang="ru-RU" sz="1750" b="1" dirty="0">
                <a:solidFill>
                  <a:schemeClr val="bg1"/>
                </a:solidFill>
                <a:cs typeface="Times New Roman" pitchFamily="18" charset="0"/>
              </a:rPr>
              <a:t> характеру в </a:t>
            </a:r>
            <a:r>
              <a:rPr lang="ru-RU" sz="1750" b="1" dirty="0" err="1">
                <a:solidFill>
                  <a:schemeClr val="bg1"/>
                </a:solidFill>
                <a:cs typeface="Times New Roman" pitchFamily="18" charset="0"/>
              </a:rPr>
              <a:t>сфері</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функціонування</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індустріального</a:t>
            </a:r>
            <a:r>
              <a:rPr lang="ru-RU" sz="1750" b="1" dirty="0">
                <a:solidFill>
                  <a:schemeClr val="bg1"/>
                </a:solidFill>
                <a:cs typeface="Times New Roman" pitchFamily="18" charset="0"/>
              </a:rPr>
              <a:t> парку «Славута» з </a:t>
            </a:r>
            <a:r>
              <a:rPr lang="ru-RU" sz="1750" b="1" dirty="0" err="1">
                <a:solidFill>
                  <a:schemeClr val="bg1"/>
                </a:solidFill>
                <a:cs typeface="Times New Roman" pitchFamily="18" charset="0"/>
              </a:rPr>
              <a:t>Міністерством</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економіки</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України</a:t>
            </a:r>
            <a:r>
              <a:rPr lang="ru-RU" sz="1750" b="1" dirty="0">
                <a:solidFill>
                  <a:schemeClr val="bg1"/>
                </a:solidFill>
                <a:cs typeface="Times New Roman" pitchFamily="18" charset="0"/>
              </a:rPr>
              <a:t>.</a:t>
            </a:r>
          </a:p>
          <a:p>
            <a:pPr marL="0" indent="0">
              <a:spcBef>
                <a:spcPts val="0"/>
              </a:spcBef>
              <a:buNone/>
            </a:pPr>
            <a:r>
              <a:rPr lang="ru-RU" sz="1750" b="1" dirty="0">
                <a:solidFill>
                  <a:schemeClr val="bg1"/>
                </a:solidFill>
                <a:cs typeface="Times New Roman" pitchFamily="18" charset="0"/>
              </a:rPr>
              <a:t>В </a:t>
            </a:r>
            <a:r>
              <a:rPr lang="ru-RU" sz="1750" b="1" dirty="0" err="1">
                <a:solidFill>
                  <a:schemeClr val="bg1"/>
                </a:solidFill>
                <a:cs typeface="Times New Roman" pitchFamily="18" charset="0"/>
              </a:rPr>
              <a:t>цілому</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будівельні</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роботи</a:t>
            </a:r>
            <a:r>
              <a:rPr lang="ru-RU" sz="1750" b="1" dirty="0">
                <a:solidFill>
                  <a:schemeClr val="bg1"/>
                </a:solidFill>
                <a:cs typeface="Times New Roman" pitchFamily="18" charset="0"/>
              </a:rPr>
              <a:t> з </a:t>
            </a:r>
            <a:r>
              <a:rPr lang="ru-RU" sz="1750" b="1" dirty="0" err="1">
                <a:solidFill>
                  <a:schemeClr val="bg1"/>
                </a:solidFill>
                <a:cs typeface="Times New Roman" pitchFamily="18" charset="0"/>
              </a:rPr>
              <a:t>реконструкції</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під’їзних</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шляхів</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профінансовано</a:t>
            </a:r>
            <a:r>
              <a:rPr lang="ru-RU" sz="1750" b="1" dirty="0">
                <a:solidFill>
                  <a:schemeClr val="bg1"/>
                </a:solidFill>
                <a:cs typeface="Times New Roman" pitchFamily="18" charset="0"/>
              </a:rPr>
              <a:t> на 12366,7  тис. грн.</a:t>
            </a:r>
          </a:p>
          <a:p>
            <a:pPr marL="0" indent="0">
              <a:spcBef>
                <a:spcPts val="0"/>
              </a:spcBef>
              <a:buNone/>
            </a:pPr>
            <a:endParaRPr lang="ru-RU" sz="1750" b="1" dirty="0">
              <a:solidFill>
                <a:schemeClr val="bg1"/>
              </a:solidFill>
              <a:cs typeface="Times New Roman" pitchFamily="18" charset="0"/>
            </a:endParaRPr>
          </a:p>
          <a:p>
            <a:pPr marL="0" indent="0">
              <a:spcBef>
                <a:spcPts val="0"/>
              </a:spcBef>
              <a:buNone/>
            </a:pP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Розроблено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інвестиційний</a:t>
            </a:r>
            <a:r>
              <a:rPr lang="ru-RU" sz="1750" b="1" dirty="0">
                <a:solidFill>
                  <a:schemeClr val="bg1"/>
                </a:solidFill>
                <a:cs typeface="Times New Roman" pitchFamily="18" charset="0"/>
              </a:rPr>
              <a:t> портал </a:t>
            </a:r>
            <a:r>
              <a:rPr lang="ru-RU" sz="1750" b="1" dirty="0" err="1">
                <a:solidFill>
                  <a:schemeClr val="bg1"/>
                </a:solidFill>
                <a:cs typeface="Times New Roman" pitchFamily="18" charset="0"/>
              </a:rPr>
              <a:t>Славутської</a:t>
            </a:r>
            <a:r>
              <a:rPr lang="ru-RU" sz="1750" b="1" dirty="0">
                <a:solidFill>
                  <a:schemeClr val="bg1"/>
                </a:solidFill>
                <a:cs typeface="Times New Roman" pitchFamily="18" charset="0"/>
              </a:rPr>
              <a:t> МТГ, на </a:t>
            </a:r>
            <a:r>
              <a:rPr lang="ru-RU" sz="1750" b="1" dirty="0" err="1">
                <a:solidFill>
                  <a:schemeClr val="bg1"/>
                </a:solidFill>
                <a:cs typeface="Times New Roman" pitchFamily="18" charset="0"/>
              </a:rPr>
              <a:t>якому</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розміщено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актуальну</a:t>
            </a:r>
            <a:r>
              <a:rPr lang="ru-RU" sz="1750" b="1" dirty="0">
                <a:solidFill>
                  <a:schemeClr val="bg1"/>
                </a:solidFill>
                <a:cs typeface="Times New Roman" pitchFamily="18" charset="0"/>
              </a:rPr>
              <a:t> для </a:t>
            </a:r>
            <a:r>
              <a:rPr lang="ru-RU" sz="1750" b="1" dirty="0" err="1">
                <a:solidFill>
                  <a:schemeClr val="bg1"/>
                </a:solidFill>
                <a:cs typeface="Times New Roman" pitchFamily="18" charset="0"/>
              </a:rPr>
              <a:t>інвестора</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інформацію</a:t>
            </a:r>
            <a:r>
              <a:rPr lang="ru-RU" sz="1750" b="1" dirty="0">
                <a:solidFill>
                  <a:schemeClr val="bg1"/>
                </a:solidFill>
                <a:cs typeface="Times New Roman" pitchFamily="18" charset="0"/>
              </a:rPr>
              <a:t> про </a:t>
            </a:r>
            <a:r>
              <a:rPr lang="ru-RU" sz="1750" b="1" dirty="0" err="1">
                <a:solidFill>
                  <a:schemeClr val="bg1"/>
                </a:solidFill>
                <a:cs typeface="Times New Roman" pitchFamily="18" charset="0"/>
              </a:rPr>
              <a:t>інвестиційний</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потенціал</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громади</a:t>
            </a:r>
            <a:r>
              <a:rPr lang="ru-RU" sz="1750" b="1" dirty="0">
                <a:solidFill>
                  <a:schemeClr val="bg1"/>
                </a:solidFill>
                <a:cs typeface="Times New Roman" pitchFamily="18" charset="0"/>
              </a:rPr>
              <a:t>: </a:t>
            </a:r>
            <a:r>
              <a:rPr lang="ru-RU" sz="1750" b="1" dirty="0">
                <a:solidFill>
                  <a:schemeClr val="bg1"/>
                </a:solidFill>
                <a:cs typeface="Times New Roman" pitchFamily="18" charset="0"/>
                <a:hlinkClick r:id="rId3"/>
              </a:rPr>
              <a:t>https://invest.slavuta-mvk.gov.ua/</a:t>
            </a:r>
            <a:r>
              <a:rPr lang="ru-RU" sz="1750" b="1" dirty="0">
                <a:solidFill>
                  <a:schemeClr val="bg1"/>
                </a:solidFill>
                <a:cs typeface="Times New Roman" pitchFamily="18" charset="0"/>
              </a:rPr>
              <a:t>.</a:t>
            </a:r>
          </a:p>
          <a:p>
            <a:pPr marL="0" indent="0">
              <a:spcBef>
                <a:spcPts val="0"/>
              </a:spcBef>
              <a:buNone/>
            </a:pPr>
            <a:endParaRPr lang="ru-RU" sz="1750" b="1" dirty="0">
              <a:solidFill>
                <a:schemeClr val="bg1"/>
              </a:solidFill>
              <a:cs typeface="Times New Roman" pitchFamily="18" charset="0"/>
            </a:endParaRPr>
          </a:p>
          <a:p>
            <a:pPr marL="0" indent="0">
              <a:spcBef>
                <a:spcPts val="0"/>
              </a:spcBef>
              <a:buNone/>
            </a:pPr>
            <a:r>
              <a:rPr lang="ru-RU" sz="1750" b="1" dirty="0">
                <a:solidFill>
                  <a:schemeClr val="bg1"/>
                </a:solidFill>
                <a:cs typeface="Times New Roman" pitchFamily="18" charset="0"/>
              </a:rPr>
              <a:t>● З метою </a:t>
            </a:r>
            <a:r>
              <a:rPr lang="ru-RU" sz="1750" b="1" dirty="0" err="1">
                <a:solidFill>
                  <a:schemeClr val="bg1"/>
                </a:solidFill>
                <a:cs typeface="Times New Roman" pitchFamily="18" charset="0"/>
              </a:rPr>
              <a:t>промоції</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інвестиційних</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пропозицій</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громади</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налагоджено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ефективне</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співробітництво</a:t>
            </a:r>
            <a:r>
              <a:rPr lang="ru-RU" sz="1750" b="1" dirty="0">
                <a:solidFill>
                  <a:schemeClr val="bg1"/>
                </a:solidFill>
                <a:cs typeface="Times New Roman" pitchFamily="18" charset="0"/>
              </a:rPr>
              <a:t> з ДУ «</a:t>
            </a:r>
            <a:r>
              <a:rPr lang="ru-RU" sz="1750" b="1" dirty="0" err="1">
                <a:solidFill>
                  <a:schemeClr val="bg1"/>
                </a:solidFill>
                <a:cs typeface="Times New Roman" pitchFamily="18" charset="0"/>
              </a:rPr>
              <a:t>Офіс</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із</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залучення</a:t>
            </a:r>
            <a:r>
              <a:rPr lang="ru-RU" sz="1750" b="1" dirty="0">
                <a:solidFill>
                  <a:schemeClr val="bg1"/>
                </a:solidFill>
                <a:cs typeface="Times New Roman" pitchFamily="18" charset="0"/>
              </a:rPr>
              <a:t> та </a:t>
            </a:r>
            <a:r>
              <a:rPr lang="ru-RU" sz="1750" b="1" dirty="0" err="1">
                <a:solidFill>
                  <a:schemeClr val="bg1"/>
                </a:solidFill>
                <a:cs typeface="Times New Roman" pitchFamily="18" charset="0"/>
              </a:rPr>
              <a:t>підтримки</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інвестицій</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Агенцією</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регіонального</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розвитку</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Хмельницької</a:t>
            </a:r>
            <a:r>
              <a:rPr lang="ru-RU" sz="1750" b="1" dirty="0">
                <a:solidFill>
                  <a:schemeClr val="bg1"/>
                </a:solidFill>
                <a:cs typeface="Times New Roman" pitchFamily="18" charset="0"/>
              </a:rPr>
              <a:t> </a:t>
            </a:r>
            <a:r>
              <a:rPr lang="ru-RU" sz="1750" b="1" dirty="0" err="1">
                <a:solidFill>
                  <a:schemeClr val="bg1"/>
                </a:solidFill>
                <a:cs typeface="Times New Roman" pitchFamily="18" charset="0"/>
              </a:rPr>
              <a:t>області</a:t>
            </a:r>
            <a:r>
              <a:rPr lang="ru-RU" sz="1750" b="1" dirty="0">
                <a:solidFill>
                  <a:schemeClr val="bg1"/>
                </a:solidFill>
                <a:cs typeface="Times New Roman" pitchFamily="18" charset="0"/>
              </a:rPr>
              <a:t>.</a:t>
            </a:r>
          </a:p>
          <a:p>
            <a:pPr marL="0" indent="0">
              <a:spcBef>
                <a:spcPts val="0"/>
              </a:spcBef>
              <a:buNone/>
            </a:pPr>
            <a:r>
              <a:rPr lang="ru-RU" sz="1800" b="1" dirty="0">
                <a:solidFill>
                  <a:schemeClr val="bg1"/>
                </a:solidFill>
                <a:cs typeface="Times New Roman" pitchFamily="18" charset="0"/>
              </a:rPr>
              <a:t>     </a:t>
            </a:r>
          </a:p>
        </p:txBody>
      </p:sp>
      <p:pic>
        <p:nvPicPr>
          <p:cNvPr id="8" name="Рисунок 7">
            <a:extLst>
              <a:ext uri="{FF2B5EF4-FFF2-40B4-BE49-F238E27FC236}">
                <a16:creationId xmlns:a16="http://schemas.microsoft.com/office/drawing/2014/main" id="{94240409-7E09-4856-9ED7-05EFBFAA92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21533" y="2874434"/>
            <a:ext cx="3024001" cy="1869244"/>
          </a:xfrm>
          <a:prstGeom prst="rect">
            <a:avLst/>
          </a:prstGeom>
        </p:spPr>
      </p:pic>
      <p:pic>
        <p:nvPicPr>
          <p:cNvPr id="12" name="Рисунок 11">
            <a:extLst>
              <a:ext uri="{FF2B5EF4-FFF2-40B4-BE49-F238E27FC236}">
                <a16:creationId xmlns:a16="http://schemas.microsoft.com/office/drawing/2014/main" id="{223F535A-2BA3-42D5-8C8B-BCDF196FF85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4787425"/>
            <a:ext cx="2921533" cy="1917944"/>
          </a:xfrm>
          <a:prstGeom prst="rect">
            <a:avLst/>
          </a:prstGeom>
        </p:spPr>
      </p:pic>
      <p:pic>
        <p:nvPicPr>
          <p:cNvPr id="13" name="Рисунок 12">
            <a:extLst>
              <a:ext uri="{FF2B5EF4-FFF2-40B4-BE49-F238E27FC236}">
                <a16:creationId xmlns:a16="http://schemas.microsoft.com/office/drawing/2014/main" id="{8F2C9D69-5157-471E-A656-DDC55C066A0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20422" y="4791562"/>
            <a:ext cx="3049240" cy="1930594"/>
          </a:xfrm>
          <a:prstGeom prst="rect">
            <a:avLst/>
          </a:prstGeom>
        </p:spPr>
      </p:pic>
      <p:pic>
        <p:nvPicPr>
          <p:cNvPr id="14" name="Рисунок 13">
            <a:extLst>
              <a:ext uri="{FF2B5EF4-FFF2-40B4-BE49-F238E27FC236}">
                <a16:creationId xmlns:a16="http://schemas.microsoft.com/office/drawing/2014/main" id="{94FF9AD4-5212-4970-8F18-B5DBB73836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707612" y="1167405"/>
            <a:ext cx="3223813" cy="1647110"/>
          </a:xfrm>
          <a:prstGeom prst="rect">
            <a:avLst/>
          </a:prstGeom>
        </p:spPr>
      </p:pic>
      <p:pic>
        <p:nvPicPr>
          <p:cNvPr id="15" name="Рисунок 14">
            <a:extLst>
              <a:ext uri="{FF2B5EF4-FFF2-40B4-BE49-F238E27FC236}">
                <a16:creationId xmlns:a16="http://schemas.microsoft.com/office/drawing/2014/main" id="{E8D3F70B-136C-4D6A-B849-6427BD977EE8}"/>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0" y="2863963"/>
            <a:ext cx="2921534" cy="1862526"/>
          </a:xfrm>
          <a:prstGeom prst="rect">
            <a:avLst/>
          </a:prstGeom>
        </p:spPr>
      </p:pic>
      <p:pic>
        <p:nvPicPr>
          <p:cNvPr id="16" name="Рисунок 15">
            <a:extLst>
              <a:ext uri="{FF2B5EF4-FFF2-40B4-BE49-F238E27FC236}">
                <a16:creationId xmlns:a16="http://schemas.microsoft.com/office/drawing/2014/main" id="{46E26BB8-3083-4E75-ACA1-89831470DC1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1167404"/>
            <a:ext cx="2921534" cy="1647111"/>
          </a:xfrm>
          <a:prstGeom prst="rect">
            <a:avLst/>
          </a:prstGeom>
        </p:spPr>
      </p:pic>
    </p:spTree>
    <p:extLst>
      <p:ext uri="{BB962C8B-B14F-4D97-AF65-F5344CB8AC3E}">
        <p14:creationId xmlns:p14="http://schemas.microsoft.com/office/powerpoint/2010/main" val="6562231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7" name="Rectangle 3">
            <a:extLst>
              <a:ext uri="{FF2B5EF4-FFF2-40B4-BE49-F238E27FC236}">
                <a16:creationId xmlns:a16="http://schemas.microsoft.com/office/drawing/2014/main" id="{227D78AC-EA8D-4C4D-98B9-ADDD881F43CA}"/>
              </a:ext>
            </a:extLst>
          </p:cNvPr>
          <p:cNvSpPr txBox="1">
            <a:spLocks noChangeArrowheads="1"/>
          </p:cNvSpPr>
          <p:nvPr/>
        </p:nvSpPr>
        <p:spPr>
          <a:xfrm>
            <a:off x="5017616" y="217280"/>
            <a:ext cx="7211596" cy="73974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600" b="1" dirty="0">
                <a:solidFill>
                  <a:schemeClr val="bg1"/>
                </a:solidFill>
                <a:cs typeface="Times New Roman" pitchFamily="18" charset="0"/>
              </a:rPr>
              <a:t>1 – ПАТ «</a:t>
            </a:r>
            <a:r>
              <a:rPr lang="ru-RU" sz="1600" b="1" dirty="0" err="1">
                <a:solidFill>
                  <a:schemeClr val="bg1"/>
                </a:solidFill>
                <a:cs typeface="Times New Roman" pitchFamily="18" charset="0"/>
              </a:rPr>
              <a:t>Геберіт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Керамік</a:t>
            </a:r>
            <a:r>
              <a:rPr lang="ru-RU" sz="1600" b="1" dirty="0">
                <a:solidFill>
                  <a:schemeClr val="bg1"/>
                </a:solidFill>
                <a:cs typeface="Times New Roman" pitchFamily="18" charset="0"/>
              </a:rPr>
              <a:t> Продакшн»</a:t>
            </a:r>
          </a:p>
          <a:p>
            <a:pPr marL="0" indent="0">
              <a:spcBef>
                <a:spcPts val="0"/>
              </a:spcBef>
              <a:buNone/>
            </a:pPr>
            <a:r>
              <a:rPr lang="ru-RU" sz="1600" b="1" dirty="0">
                <a:solidFill>
                  <a:schemeClr val="bg1"/>
                </a:solidFill>
                <a:cs typeface="Times New Roman" pitchFamily="18" charset="0"/>
              </a:rPr>
              <a:t>2 – ТОВ «Аква-Родос»</a:t>
            </a:r>
          </a:p>
          <a:p>
            <a:pPr marL="0" indent="0">
              <a:spcBef>
                <a:spcPts val="0"/>
              </a:spcBef>
              <a:buNone/>
            </a:pPr>
            <a:r>
              <a:rPr lang="ru-RU" sz="1600" b="1" dirty="0">
                <a:solidFill>
                  <a:schemeClr val="bg1"/>
                </a:solidFill>
                <a:cs typeface="Times New Roman" pitchFamily="18" charset="0"/>
              </a:rPr>
              <a:t>3- ТОВ «</a:t>
            </a:r>
            <a:r>
              <a:rPr lang="ru-RU" sz="1600" b="1" dirty="0" err="1">
                <a:solidFill>
                  <a:schemeClr val="bg1"/>
                </a:solidFill>
                <a:cs typeface="Times New Roman" pitchFamily="18" charset="0"/>
              </a:rPr>
              <a:t>Родорс</a:t>
            </a:r>
            <a:r>
              <a:rPr lang="ru-RU" sz="1600" b="1" dirty="0">
                <a:solidFill>
                  <a:schemeClr val="bg1"/>
                </a:solidFill>
                <a:cs typeface="Times New Roman" pitchFamily="18" charset="0"/>
              </a:rPr>
              <a:t>»</a:t>
            </a:r>
          </a:p>
          <a:p>
            <a:pPr marL="0" indent="0">
              <a:spcBef>
                <a:spcPts val="0"/>
              </a:spcBef>
              <a:buNone/>
            </a:pPr>
            <a:r>
              <a:rPr lang="ru-RU" sz="1600" b="1" dirty="0">
                <a:solidFill>
                  <a:schemeClr val="bg1"/>
                </a:solidFill>
                <a:cs typeface="Times New Roman" pitchFamily="18" charset="0"/>
              </a:rPr>
              <a:t>4 - ТОВ «</a:t>
            </a:r>
            <a:r>
              <a:rPr lang="ru-RU" sz="1600" b="1" dirty="0" err="1">
                <a:solidFill>
                  <a:schemeClr val="bg1"/>
                </a:solidFill>
                <a:cs typeface="Times New Roman" pitchFamily="18" charset="0"/>
              </a:rPr>
              <a:t>Екомет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Сервіс</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оптова</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торгівля</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відходами</a:t>
            </a:r>
            <a:r>
              <a:rPr lang="ru-RU" sz="1600" b="1" dirty="0">
                <a:solidFill>
                  <a:schemeClr val="bg1"/>
                </a:solidFill>
                <a:cs typeface="Times New Roman" pitchFamily="18" charset="0"/>
              </a:rPr>
              <a:t> та </a:t>
            </a:r>
            <a:r>
              <a:rPr lang="ru-RU" sz="1600" b="1" dirty="0" err="1">
                <a:solidFill>
                  <a:schemeClr val="bg1"/>
                </a:solidFill>
                <a:cs typeface="Times New Roman" pitchFamily="18" charset="0"/>
              </a:rPr>
              <a:t>брухтом</a:t>
            </a:r>
            <a:r>
              <a:rPr lang="ru-RU" sz="1600" b="1" dirty="0">
                <a:solidFill>
                  <a:schemeClr val="bg1"/>
                </a:solidFill>
                <a:cs typeface="Times New Roman" pitchFamily="18" charset="0"/>
              </a:rPr>
              <a:t>)</a:t>
            </a:r>
          </a:p>
          <a:p>
            <a:pPr marL="0" indent="0">
              <a:spcBef>
                <a:spcPts val="0"/>
              </a:spcBef>
              <a:buNone/>
            </a:pPr>
            <a:r>
              <a:rPr lang="ru-RU" sz="1600" b="1" dirty="0">
                <a:solidFill>
                  <a:schemeClr val="bg1"/>
                </a:solidFill>
                <a:cs typeface="Times New Roman" pitchFamily="18" charset="0"/>
              </a:rPr>
              <a:t>5- </a:t>
            </a:r>
            <a:r>
              <a:rPr lang="ru-RU" sz="1600" b="1" dirty="0" err="1">
                <a:solidFill>
                  <a:schemeClr val="bg1"/>
                </a:solidFill>
                <a:cs typeface="Times New Roman" pitchFamily="18" charset="0"/>
              </a:rPr>
              <a:t>митниця</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6 – ТОВ «</a:t>
            </a:r>
            <a:r>
              <a:rPr lang="ru-RU" sz="1600" b="1" dirty="0" err="1">
                <a:solidFill>
                  <a:schemeClr val="bg1"/>
                </a:solidFill>
                <a:cs typeface="Times New Roman" pitchFamily="18" charset="0"/>
              </a:rPr>
              <a:t>Декорленд</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виробництво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інших</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готових</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металевих</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виробів</a:t>
            </a:r>
            <a:r>
              <a:rPr lang="ru-RU" sz="1600" b="1" dirty="0">
                <a:solidFill>
                  <a:schemeClr val="bg1"/>
                </a:solidFill>
                <a:cs typeface="Times New Roman" pitchFamily="18" charset="0"/>
              </a:rPr>
              <a:t>)</a:t>
            </a:r>
          </a:p>
          <a:p>
            <a:pPr marL="0" indent="0">
              <a:spcBef>
                <a:spcPts val="0"/>
              </a:spcBef>
              <a:buNone/>
            </a:pPr>
            <a:r>
              <a:rPr lang="ru-RU" sz="1600" b="1" dirty="0">
                <a:solidFill>
                  <a:schemeClr val="bg1"/>
                </a:solidFill>
                <a:cs typeface="Times New Roman" pitchFamily="18" charset="0"/>
              </a:rPr>
              <a:t>7 – </a:t>
            </a:r>
            <a:r>
              <a:rPr lang="ru-RU" sz="1600" b="1" dirty="0" err="1">
                <a:solidFill>
                  <a:schemeClr val="bg1"/>
                </a:solidFill>
                <a:cs typeface="Times New Roman" pitchFamily="18" charset="0"/>
              </a:rPr>
              <a:t>меблева</a:t>
            </a:r>
            <a:r>
              <a:rPr lang="ru-RU" sz="1600" b="1" dirty="0">
                <a:solidFill>
                  <a:schemeClr val="bg1"/>
                </a:solidFill>
                <a:cs typeface="Times New Roman" pitchFamily="18" charset="0"/>
              </a:rPr>
              <a:t> фабрика «ПІК»</a:t>
            </a:r>
          </a:p>
          <a:p>
            <a:pPr marL="0" indent="0">
              <a:spcBef>
                <a:spcPts val="0"/>
              </a:spcBef>
              <a:buNone/>
            </a:pPr>
            <a:r>
              <a:rPr lang="ru-RU" sz="1600" b="1" dirty="0">
                <a:solidFill>
                  <a:schemeClr val="bg1"/>
                </a:solidFill>
                <a:cs typeface="Times New Roman" pitchFamily="18" charset="0"/>
              </a:rPr>
              <a:t>8 – ПП «</a:t>
            </a:r>
            <a:r>
              <a:rPr lang="ru-RU" sz="1600" b="1" dirty="0" err="1">
                <a:solidFill>
                  <a:schemeClr val="bg1"/>
                </a:solidFill>
                <a:cs typeface="Times New Roman" pitchFamily="18" charset="0"/>
              </a:rPr>
              <a:t>Славутський</a:t>
            </a:r>
            <a:r>
              <a:rPr lang="ru-RU" sz="1600" b="1" dirty="0">
                <a:solidFill>
                  <a:schemeClr val="bg1"/>
                </a:solidFill>
                <a:cs typeface="Times New Roman" pitchFamily="18" charset="0"/>
              </a:rPr>
              <a:t> бетонно-</a:t>
            </a:r>
            <a:r>
              <a:rPr lang="ru-RU" sz="1600" b="1" dirty="0" err="1">
                <a:solidFill>
                  <a:schemeClr val="bg1"/>
                </a:solidFill>
                <a:cs typeface="Times New Roman" pitchFamily="18" charset="0"/>
              </a:rPr>
              <a:t>розчинний</a:t>
            </a:r>
            <a:r>
              <a:rPr lang="ru-RU" sz="1600" b="1" dirty="0">
                <a:solidFill>
                  <a:schemeClr val="bg1"/>
                </a:solidFill>
                <a:cs typeface="Times New Roman" pitchFamily="18" charset="0"/>
              </a:rPr>
              <a:t> завод»</a:t>
            </a:r>
          </a:p>
          <a:p>
            <a:pPr marL="0" indent="0">
              <a:spcBef>
                <a:spcPts val="0"/>
              </a:spcBef>
              <a:buNone/>
            </a:pPr>
            <a:r>
              <a:rPr lang="ru-RU" sz="1600" b="1" dirty="0">
                <a:solidFill>
                  <a:schemeClr val="bg1"/>
                </a:solidFill>
                <a:cs typeface="Times New Roman" pitchFamily="18" charset="0"/>
              </a:rPr>
              <a:t>9 – </a:t>
            </a:r>
            <a:r>
              <a:rPr lang="ru-RU" sz="1600" b="1" dirty="0" err="1">
                <a:solidFill>
                  <a:schemeClr val="bg1"/>
                </a:solidFill>
                <a:cs typeface="Times New Roman" pitchFamily="18" charset="0"/>
              </a:rPr>
              <a:t>автосервіс</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10 – ТОВ «</a:t>
            </a:r>
            <a:r>
              <a:rPr lang="ru-RU" sz="1600" b="1" dirty="0" err="1">
                <a:solidFill>
                  <a:schemeClr val="bg1"/>
                </a:solidFill>
                <a:cs typeface="Times New Roman" pitchFamily="18" charset="0"/>
              </a:rPr>
              <a:t>Євробетон</a:t>
            </a:r>
            <a:r>
              <a:rPr lang="ru-RU" sz="1600" b="1" dirty="0">
                <a:solidFill>
                  <a:schemeClr val="bg1"/>
                </a:solidFill>
                <a:cs typeface="Times New Roman" pitchFamily="18" charset="0"/>
              </a:rPr>
              <a:t> Славута» та </a:t>
            </a:r>
            <a:r>
              <a:rPr lang="ru-RU" sz="1600" b="1" dirty="0" err="1">
                <a:solidFill>
                  <a:schemeClr val="bg1"/>
                </a:solidFill>
                <a:cs typeface="Times New Roman" pitchFamily="18" charset="0"/>
              </a:rPr>
              <a:t>інші</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підсобні</a:t>
            </a:r>
            <a:r>
              <a:rPr lang="ru-RU" sz="1600" b="1" dirty="0">
                <a:solidFill>
                  <a:schemeClr val="bg1"/>
                </a:solidFill>
                <a:cs typeface="Times New Roman" pitchFamily="18" charset="0"/>
              </a:rPr>
              <a:t> і </a:t>
            </a:r>
            <a:r>
              <a:rPr lang="ru-RU" sz="1600" b="1" dirty="0" err="1">
                <a:solidFill>
                  <a:schemeClr val="bg1"/>
                </a:solidFill>
                <a:cs typeface="Times New Roman" pitchFamily="18" charset="0"/>
              </a:rPr>
              <a:t>допоміжні</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будівлі</a:t>
            </a:r>
            <a:r>
              <a:rPr lang="ru-RU" sz="1600" b="1" dirty="0">
                <a:solidFill>
                  <a:schemeClr val="bg1"/>
                </a:solidFill>
                <a:cs typeface="Times New Roman" pitchFamily="18" charset="0"/>
              </a:rPr>
              <a:t>/</a:t>
            </a:r>
            <a:r>
              <a:rPr lang="ru-RU" sz="1600" b="1" dirty="0" err="1">
                <a:solidFill>
                  <a:schemeClr val="bg1"/>
                </a:solidFill>
                <a:cs typeface="Times New Roman" pitchFamily="18" charset="0"/>
              </a:rPr>
              <a:t>споруди</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11 – ПП «Славута-бетон»</a:t>
            </a:r>
          </a:p>
          <a:p>
            <a:pPr marL="0" indent="0">
              <a:spcBef>
                <a:spcPts val="0"/>
              </a:spcBef>
              <a:buNone/>
            </a:pPr>
            <a:r>
              <a:rPr lang="ru-RU" sz="1600" b="1" dirty="0">
                <a:solidFill>
                  <a:schemeClr val="bg1"/>
                </a:solidFill>
                <a:cs typeface="Times New Roman" pitchFamily="18" charset="0"/>
              </a:rPr>
              <a:t>12 –  </a:t>
            </a:r>
            <a:r>
              <a:rPr lang="ru-RU" sz="1600" b="1" dirty="0" err="1">
                <a:solidFill>
                  <a:schemeClr val="bg1"/>
                </a:solidFill>
                <a:cs typeface="Times New Roman" pitchFamily="18" charset="0"/>
              </a:rPr>
              <a:t>суб</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єкт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що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здійснює</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підприємницьку</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діяльність</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зі</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встановлення</a:t>
            </a:r>
            <a:r>
              <a:rPr lang="ru-RU" sz="1600" b="1" dirty="0">
                <a:solidFill>
                  <a:schemeClr val="bg1"/>
                </a:solidFill>
                <a:cs typeface="Times New Roman" pitchFamily="18" charset="0"/>
              </a:rPr>
              <a:t> ГБО</a:t>
            </a:r>
          </a:p>
          <a:p>
            <a:pPr marL="0" indent="0">
              <a:spcBef>
                <a:spcPts val="0"/>
              </a:spcBef>
              <a:buNone/>
            </a:pPr>
            <a:r>
              <a:rPr lang="ru-RU" sz="1600" b="1" dirty="0">
                <a:solidFill>
                  <a:schemeClr val="bg1"/>
                </a:solidFill>
                <a:cs typeface="Times New Roman" pitchFamily="18" charset="0"/>
              </a:rPr>
              <a:t>13 –  пилорама - 1</a:t>
            </a:r>
          </a:p>
          <a:p>
            <a:pPr marL="0" indent="0">
              <a:spcBef>
                <a:spcPts val="0"/>
              </a:spcBef>
              <a:buNone/>
            </a:pPr>
            <a:r>
              <a:rPr lang="ru-RU" sz="1600" b="1" dirty="0">
                <a:solidFill>
                  <a:schemeClr val="bg1"/>
                </a:solidFill>
                <a:cs typeface="Times New Roman" pitchFamily="18" charset="0"/>
              </a:rPr>
              <a:t>14 – </a:t>
            </a:r>
            <a:r>
              <a:rPr lang="ru-RU" sz="1600" b="1" dirty="0" err="1">
                <a:solidFill>
                  <a:schemeClr val="bg1"/>
                </a:solidFill>
                <a:cs typeface="Times New Roman" pitchFamily="18" charset="0"/>
              </a:rPr>
              <a:t>суб</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єкт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що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здійснює</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підприємницьку</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діяльність</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із</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виготовлення</a:t>
            </a:r>
            <a:r>
              <a:rPr lang="ru-RU" sz="1600" b="1" dirty="0">
                <a:solidFill>
                  <a:schemeClr val="bg1"/>
                </a:solidFill>
                <a:cs typeface="Times New Roman" pitchFamily="18" charset="0"/>
              </a:rPr>
              <a:t> пам</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ятників</a:t>
            </a:r>
            <a:r>
              <a:rPr lang="ru-RU" sz="1600" b="1" dirty="0">
                <a:solidFill>
                  <a:schemeClr val="bg1"/>
                </a:solidFill>
                <a:cs typeface="Times New Roman" pitchFamily="18" charset="0"/>
              </a:rPr>
              <a:t>   </a:t>
            </a:r>
          </a:p>
          <a:p>
            <a:pPr marL="0" indent="0">
              <a:spcBef>
                <a:spcPts val="0"/>
              </a:spcBef>
              <a:buNone/>
            </a:pPr>
            <a:r>
              <a:rPr lang="ru-RU" sz="1600" b="1" dirty="0">
                <a:solidFill>
                  <a:schemeClr val="bg1"/>
                </a:solidFill>
                <a:cs typeface="Times New Roman" pitchFamily="18" charset="0"/>
              </a:rPr>
              <a:t>15 – </a:t>
            </a:r>
            <a:r>
              <a:rPr lang="ru-RU" sz="1600" b="1" dirty="0" err="1">
                <a:solidFill>
                  <a:schemeClr val="bg1"/>
                </a:solidFill>
                <a:cs typeface="Times New Roman" pitchFamily="18" charset="0"/>
              </a:rPr>
              <a:t>склади</a:t>
            </a:r>
            <a:r>
              <a:rPr lang="ru-RU" sz="1600" b="1" dirty="0">
                <a:solidFill>
                  <a:schemeClr val="bg1"/>
                </a:solidFill>
                <a:cs typeface="Times New Roman" pitchFamily="18" charset="0"/>
              </a:rPr>
              <a:t> ТОВ «СУФФЛЕ АГРО» та </a:t>
            </a:r>
            <a:r>
              <a:rPr lang="ru-RU" sz="1600" b="1" dirty="0" err="1">
                <a:solidFill>
                  <a:schemeClr val="bg1"/>
                </a:solidFill>
                <a:cs typeface="Times New Roman" pitchFamily="18" charset="0"/>
              </a:rPr>
              <a:t>інші</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підсобні</a:t>
            </a:r>
            <a:r>
              <a:rPr lang="ru-RU" sz="1600" b="1" dirty="0">
                <a:solidFill>
                  <a:schemeClr val="bg1"/>
                </a:solidFill>
                <a:cs typeface="Times New Roman" pitchFamily="18" charset="0"/>
              </a:rPr>
              <a:t> і </a:t>
            </a:r>
            <a:r>
              <a:rPr lang="ru-RU" sz="1600" b="1" dirty="0" err="1">
                <a:solidFill>
                  <a:schemeClr val="bg1"/>
                </a:solidFill>
                <a:cs typeface="Times New Roman" pitchFamily="18" charset="0"/>
              </a:rPr>
              <a:t>допоміжні</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будівлі</a:t>
            </a:r>
            <a:r>
              <a:rPr lang="ru-RU" sz="1600" b="1" dirty="0">
                <a:solidFill>
                  <a:schemeClr val="bg1"/>
                </a:solidFill>
                <a:cs typeface="Times New Roman" pitchFamily="18" charset="0"/>
              </a:rPr>
              <a:t>/</a:t>
            </a:r>
            <a:r>
              <a:rPr lang="ru-RU" sz="1600" b="1" dirty="0" err="1">
                <a:solidFill>
                  <a:schemeClr val="bg1"/>
                </a:solidFill>
                <a:cs typeface="Times New Roman" pitchFamily="18" charset="0"/>
              </a:rPr>
              <a:t>споруди</a:t>
            </a:r>
            <a:r>
              <a:rPr lang="ru-RU" sz="1600" b="1" dirty="0">
                <a:solidFill>
                  <a:schemeClr val="bg1"/>
                </a:solidFill>
                <a:cs typeface="Times New Roman" pitchFamily="18" charset="0"/>
              </a:rPr>
              <a:t> </a:t>
            </a:r>
          </a:p>
          <a:p>
            <a:pPr marL="0" indent="0">
              <a:spcBef>
                <a:spcPts val="0"/>
              </a:spcBef>
              <a:buNone/>
            </a:pPr>
            <a:r>
              <a:rPr lang="ru-RU" sz="1600" b="1" dirty="0">
                <a:solidFill>
                  <a:schemeClr val="bg1"/>
                </a:solidFill>
                <a:cs typeface="Times New Roman" pitchFamily="18" charset="0"/>
              </a:rPr>
              <a:t>16 – </a:t>
            </a:r>
            <a:r>
              <a:rPr lang="ru-RU" sz="1600" b="1" dirty="0" err="1">
                <a:solidFill>
                  <a:schemeClr val="bg1"/>
                </a:solidFill>
                <a:cs typeface="Times New Roman" pitchFamily="18" charset="0"/>
              </a:rPr>
              <a:t>автомийка</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самообслуговування</a:t>
            </a:r>
            <a:r>
              <a:rPr lang="ru-RU" sz="1600" b="1" dirty="0">
                <a:solidFill>
                  <a:schemeClr val="bg1"/>
                </a:solidFill>
                <a:cs typeface="Times New Roman" pitchFamily="18" charset="0"/>
              </a:rPr>
              <a:t> та </a:t>
            </a:r>
            <a:r>
              <a:rPr lang="ru-RU" sz="1600" b="1" dirty="0" err="1">
                <a:solidFill>
                  <a:schemeClr val="bg1"/>
                </a:solidFill>
                <a:cs typeface="Times New Roman" pitchFamily="18" charset="0"/>
              </a:rPr>
              <a:t>ін</a:t>
            </a:r>
            <a:r>
              <a:rPr lang="ru-RU" sz="1600" b="1" dirty="0">
                <a:solidFill>
                  <a:schemeClr val="bg1"/>
                </a:solidFill>
                <a:cs typeface="Times New Roman" pitchFamily="18" charset="0"/>
              </a:rPr>
              <a:t>.</a:t>
            </a:r>
          </a:p>
          <a:p>
            <a:pPr marL="0" indent="0">
              <a:spcBef>
                <a:spcPts val="0"/>
              </a:spcBef>
              <a:buNone/>
            </a:pPr>
            <a:r>
              <a:rPr lang="ru-RU" sz="1600" b="1" dirty="0">
                <a:solidFill>
                  <a:schemeClr val="bg1"/>
                </a:solidFill>
                <a:cs typeface="Times New Roman" pitchFamily="18" charset="0"/>
              </a:rPr>
              <a:t>17 – </a:t>
            </a:r>
            <a:r>
              <a:rPr lang="ru-RU" sz="1600" b="1" dirty="0" err="1">
                <a:solidFill>
                  <a:schemeClr val="bg1"/>
                </a:solidFill>
                <a:cs typeface="Times New Roman" pitchFamily="18" charset="0"/>
              </a:rPr>
              <a:t>металобаза</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від</a:t>
            </a:r>
            <a:r>
              <a:rPr lang="ru-RU" sz="1600" b="1" dirty="0">
                <a:solidFill>
                  <a:schemeClr val="bg1"/>
                </a:solidFill>
                <a:cs typeface="Times New Roman" pitchFamily="18" charset="0"/>
              </a:rPr>
              <a:t> магазину «Куб»</a:t>
            </a:r>
          </a:p>
          <a:p>
            <a:pPr marL="0" indent="0">
              <a:spcBef>
                <a:spcPts val="0"/>
              </a:spcBef>
              <a:buNone/>
            </a:pPr>
            <a:r>
              <a:rPr lang="ru-RU" sz="1600" b="1" dirty="0">
                <a:solidFill>
                  <a:schemeClr val="bg1"/>
                </a:solidFill>
                <a:cs typeface="Times New Roman" pitchFamily="18" charset="0"/>
              </a:rPr>
              <a:t>18 – </a:t>
            </a:r>
            <a:r>
              <a:rPr lang="ru-RU" sz="1600" b="1" dirty="0" err="1">
                <a:solidFill>
                  <a:schemeClr val="bg1"/>
                </a:solidFill>
                <a:cs typeface="Times New Roman" pitchFamily="18" charset="0"/>
              </a:rPr>
              <a:t>Фох</a:t>
            </a:r>
            <a:r>
              <a:rPr lang="ru-RU" sz="1600" b="1" dirty="0">
                <a:solidFill>
                  <a:schemeClr val="bg1"/>
                </a:solidFill>
                <a:cs typeface="Times New Roman" pitchFamily="18" charset="0"/>
              </a:rPr>
              <a:t>-арт (</a:t>
            </a:r>
            <a:r>
              <a:rPr lang="ru-RU" sz="1600" b="1" dirty="0" err="1">
                <a:solidFill>
                  <a:schemeClr val="bg1"/>
                </a:solidFill>
                <a:cs typeface="Times New Roman" pitchFamily="18" charset="0"/>
              </a:rPr>
              <a:t>натяжні</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стелі</a:t>
            </a:r>
            <a:r>
              <a:rPr lang="ru-RU" sz="1600" b="1" dirty="0">
                <a:solidFill>
                  <a:schemeClr val="bg1"/>
                </a:solidFill>
                <a:cs typeface="Times New Roman" pitchFamily="18" charset="0"/>
              </a:rPr>
              <a:t>)</a:t>
            </a:r>
          </a:p>
          <a:p>
            <a:pPr marL="0" indent="0">
              <a:spcBef>
                <a:spcPts val="0"/>
              </a:spcBef>
              <a:buNone/>
            </a:pPr>
            <a:r>
              <a:rPr lang="ru-RU" sz="1600" b="1" dirty="0">
                <a:solidFill>
                  <a:schemeClr val="bg1"/>
                </a:solidFill>
                <a:cs typeface="Times New Roman" pitchFamily="18" charset="0"/>
              </a:rPr>
              <a:t>19 - ТОВ «</a:t>
            </a:r>
            <a:r>
              <a:rPr lang="ru-RU" sz="1600" b="1" dirty="0" err="1">
                <a:solidFill>
                  <a:schemeClr val="bg1"/>
                </a:solidFill>
                <a:cs typeface="Times New Roman" pitchFamily="18" charset="0"/>
              </a:rPr>
              <a:t>Мівас</a:t>
            </a:r>
            <a:r>
              <a:rPr lang="ru-RU" sz="1600" b="1" dirty="0">
                <a:solidFill>
                  <a:schemeClr val="bg1"/>
                </a:solidFill>
                <a:cs typeface="Times New Roman" pitchFamily="18" charset="0"/>
              </a:rPr>
              <a:t>»</a:t>
            </a:r>
          </a:p>
          <a:p>
            <a:pPr marL="0" indent="0">
              <a:spcBef>
                <a:spcPts val="0"/>
              </a:spcBef>
              <a:buNone/>
            </a:pPr>
            <a:r>
              <a:rPr lang="ru-RU" sz="1600" b="1" dirty="0">
                <a:solidFill>
                  <a:schemeClr val="bg1"/>
                </a:solidFill>
                <a:cs typeface="Times New Roman" pitchFamily="18" charset="0"/>
              </a:rPr>
              <a:t>20 – СТО</a:t>
            </a:r>
          </a:p>
          <a:p>
            <a:pPr marL="0" indent="0">
              <a:spcBef>
                <a:spcPts val="0"/>
              </a:spcBef>
              <a:buNone/>
            </a:pPr>
            <a:r>
              <a:rPr lang="ru-RU" sz="1600" b="1" dirty="0">
                <a:solidFill>
                  <a:schemeClr val="bg1"/>
                </a:solidFill>
                <a:cs typeface="Times New Roman" pitchFamily="18" charset="0"/>
              </a:rPr>
              <a:t>21 – пилорама -2</a:t>
            </a:r>
          </a:p>
          <a:p>
            <a:pPr marL="0" indent="0">
              <a:spcBef>
                <a:spcPts val="0"/>
              </a:spcBef>
              <a:buNone/>
            </a:pPr>
            <a:r>
              <a:rPr lang="ru-RU" sz="1600" b="1" dirty="0">
                <a:solidFill>
                  <a:schemeClr val="bg1"/>
                </a:solidFill>
                <a:cs typeface="Times New Roman" pitchFamily="18" charset="0"/>
              </a:rPr>
              <a:t>22 - </a:t>
            </a:r>
            <a:r>
              <a:rPr lang="ru-RU" sz="1600" b="1" dirty="0" err="1">
                <a:solidFill>
                  <a:schemeClr val="bg1"/>
                </a:solidFill>
                <a:cs typeface="Times New Roman" pitchFamily="18" charset="0"/>
              </a:rPr>
              <a:t>суб</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єкт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що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здійснює</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підприємницьку</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діяльність</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із</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виготовлення</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меблів</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23 - </a:t>
            </a:r>
            <a:r>
              <a:rPr lang="ru-RU" sz="1600" b="1" dirty="0" err="1">
                <a:solidFill>
                  <a:schemeClr val="bg1"/>
                </a:solidFill>
                <a:cs typeface="Times New Roman" pitchFamily="18" charset="0"/>
              </a:rPr>
              <a:t>суб</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єкт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що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здійснює</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підприємницьку</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діяльність</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із</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виготовлення</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меблів</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24 – парковка для </a:t>
            </a:r>
            <a:r>
              <a:rPr lang="ru-RU" sz="1600" b="1" dirty="0" err="1">
                <a:solidFill>
                  <a:schemeClr val="bg1"/>
                </a:solidFill>
                <a:cs typeface="Times New Roman" pitchFamily="18" charset="0"/>
              </a:rPr>
              <a:t>вантажного</a:t>
            </a:r>
            <a:r>
              <a:rPr lang="ru-RU" sz="1600" b="1" dirty="0">
                <a:solidFill>
                  <a:schemeClr val="bg1"/>
                </a:solidFill>
                <a:cs typeface="Times New Roman" pitchFamily="18" charset="0"/>
              </a:rPr>
              <a:t> транспорту</a:t>
            </a:r>
          </a:p>
          <a:p>
            <a:pPr marL="0" indent="0">
              <a:spcBef>
                <a:spcPts val="0"/>
              </a:spcBef>
              <a:buNone/>
            </a:pPr>
            <a:r>
              <a:rPr lang="ru-RU" sz="1600" b="1" dirty="0">
                <a:solidFill>
                  <a:schemeClr val="bg1"/>
                </a:solidFill>
                <a:cs typeface="Times New Roman" pitchFamily="18" charset="0"/>
              </a:rPr>
              <a:t>25 – </a:t>
            </a:r>
            <a:r>
              <a:rPr lang="ru-RU" sz="1600" b="1" dirty="0" err="1">
                <a:solidFill>
                  <a:schemeClr val="bg1"/>
                </a:solidFill>
                <a:cs typeface="Times New Roman" pitchFamily="18" charset="0"/>
              </a:rPr>
              <a:t>металобаза</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26 – пилорама – 3</a:t>
            </a:r>
          </a:p>
          <a:p>
            <a:pPr marL="0" indent="0">
              <a:spcBef>
                <a:spcPts val="0"/>
              </a:spcBef>
              <a:buNone/>
            </a:pPr>
            <a:r>
              <a:rPr lang="ru-RU" sz="1600" b="1" dirty="0">
                <a:solidFill>
                  <a:schemeClr val="bg1"/>
                </a:solidFill>
                <a:cs typeface="Times New Roman" pitchFamily="18" charset="0"/>
              </a:rPr>
              <a:t>27 - </a:t>
            </a:r>
            <a:r>
              <a:rPr lang="ru-RU" sz="1600" b="1" dirty="0" err="1">
                <a:solidFill>
                  <a:schemeClr val="bg1"/>
                </a:solidFill>
                <a:cs typeface="Times New Roman" pitchFamily="18" charset="0"/>
              </a:rPr>
              <a:t>суб</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єкт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що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здійснює</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підприємницьку</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діяльність</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із</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виготовлення</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меблів</a:t>
            </a: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28 - </a:t>
            </a:r>
            <a:r>
              <a:rPr lang="ru-RU" sz="1600" b="1" dirty="0" err="1">
                <a:solidFill>
                  <a:schemeClr val="bg1"/>
                </a:solidFill>
                <a:cs typeface="Times New Roman" pitchFamily="18" charset="0"/>
              </a:rPr>
              <a:t>суб</a:t>
            </a:r>
            <a:r>
              <a:rPr lang="en-US" sz="1600" b="1" dirty="0">
                <a:solidFill>
                  <a:schemeClr val="bg1"/>
                </a:solidFill>
                <a:cs typeface="Times New Roman" pitchFamily="18" charset="0"/>
              </a:rPr>
              <a:t>’</a:t>
            </a:r>
            <a:r>
              <a:rPr lang="ru-RU" sz="1600" b="1" dirty="0" err="1">
                <a:solidFill>
                  <a:schemeClr val="bg1"/>
                </a:solidFill>
                <a:cs typeface="Times New Roman" pitchFamily="18" charset="0"/>
              </a:rPr>
              <a:t>єкт</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що</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здійснює</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підприємницьку</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діяльність</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із</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виготовлення</a:t>
            </a:r>
            <a:r>
              <a:rPr lang="ru-RU" sz="1600" b="1" dirty="0">
                <a:solidFill>
                  <a:schemeClr val="bg1"/>
                </a:solidFill>
                <a:cs typeface="Times New Roman" pitchFamily="18" charset="0"/>
              </a:rPr>
              <a:t> </a:t>
            </a:r>
            <a:r>
              <a:rPr lang="ru-RU" sz="1600" b="1" dirty="0" err="1">
                <a:solidFill>
                  <a:schemeClr val="bg1"/>
                </a:solidFill>
                <a:cs typeface="Times New Roman" pitchFamily="18" charset="0"/>
              </a:rPr>
              <a:t>меблів</a:t>
            </a:r>
            <a:endParaRPr lang="ru-RU" sz="1600" b="1" dirty="0">
              <a:solidFill>
                <a:schemeClr val="bg1"/>
              </a:solidFill>
              <a:cs typeface="Times New Roman" pitchFamily="18" charset="0"/>
            </a:endParaRPr>
          </a:p>
          <a:p>
            <a:pPr marL="0" indent="0">
              <a:spcBef>
                <a:spcPts val="0"/>
              </a:spcBef>
              <a:buNone/>
            </a:pPr>
            <a:endParaRPr lang="ru-RU" sz="1600" b="1" dirty="0">
              <a:solidFill>
                <a:schemeClr val="bg1"/>
              </a:solidFill>
              <a:cs typeface="Times New Roman" pitchFamily="18" charset="0"/>
            </a:endParaRPr>
          </a:p>
          <a:p>
            <a:pPr marL="0" indent="0">
              <a:spcBef>
                <a:spcPts val="0"/>
              </a:spcBef>
              <a:buNone/>
            </a:pPr>
            <a:r>
              <a:rPr lang="ru-RU" sz="1600" b="1" dirty="0">
                <a:solidFill>
                  <a:schemeClr val="bg1"/>
                </a:solidFill>
                <a:cs typeface="Times New Roman" pitchFamily="18" charset="0"/>
              </a:rPr>
              <a:t>     </a:t>
            </a:r>
          </a:p>
        </p:txBody>
      </p:sp>
      <p:sp>
        <p:nvSpPr>
          <p:cNvPr id="36" name="TextBox 35">
            <a:extLst>
              <a:ext uri="{FF2B5EF4-FFF2-40B4-BE49-F238E27FC236}">
                <a16:creationId xmlns:a16="http://schemas.microsoft.com/office/drawing/2014/main" id="{29166483-C63D-44A2-8B50-CEBC08950ED4}"/>
              </a:ext>
            </a:extLst>
          </p:cNvPr>
          <p:cNvSpPr txBox="1"/>
          <p:nvPr/>
        </p:nvSpPr>
        <p:spPr>
          <a:xfrm>
            <a:off x="11371819" y="148780"/>
            <a:ext cx="820181" cy="523220"/>
          </a:xfrm>
          <a:prstGeom prst="rect">
            <a:avLst/>
          </a:prstGeom>
          <a:noFill/>
        </p:spPr>
        <p:txBody>
          <a:bodyPr wrap="square" rtlCol="0">
            <a:spAutoFit/>
          </a:bodyPr>
          <a:lstStyle/>
          <a:p>
            <a:r>
              <a:rPr lang="uk-UA" sz="2800" b="1" dirty="0">
                <a:solidFill>
                  <a:schemeClr val="bg1"/>
                </a:solidFill>
              </a:rPr>
              <a:t>43</a:t>
            </a:r>
          </a:p>
        </p:txBody>
      </p:sp>
      <p:pic>
        <p:nvPicPr>
          <p:cNvPr id="4" name="Рисунок 3">
            <a:extLst>
              <a:ext uri="{FF2B5EF4-FFF2-40B4-BE49-F238E27FC236}">
                <a16:creationId xmlns:a16="http://schemas.microsoft.com/office/drawing/2014/main" id="{5FA0C0A3-4CB4-4156-9FC5-86E07BC4CA4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4980404" cy="6858000"/>
          </a:xfrm>
          <a:prstGeom prst="rect">
            <a:avLst/>
          </a:prstGeom>
        </p:spPr>
      </p:pic>
    </p:spTree>
    <p:extLst>
      <p:ext uri="{BB962C8B-B14F-4D97-AF65-F5344CB8AC3E}">
        <p14:creationId xmlns:p14="http://schemas.microsoft.com/office/powerpoint/2010/main" val="11432543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646047" y="60458"/>
            <a:ext cx="7157267"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ПРОЄКТНА ДІЯЛЬНІСТЬ</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28600" y="706789"/>
            <a:ext cx="11881102" cy="60458"/>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5628443" y="854939"/>
            <a:ext cx="6563556" cy="5940088"/>
          </a:xfrm>
          <a:prstGeom prst="rect">
            <a:avLst/>
          </a:prstGeom>
          <a:noFill/>
        </p:spPr>
        <p:txBody>
          <a:bodyPr wrap="square">
            <a:spAutoFit/>
          </a:bodyPr>
          <a:lstStyle/>
          <a:p>
            <a:r>
              <a:rPr lang="ru-RU" sz="1900" b="1" dirty="0">
                <a:solidFill>
                  <a:schemeClr val="bg1"/>
                </a:solidFill>
              </a:rPr>
              <a:t>     Для </a:t>
            </a:r>
            <a:r>
              <a:rPr lang="ru-RU" sz="1900" b="1" dirty="0" err="1">
                <a:solidFill>
                  <a:schemeClr val="bg1"/>
                </a:solidFill>
              </a:rPr>
              <a:t>участі</a:t>
            </a:r>
            <a:r>
              <a:rPr lang="ru-RU" sz="1900" b="1" dirty="0">
                <a:solidFill>
                  <a:schemeClr val="bg1"/>
                </a:solidFill>
              </a:rPr>
              <a:t> у </a:t>
            </a:r>
            <a:r>
              <a:rPr lang="ru-RU" sz="1900" b="1" dirty="0" err="1">
                <a:solidFill>
                  <a:schemeClr val="bg1"/>
                </a:solidFill>
              </a:rPr>
              <a:t>грантових</a:t>
            </a:r>
            <a:r>
              <a:rPr lang="ru-RU" sz="1900" b="1" dirty="0">
                <a:solidFill>
                  <a:schemeClr val="bg1"/>
                </a:solidFill>
              </a:rPr>
              <a:t> конкурсах </a:t>
            </a:r>
            <a:r>
              <a:rPr lang="ru-RU" sz="1900" b="1" dirty="0" err="1">
                <a:solidFill>
                  <a:schemeClr val="bg1"/>
                </a:solidFill>
              </a:rPr>
              <a:t>було</a:t>
            </a:r>
            <a:r>
              <a:rPr lang="ru-RU" sz="1900" b="1" dirty="0">
                <a:solidFill>
                  <a:schemeClr val="bg1"/>
                </a:solidFill>
              </a:rPr>
              <a:t> подано 35 </a:t>
            </a:r>
            <a:r>
              <a:rPr lang="ru-RU" sz="1900" b="1" dirty="0" err="1">
                <a:solidFill>
                  <a:schemeClr val="bg1"/>
                </a:solidFill>
              </a:rPr>
              <a:t>проєктних</a:t>
            </a:r>
            <a:r>
              <a:rPr lang="ru-RU" sz="1900" b="1" dirty="0">
                <a:solidFill>
                  <a:schemeClr val="bg1"/>
                </a:solidFill>
              </a:rPr>
              <a:t> заявок, 15 з них </a:t>
            </a:r>
            <a:r>
              <a:rPr lang="ru-RU" sz="1900" b="1" dirty="0" err="1">
                <a:solidFill>
                  <a:schemeClr val="bg1"/>
                </a:solidFill>
              </a:rPr>
              <a:t>знаходяться</a:t>
            </a:r>
            <a:r>
              <a:rPr lang="ru-RU" sz="1900" b="1" dirty="0">
                <a:solidFill>
                  <a:schemeClr val="bg1"/>
                </a:solidFill>
              </a:rPr>
              <a:t> у </a:t>
            </a:r>
            <a:r>
              <a:rPr lang="ru-RU" sz="1900" b="1" dirty="0" err="1">
                <a:solidFill>
                  <a:schemeClr val="bg1"/>
                </a:solidFill>
              </a:rPr>
              <a:t>процесі</a:t>
            </a:r>
            <a:r>
              <a:rPr lang="ru-RU" sz="1900" b="1" dirty="0">
                <a:solidFill>
                  <a:schemeClr val="bg1"/>
                </a:solidFill>
              </a:rPr>
              <a:t> </a:t>
            </a:r>
            <a:r>
              <a:rPr lang="ru-RU" sz="1900" b="1" dirty="0" err="1">
                <a:solidFill>
                  <a:schemeClr val="bg1"/>
                </a:solidFill>
              </a:rPr>
              <a:t>розгляду</a:t>
            </a:r>
            <a:r>
              <a:rPr lang="ru-RU" sz="1900" b="1" dirty="0">
                <a:solidFill>
                  <a:schemeClr val="bg1"/>
                </a:solidFill>
              </a:rPr>
              <a:t>. </a:t>
            </a:r>
          </a:p>
          <a:p>
            <a:endParaRPr lang="ru-RU" sz="1900" b="1" dirty="0">
              <a:solidFill>
                <a:schemeClr val="bg1"/>
              </a:solidFill>
            </a:endParaRPr>
          </a:p>
          <a:p>
            <a:r>
              <a:rPr lang="uk-UA" sz="1900" b="1" dirty="0">
                <a:solidFill>
                  <a:schemeClr val="bg1"/>
                </a:solidFill>
              </a:rPr>
              <a:t>     Отримано офіційну допомогу розвитку від Уряду Японії: завдяки співпраці КП «Славутська міська лікарня ім. Ф.М. Михайлова», виконавчого комітету Славутської міської ради та Міжнародного благодійного фонду «Сприяння розвитку медицини» було реалізовано проєкт із придбання та встановлення сучасного апарату ультразвукової діагностики в Славутській міській лікарні вартістю 2 018 905,14 грн.</a:t>
            </a:r>
          </a:p>
          <a:p>
            <a:endParaRPr lang="uk-UA" sz="1900" b="1" dirty="0">
              <a:solidFill>
                <a:schemeClr val="bg1"/>
              </a:solidFill>
            </a:endParaRPr>
          </a:p>
          <a:p>
            <a:r>
              <a:rPr lang="ru-RU" sz="1900" b="1" dirty="0">
                <a:solidFill>
                  <a:schemeClr val="bg1"/>
                </a:solidFill>
              </a:rPr>
              <a:t>      Славута взяла участь у </a:t>
            </a:r>
            <a:r>
              <a:rPr lang="ru-RU" sz="1900" b="1" dirty="0" err="1">
                <a:solidFill>
                  <a:schemeClr val="bg1"/>
                </a:solidFill>
              </a:rPr>
              <a:t>розробці</a:t>
            </a:r>
            <a:r>
              <a:rPr lang="ru-RU" sz="1900" b="1" dirty="0">
                <a:solidFill>
                  <a:schemeClr val="bg1"/>
                </a:solidFill>
              </a:rPr>
              <a:t> </a:t>
            </a:r>
            <a:r>
              <a:rPr lang="ru-RU" sz="1900" b="1" dirty="0" err="1">
                <a:solidFill>
                  <a:schemeClr val="bg1"/>
                </a:solidFill>
              </a:rPr>
              <a:t>регіонального</a:t>
            </a:r>
            <a:r>
              <a:rPr lang="ru-RU" sz="1900" b="1" dirty="0">
                <a:solidFill>
                  <a:schemeClr val="bg1"/>
                </a:solidFill>
              </a:rPr>
              <a:t> плану </a:t>
            </a:r>
            <a:r>
              <a:rPr lang="ru-RU" sz="1900" b="1" dirty="0" err="1">
                <a:solidFill>
                  <a:schemeClr val="bg1"/>
                </a:solidFill>
              </a:rPr>
              <a:t>управління</a:t>
            </a:r>
            <a:r>
              <a:rPr lang="ru-RU" sz="1900" b="1" dirty="0">
                <a:solidFill>
                  <a:schemeClr val="bg1"/>
                </a:solidFill>
              </a:rPr>
              <a:t> </a:t>
            </a:r>
            <a:r>
              <a:rPr lang="ru-RU" sz="1900" b="1" dirty="0" err="1">
                <a:solidFill>
                  <a:schemeClr val="bg1"/>
                </a:solidFill>
              </a:rPr>
              <a:t>відходами</a:t>
            </a:r>
            <a:r>
              <a:rPr lang="ru-RU" sz="1900" b="1" dirty="0">
                <a:solidFill>
                  <a:schemeClr val="bg1"/>
                </a:solidFill>
              </a:rPr>
              <a:t> у </a:t>
            </a:r>
            <a:r>
              <a:rPr lang="ru-RU" sz="1900" b="1" dirty="0" err="1">
                <a:solidFill>
                  <a:schemeClr val="bg1"/>
                </a:solidFill>
              </a:rPr>
              <a:t>Хмельницькій</a:t>
            </a:r>
            <a:r>
              <a:rPr lang="ru-RU" sz="1900" b="1" dirty="0">
                <a:solidFill>
                  <a:schemeClr val="bg1"/>
                </a:solidFill>
              </a:rPr>
              <a:t> </a:t>
            </a:r>
            <a:r>
              <a:rPr lang="ru-RU" sz="1900" b="1" dirty="0" err="1">
                <a:solidFill>
                  <a:schemeClr val="bg1"/>
                </a:solidFill>
              </a:rPr>
              <a:t>області</a:t>
            </a:r>
            <a:r>
              <a:rPr lang="ru-RU" sz="1900" b="1" dirty="0">
                <a:solidFill>
                  <a:schemeClr val="bg1"/>
                </a:solidFill>
              </a:rPr>
              <a:t> до 2030 року за </a:t>
            </a:r>
            <a:r>
              <a:rPr lang="ru-RU" sz="1900" b="1" dirty="0" err="1">
                <a:solidFill>
                  <a:schemeClr val="bg1"/>
                </a:solidFill>
              </a:rPr>
              <a:t>підтримки</a:t>
            </a:r>
            <a:r>
              <a:rPr lang="ru-RU" sz="1900" b="1" dirty="0">
                <a:solidFill>
                  <a:schemeClr val="bg1"/>
                </a:solidFill>
              </a:rPr>
              <a:t> </a:t>
            </a:r>
            <a:r>
              <a:rPr lang="ru-RU" sz="1900" b="1" dirty="0" err="1">
                <a:solidFill>
                  <a:schemeClr val="bg1"/>
                </a:solidFill>
              </a:rPr>
              <a:t>іноземної</a:t>
            </a:r>
            <a:r>
              <a:rPr lang="ru-RU" sz="1900" b="1" dirty="0">
                <a:solidFill>
                  <a:schemeClr val="bg1"/>
                </a:solidFill>
              </a:rPr>
              <a:t> </a:t>
            </a:r>
            <a:r>
              <a:rPr lang="ru-RU" sz="1900" b="1" dirty="0" err="1">
                <a:solidFill>
                  <a:schemeClr val="bg1"/>
                </a:solidFill>
              </a:rPr>
              <a:t>компанії</a:t>
            </a:r>
            <a:r>
              <a:rPr lang="ru-RU" sz="1900" b="1" dirty="0">
                <a:solidFill>
                  <a:schemeClr val="bg1"/>
                </a:solidFill>
              </a:rPr>
              <a:t> «</a:t>
            </a:r>
            <a:r>
              <a:rPr lang="en-US" sz="1900" b="1" dirty="0">
                <a:solidFill>
                  <a:schemeClr val="bg1"/>
                </a:solidFill>
              </a:rPr>
              <a:t>S</a:t>
            </a:r>
            <a:r>
              <a:rPr lang="ru-RU" sz="1900" b="1" dirty="0" err="1">
                <a:solidFill>
                  <a:schemeClr val="bg1"/>
                </a:solidFill>
              </a:rPr>
              <a:t>eureca</a:t>
            </a:r>
            <a:r>
              <a:rPr lang="ru-RU" sz="1900" b="1" dirty="0">
                <a:solidFill>
                  <a:schemeClr val="bg1"/>
                </a:solidFill>
              </a:rPr>
              <a:t>». </a:t>
            </a:r>
          </a:p>
          <a:p>
            <a:r>
              <a:rPr lang="uk-UA" sz="1900" b="1" dirty="0">
                <a:solidFill>
                  <a:schemeClr val="bg1"/>
                </a:solidFill>
              </a:rPr>
              <a:t>    У рамках програми </a:t>
            </a:r>
            <a:r>
              <a:rPr lang="en-US" sz="1900" b="1" dirty="0">
                <a:solidFill>
                  <a:schemeClr val="bg1"/>
                </a:solidFill>
              </a:rPr>
              <a:t>EU4ENVIRONMENT </a:t>
            </a:r>
            <a:r>
              <a:rPr lang="uk-UA" sz="1900" b="1" dirty="0">
                <a:solidFill>
                  <a:schemeClr val="bg1"/>
                </a:solidFill>
              </a:rPr>
              <a:t>в Славутській МТГ здійснюється виявлення, оцінка та картування потоків відходів виробничих підприємств з метою розробки заходів з підвищення ефективності використання ресурсів із врахуванням практик циркулярної економіки.</a:t>
            </a:r>
          </a:p>
        </p:txBody>
      </p:sp>
      <p:sp>
        <p:nvSpPr>
          <p:cNvPr id="11" name="Блок-схема: рішення 10">
            <a:extLst>
              <a:ext uri="{FF2B5EF4-FFF2-40B4-BE49-F238E27FC236}">
                <a16:creationId xmlns:a16="http://schemas.microsoft.com/office/drawing/2014/main" id="{E9EADA34-4593-40A5-9668-C736C483C43B}"/>
              </a:ext>
            </a:extLst>
          </p:cNvPr>
          <p:cNvSpPr/>
          <p:nvPr/>
        </p:nvSpPr>
        <p:spPr>
          <a:xfrm>
            <a:off x="5628442" y="956527"/>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Блок-схема: рішення 11">
            <a:extLst>
              <a:ext uri="{FF2B5EF4-FFF2-40B4-BE49-F238E27FC236}">
                <a16:creationId xmlns:a16="http://schemas.microsoft.com/office/drawing/2014/main" id="{E79F02DD-401C-43DB-BCDC-6ECFF9270DE0}"/>
              </a:ext>
            </a:extLst>
          </p:cNvPr>
          <p:cNvSpPr/>
          <p:nvPr/>
        </p:nvSpPr>
        <p:spPr>
          <a:xfrm>
            <a:off x="5628441" y="1863981"/>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3" name="Блок-схема: рішення 12">
            <a:extLst>
              <a:ext uri="{FF2B5EF4-FFF2-40B4-BE49-F238E27FC236}">
                <a16:creationId xmlns:a16="http://schemas.microsoft.com/office/drawing/2014/main" id="{331C5144-D467-456D-9C88-98B7907EB60E}"/>
              </a:ext>
            </a:extLst>
          </p:cNvPr>
          <p:cNvSpPr/>
          <p:nvPr/>
        </p:nvSpPr>
        <p:spPr>
          <a:xfrm>
            <a:off x="5628441" y="4446931"/>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3" name="Рисунок 2">
            <a:extLst>
              <a:ext uri="{FF2B5EF4-FFF2-40B4-BE49-F238E27FC236}">
                <a16:creationId xmlns:a16="http://schemas.microsoft.com/office/drawing/2014/main" id="{6A5C1167-A541-4FB3-AC6D-C3401D54AC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507" y="885323"/>
            <a:ext cx="5557421" cy="3507517"/>
          </a:xfrm>
          <a:prstGeom prst="rect">
            <a:avLst/>
          </a:prstGeom>
        </p:spPr>
      </p:pic>
      <p:pic>
        <p:nvPicPr>
          <p:cNvPr id="15" name="Picture 2">
            <a:extLst>
              <a:ext uri="{FF2B5EF4-FFF2-40B4-BE49-F238E27FC236}">
                <a16:creationId xmlns:a16="http://schemas.microsoft.com/office/drawing/2014/main" id="{339CBC88-EE3B-4EA0-A468-2E7731F61C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508" y="4453298"/>
            <a:ext cx="5557421" cy="238943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81CCE53-725A-434A-BF6F-2B0E911B2F1E}"/>
              </a:ext>
            </a:extLst>
          </p:cNvPr>
          <p:cNvSpPr txBox="1"/>
          <p:nvPr/>
        </p:nvSpPr>
        <p:spPr>
          <a:xfrm>
            <a:off x="11318101" y="183569"/>
            <a:ext cx="626249" cy="523220"/>
          </a:xfrm>
          <a:prstGeom prst="rect">
            <a:avLst/>
          </a:prstGeom>
          <a:noFill/>
        </p:spPr>
        <p:txBody>
          <a:bodyPr wrap="square" rtlCol="0">
            <a:spAutoFit/>
          </a:bodyPr>
          <a:lstStyle/>
          <a:p>
            <a:r>
              <a:rPr lang="uk-UA" sz="2800" b="1" dirty="0">
                <a:solidFill>
                  <a:schemeClr val="bg1"/>
                </a:solidFill>
              </a:rPr>
              <a:t>44</a:t>
            </a:r>
          </a:p>
        </p:txBody>
      </p:sp>
    </p:spTree>
    <p:extLst>
      <p:ext uri="{BB962C8B-B14F-4D97-AF65-F5344CB8AC3E}">
        <p14:creationId xmlns:p14="http://schemas.microsoft.com/office/powerpoint/2010/main" val="11310186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646047" y="60458"/>
            <a:ext cx="7157267"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ПРОЄКТНА ДІЯЛЬНІСТЬ</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47648" y="767247"/>
            <a:ext cx="11862054"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5779363" y="873815"/>
            <a:ext cx="6330339" cy="5940088"/>
          </a:xfrm>
          <a:prstGeom prst="rect">
            <a:avLst/>
          </a:prstGeom>
          <a:noFill/>
        </p:spPr>
        <p:txBody>
          <a:bodyPr wrap="square">
            <a:spAutoFit/>
          </a:bodyPr>
          <a:lstStyle/>
          <a:p>
            <a:endParaRPr lang="uk-UA" sz="2000" b="1" dirty="0">
              <a:solidFill>
                <a:schemeClr val="bg1"/>
              </a:solidFill>
            </a:endParaRPr>
          </a:p>
          <a:p>
            <a:r>
              <a:rPr lang="uk-UA" sz="2000" b="1" dirty="0">
                <a:solidFill>
                  <a:schemeClr val="bg1"/>
                </a:solidFill>
              </a:rPr>
              <a:t>    У конкурсі «Громадянське суспільство та влада – кращі практики співпраці» було відзначено реалізовані в Славутській міській ТГ ініціативи:  відкриття «Університету ІІІ-го віку» та соціальний проєкт «</a:t>
            </a:r>
            <a:r>
              <a:rPr lang="en-US" sz="2000" b="1" dirty="0">
                <a:solidFill>
                  <a:schemeClr val="bg1"/>
                </a:solidFill>
              </a:rPr>
              <a:t>NEMAGAZIN – </a:t>
            </a:r>
            <a:r>
              <a:rPr lang="uk-UA" sz="2000" b="1" dirty="0">
                <a:solidFill>
                  <a:schemeClr val="bg1"/>
                </a:solidFill>
              </a:rPr>
              <a:t>благодійний магазин».</a:t>
            </a:r>
          </a:p>
          <a:p>
            <a:endParaRPr lang="uk-UA" sz="2000" b="1" dirty="0">
              <a:solidFill>
                <a:schemeClr val="bg1"/>
              </a:solidFill>
            </a:endParaRPr>
          </a:p>
          <a:p>
            <a:r>
              <a:rPr lang="uk-UA" sz="2000" b="1" dirty="0">
                <a:solidFill>
                  <a:schemeClr val="bg1"/>
                </a:solidFill>
              </a:rPr>
              <a:t>     Укладено Меморандум про співпрацю у сфері велосипедного туризму й туристичної інфраструктури для створення спільної </a:t>
            </a:r>
            <a:r>
              <a:rPr lang="uk-UA" sz="2000" b="1" dirty="0" err="1">
                <a:solidFill>
                  <a:schemeClr val="bg1"/>
                </a:solidFill>
              </a:rPr>
              <a:t>веломережі</a:t>
            </a:r>
            <a:r>
              <a:rPr lang="uk-UA" sz="2000" b="1" dirty="0">
                <a:solidFill>
                  <a:schemeClr val="bg1"/>
                </a:solidFill>
              </a:rPr>
              <a:t> в північних громадах Хмельниччини, через які пролягає міжнародний </a:t>
            </a:r>
            <a:r>
              <a:rPr lang="uk-UA" sz="2000" b="1" dirty="0" err="1">
                <a:solidFill>
                  <a:schemeClr val="bg1"/>
                </a:solidFill>
              </a:rPr>
              <a:t>веломаршрут</a:t>
            </a:r>
            <a:r>
              <a:rPr lang="uk-UA" sz="2000" b="1" dirty="0">
                <a:solidFill>
                  <a:schemeClr val="bg1"/>
                </a:solidFill>
              </a:rPr>
              <a:t> ЄвроВело-4. Здійснюється розробка Концепції розвитку велосипедної </a:t>
            </a:r>
            <a:r>
              <a:rPr lang="uk-UA" sz="2000" b="1" dirty="0" err="1">
                <a:solidFill>
                  <a:schemeClr val="bg1"/>
                </a:solidFill>
              </a:rPr>
              <a:t>інфр</a:t>
            </a:r>
            <a:r>
              <a:rPr lang="en-US" sz="2000" b="1" dirty="0">
                <a:solidFill>
                  <a:schemeClr val="bg1"/>
                </a:solidFill>
              </a:rPr>
              <a:t>a</a:t>
            </a:r>
            <a:r>
              <a:rPr lang="uk-UA" sz="2000" b="1" dirty="0">
                <a:solidFill>
                  <a:schemeClr val="bg1"/>
                </a:solidFill>
              </a:rPr>
              <a:t>структури Славутської МТГ.</a:t>
            </a:r>
          </a:p>
          <a:p>
            <a:endParaRPr lang="uk-UA" sz="2000" b="1" dirty="0">
              <a:solidFill>
                <a:schemeClr val="bg1"/>
              </a:solidFill>
            </a:endParaRPr>
          </a:p>
          <a:p>
            <a:r>
              <a:rPr lang="uk-UA" sz="2000" b="1" dirty="0">
                <a:solidFill>
                  <a:schemeClr val="bg1"/>
                </a:solidFill>
              </a:rPr>
              <a:t>     Управлінням економічного розвитку здійснюється активна робота щодо участі Славутської міської ради в другому етапі ініціативи «Мери за економічне зростання».</a:t>
            </a:r>
          </a:p>
        </p:txBody>
      </p:sp>
      <p:pic>
        <p:nvPicPr>
          <p:cNvPr id="15" name="Picture 4" descr="На зображенні може бути: у приміщенні">
            <a:extLst>
              <a:ext uri="{FF2B5EF4-FFF2-40B4-BE49-F238E27FC236}">
                <a16:creationId xmlns:a16="http://schemas.microsoft.com/office/drawing/2014/main" id="{684103C2-EB34-4151-94D9-561C1CEE34C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47648" y="873815"/>
            <a:ext cx="4945787" cy="26794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На зображенні може бути: одна або кілька осіб, велосипед та на відкритому повітрі">
            <a:extLst>
              <a:ext uri="{FF2B5EF4-FFF2-40B4-BE49-F238E27FC236}">
                <a16:creationId xmlns:a16="http://schemas.microsoft.com/office/drawing/2014/main" id="{D4C8B3D1-E70A-4030-A5E1-6AF024FE7AA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47649" y="3637526"/>
            <a:ext cx="4945787" cy="3010921"/>
          </a:xfrm>
          <a:prstGeom prst="rect">
            <a:avLst/>
          </a:prstGeom>
          <a:noFill/>
          <a:extLst>
            <a:ext uri="{909E8E84-426E-40DD-AFC4-6F175D3DCCD1}">
              <a14:hiddenFill xmlns:a14="http://schemas.microsoft.com/office/drawing/2010/main">
                <a:solidFill>
                  <a:srgbClr val="FFFFFF"/>
                </a:solidFill>
              </a14:hiddenFill>
            </a:ext>
          </a:extLst>
        </p:spPr>
      </p:pic>
      <p:sp>
        <p:nvSpPr>
          <p:cNvPr id="17" name="Блок-схема: рішення 16">
            <a:extLst>
              <a:ext uri="{FF2B5EF4-FFF2-40B4-BE49-F238E27FC236}">
                <a16:creationId xmlns:a16="http://schemas.microsoft.com/office/drawing/2014/main" id="{FF7464AF-75B3-4F86-B4FD-41F14C2E7075}"/>
              </a:ext>
            </a:extLst>
          </p:cNvPr>
          <p:cNvSpPr/>
          <p:nvPr/>
        </p:nvSpPr>
        <p:spPr>
          <a:xfrm>
            <a:off x="5697065" y="1285875"/>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9" name="Блок-схема: рішення 18">
            <a:extLst>
              <a:ext uri="{FF2B5EF4-FFF2-40B4-BE49-F238E27FC236}">
                <a16:creationId xmlns:a16="http://schemas.microsoft.com/office/drawing/2014/main" id="{833AAEAB-031E-497F-AE86-66C2A86DCF42}"/>
              </a:ext>
            </a:extLst>
          </p:cNvPr>
          <p:cNvSpPr/>
          <p:nvPr/>
        </p:nvSpPr>
        <p:spPr>
          <a:xfrm>
            <a:off x="5779361" y="3161175"/>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20" name="Блок-схема: рішення 19">
            <a:extLst>
              <a:ext uri="{FF2B5EF4-FFF2-40B4-BE49-F238E27FC236}">
                <a16:creationId xmlns:a16="http://schemas.microsoft.com/office/drawing/2014/main" id="{D652245C-B6B7-45FD-A7D9-F60203D8BB93}"/>
              </a:ext>
            </a:extLst>
          </p:cNvPr>
          <p:cNvSpPr/>
          <p:nvPr/>
        </p:nvSpPr>
        <p:spPr>
          <a:xfrm>
            <a:off x="5788565" y="5571853"/>
            <a:ext cx="307435" cy="123318"/>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3" name="TextBox 12">
            <a:extLst>
              <a:ext uri="{FF2B5EF4-FFF2-40B4-BE49-F238E27FC236}">
                <a16:creationId xmlns:a16="http://schemas.microsoft.com/office/drawing/2014/main" id="{7C8F6A67-364D-48D2-82EE-AAB685EC7059}"/>
              </a:ext>
            </a:extLst>
          </p:cNvPr>
          <p:cNvSpPr txBox="1"/>
          <p:nvPr/>
        </p:nvSpPr>
        <p:spPr>
          <a:xfrm>
            <a:off x="11318101" y="183569"/>
            <a:ext cx="626249" cy="523220"/>
          </a:xfrm>
          <a:prstGeom prst="rect">
            <a:avLst/>
          </a:prstGeom>
          <a:noFill/>
        </p:spPr>
        <p:txBody>
          <a:bodyPr wrap="square" rtlCol="0">
            <a:spAutoFit/>
          </a:bodyPr>
          <a:lstStyle/>
          <a:p>
            <a:r>
              <a:rPr lang="uk-UA" sz="2800" b="1" dirty="0">
                <a:solidFill>
                  <a:schemeClr val="bg1"/>
                </a:solidFill>
              </a:rPr>
              <a:t>45</a:t>
            </a:r>
          </a:p>
        </p:txBody>
      </p:sp>
    </p:spTree>
    <p:extLst>
      <p:ext uri="{BB962C8B-B14F-4D97-AF65-F5344CB8AC3E}">
        <p14:creationId xmlns:p14="http://schemas.microsoft.com/office/powerpoint/2010/main" val="2043780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135330" y="17388"/>
            <a:ext cx="8391764"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ПРОЄКТНА ДІЯЛЬНІСТЬ</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233091" y="597893"/>
            <a:ext cx="11798843" cy="3201"/>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2868BE-A007-4527-999B-F2A34FD45B0F}"/>
              </a:ext>
            </a:extLst>
          </p:cNvPr>
          <p:cNvSpPr txBox="1"/>
          <p:nvPr/>
        </p:nvSpPr>
        <p:spPr>
          <a:xfrm>
            <a:off x="247650" y="451572"/>
            <a:ext cx="11965099" cy="2139047"/>
          </a:xfrm>
          <a:prstGeom prst="rect">
            <a:avLst/>
          </a:prstGeom>
          <a:noFill/>
        </p:spPr>
        <p:txBody>
          <a:bodyPr wrap="square">
            <a:spAutoFit/>
          </a:bodyPr>
          <a:lstStyle/>
          <a:p>
            <a:endParaRPr lang="ru-RU" sz="1900" b="1" dirty="0">
              <a:solidFill>
                <a:schemeClr val="bg1"/>
              </a:solidFill>
            </a:endParaRPr>
          </a:p>
          <a:p>
            <a:r>
              <a:rPr lang="ru-RU" sz="1900" b="1" dirty="0">
                <a:solidFill>
                  <a:schemeClr val="bg1"/>
                </a:solidFill>
              </a:rPr>
              <a:t>    Для </a:t>
            </a:r>
            <a:r>
              <a:rPr lang="ru-RU" sz="1900" b="1" dirty="0" err="1">
                <a:solidFill>
                  <a:schemeClr val="bg1"/>
                </a:solidFill>
              </a:rPr>
              <a:t>сприяння</a:t>
            </a:r>
            <a:r>
              <a:rPr lang="ru-RU" sz="1900" b="1" dirty="0">
                <a:solidFill>
                  <a:schemeClr val="bg1"/>
                </a:solidFill>
              </a:rPr>
              <a:t> </a:t>
            </a:r>
            <a:r>
              <a:rPr lang="ru-RU" sz="1900" b="1" dirty="0" err="1">
                <a:solidFill>
                  <a:schemeClr val="bg1"/>
                </a:solidFill>
              </a:rPr>
              <a:t>відродження</a:t>
            </a:r>
            <a:r>
              <a:rPr lang="ru-RU" sz="1900" b="1" dirty="0">
                <a:solidFill>
                  <a:schemeClr val="bg1"/>
                </a:solidFill>
              </a:rPr>
              <a:t> та </a:t>
            </a:r>
            <a:r>
              <a:rPr lang="ru-RU" sz="1900" b="1" dirty="0" err="1">
                <a:solidFill>
                  <a:schemeClr val="bg1"/>
                </a:solidFill>
              </a:rPr>
              <a:t>розвитку</a:t>
            </a:r>
            <a:r>
              <a:rPr lang="ru-RU" sz="1900" b="1" dirty="0">
                <a:solidFill>
                  <a:schemeClr val="bg1"/>
                </a:solidFill>
              </a:rPr>
              <a:t> </a:t>
            </a:r>
            <a:r>
              <a:rPr lang="ru-RU" sz="1900" b="1" dirty="0" err="1">
                <a:solidFill>
                  <a:schemeClr val="bg1"/>
                </a:solidFill>
              </a:rPr>
              <a:t>національних</a:t>
            </a:r>
            <a:r>
              <a:rPr lang="ru-RU" sz="1900" b="1" dirty="0">
                <a:solidFill>
                  <a:schemeClr val="bg1"/>
                </a:solidFill>
              </a:rPr>
              <a:t> </a:t>
            </a:r>
            <a:r>
              <a:rPr lang="ru-RU" sz="1900" b="1" dirty="0" err="1">
                <a:solidFill>
                  <a:schemeClr val="bg1"/>
                </a:solidFill>
              </a:rPr>
              <a:t>традицій</a:t>
            </a:r>
            <a:r>
              <a:rPr lang="ru-RU" sz="1900" b="1" dirty="0">
                <a:solidFill>
                  <a:schemeClr val="bg1"/>
                </a:solidFill>
              </a:rPr>
              <a:t> </a:t>
            </a:r>
            <a:r>
              <a:rPr lang="ru-RU" sz="1900" b="1" dirty="0" err="1">
                <a:solidFill>
                  <a:schemeClr val="bg1"/>
                </a:solidFill>
              </a:rPr>
              <a:t>був</a:t>
            </a:r>
            <a:r>
              <a:rPr lang="ru-RU" sz="1900" b="1" dirty="0">
                <a:solidFill>
                  <a:schemeClr val="bg1"/>
                </a:solidFill>
              </a:rPr>
              <a:t> </a:t>
            </a:r>
            <a:r>
              <a:rPr lang="ru-RU" sz="1900" b="1" dirty="0" err="1">
                <a:solidFill>
                  <a:schemeClr val="bg1"/>
                </a:solidFill>
              </a:rPr>
              <a:t>реалізований</a:t>
            </a:r>
            <a:r>
              <a:rPr lang="ru-RU" sz="1900" b="1" dirty="0">
                <a:solidFill>
                  <a:schemeClr val="bg1"/>
                </a:solidFill>
              </a:rPr>
              <a:t> </a:t>
            </a:r>
            <a:r>
              <a:rPr lang="ru-RU" sz="1900" b="1" dirty="0" err="1">
                <a:solidFill>
                  <a:schemeClr val="bg1"/>
                </a:solidFill>
              </a:rPr>
              <a:t>грантовий</a:t>
            </a:r>
            <a:r>
              <a:rPr lang="ru-RU" sz="1900" b="1" dirty="0">
                <a:solidFill>
                  <a:schemeClr val="bg1"/>
                </a:solidFill>
              </a:rPr>
              <a:t> </a:t>
            </a:r>
            <a:r>
              <a:rPr lang="ru-RU" sz="1900" b="1" dirty="0" err="1">
                <a:solidFill>
                  <a:schemeClr val="bg1"/>
                </a:solidFill>
              </a:rPr>
              <a:t>проєкт</a:t>
            </a:r>
            <a:r>
              <a:rPr lang="ru-RU" sz="1900" b="1" dirty="0">
                <a:solidFill>
                  <a:schemeClr val="bg1"/>
                </a:solidFill>
              </a:rPr>
              <a:t> – </a:t>
            </a:r>
            <a:r>
              <a:rPr lang="en-US" sz="1900" b="1" dirty="0">
                <a:solidFill>
                  <a:schemeClr val="bg1"/>
                </a:solidFill>
              </a:rPr>
              <a:t>II </a:t>
            </a:r>
            <a:r>
              <a:rPr lang="ru-RU" sz="1900" b="1" dirty="0" err="1">
                <a:solidFill>
                  <a:schemeClr val="bg1"/>
                </a:solidFill>
              </a:rPr>
              <a:t>Міжнародний</a:t>
            </a:r>
            <a:r>
              <a:rPr lang="ru-RU" sz="1900" b="1" dirty="0">
                <a:solidFill>
                  <a:schemeClr val="bg1"/>
                </a:solidFill>
              </a:rPr>
              <a:t> </a:t>
            </a:r>
            <a:r>
              <a:rPr lang="ru-RU" sz="1900" b="1" dirty="0" err="1">
                <a:solidFill>
                  <a:schemeClr val="bg1"/>
                </a:solidFill>
              </a:rPr>
              <a:t>етнофестиваль</a:t>
            </a:r>
            <a:r>
              <a:rPr lang="ru-RU" sz="1900" b="1" dirty="0">
                <a:solidFill>
                  <a:schemeClr val="bg1"/>
                </a:solidFill>
              </a:rPr>
              <a:t> «</a:t>
            </a:r>
            <a:r>
              <a:rPr lang="ru-RU" sz="1900" b="1" dirty="0" err="1">
                <a:solidFill>
                  <a:schemeClr val="bg1"/>
                </a:solidFill>
              </a:rPr>
              <a:t>Колодар</a:t>
            </a:r>
            <a:r>
              <a:rPr lang="ru-RU" sz="1900" b="1" dirty="0">
                <a:solidFill>
                  <a:schemeClr val="bg1"/>
                </a:solidFill>
              </a:rPr>
              <a:t>» за </a:t>
            </a:r>
            <a:r>
              <a:rPr lang="ru-RU" sz="1900" b="1" dirty="0" err="1">
                <a:solidFill>
                  <a:schemeClr val="bg1"/>
                </a:solidFill>
              </a:rPr>
              <a:t>підтримки</a:t>
            </a:r>
            <a:r>
              <a:rPr lang="ru-RU" sz="1900" b="1" dirty="0">
                <a:solidFill>
                  <a:schemeClr val="bg1"/>
                </a:solidFill>
              </a:rPr>
              <a:t> </a:t>
            </a:r>
            <a:r>
              <a:rPr lang="ru-RU" sz="1900" b="1" dirty="0" err="1">
                <a:solidFill>
                  <a:schemeClr val="bg1"/>
                </a:solidFill>
              </a:rPr>
              <a:t>Українського</a:t>
            </a:r>
            <a:r>
              <a:rPr lang="ru-RU" sz="1900" b="1" dirty="0">
                <a:solidFill>
                  <a:schemeClr val="bg1"/>
                </a:solidFill>
              </a:rPr>
              <a:t> культурного фонду, на </a:t>
            </a:r>
            <a:r>
              <a:rPr lang="ru-RU" sz="1900" b="1" dirty="0" err="1">
                <a:solidFill>
                  <a:schemeClr val="bg1"/>
                </a:solidFill>
              </a:rPr>
              <a:t>що</a:t>
            </a:r>
            <a:r>
              <a:rPr lang="ru-RU" sz="1900" b="1" dirty="0">
                <a:solidFill>
                  <a:schemeClr val="bg1"/>
                </a:solidFill>
              </a:rPr>
              <a:t> </a:t>
            </a:r>
            <a:r>
              <a:rPr lang="ru-RU" sz="1900" b="1" dirty="0" err="1">
                <a:solidFill>
                  <a:schemeClr val="bg1"/>
                </a:solidFill>
              </a:rPr>
              <a:t>було</a:t>
            </a:r>
            <a:r>
              <a:rPr lang="ru-RU" sz="1900" b="1" dirty="0">
                <a:solidFill>
                  <a:schemeClr val="bg1"/>
                </a:solidFill>
              </a:rPr>
              <a:t> </a:t>
            </a:r>
            <a:r>
              <a:rPr lang="ru-RU" sz="1900" b="1" dirty="0" err="1">
                <a:solidFill>
                  <a:schemeClr val="bg1"/>
                </a:solidFill>
              </a:rPr>
              <a:t>виділено</a:t>
            </a:r>
            <a:r>
              <a:rPr lang="ru-RU" sz="1900" b="1" dirty="0">
                <a:solidFill>
                  <a:schemeClr val="bg1"/>
                </a:solidFill>
              </a:rPr>
              <a:t> 900,5 тис. </a:t>
            </a:r>
            <a:r>
              <a:rPr lang="ru-RU" sz="1900" b="1" dirty="0" err="1">
                <a:solidFill>
                  <a:schemeClr val="bg1"/>
                </a:solidFill>
              </a:rPr>
              <a:t>грн</a:t>
            </a:r>
            <a:r>
              <a:rPr lang="ru-RU" sz="1900" b="1" dirty="0">
                <a:solidFill>
                  <a:schemeClr val="bg1"/>
                </a:solidFill>
              </a:rPr>
              <a:t> та </a:t>
            </a:r>
            <a:r>
              <a:rPr lang="ru-RU" sz="1900" b="1" dirty="0" err="1">
                <a:solidFill>
                  <a:schemeClr val="bg1"/>
                </a:solidFill>
              </a:rPr>
              <a:t>співфінансування</a:t>
            </a:r>
            <a:r>
              <a:rPr lang="ru-RU" sz="1900" b="1" dirty="0">
                <a:solidFill>
                  <a:schemeClr val="bg1"/>
                </a:solidFill>
              </a:rPr>
              <a:t> </a:t>
            </a:r>
            <a:r>
              <a:rPr lang="ru-RU" sz="1900" b="1" dirty="0" err="1">
                <a:solidFill>
                  <a:schemeClr val="bg1"/>
                </a:solidFill>
              </a:rPr>
              <a:t>Славутської</a:t>
            </a:r>
            <a:r>
              <a:rPr lang="ru-RU" sz="1900" b="1" dirty="0">
                <a:solidFill>
                  <a:schemeClr val="bg1"/>
                </a:solidFill>
              </a:rPr>
              <a:t> </a:t>
            </a:r>
            <a:r>
              <a:rPr lang="ru-RU" sz="1900" b="1" dirty="0" err="1">
                <a:solidFill>
                  <a:schemeClr val="bg1"/>
                </a:solidFill>
              </a:rPr>
              <a:t>міської</a:t>
            </a:r>
            <a:r>
              <a:rPr lang="ru-RU" sz="1900" b="1" dirty="0">
                <a:solidFill>
                  <a:schemeClr val="bg1"/>
                </a:solidFill>
              </a:rPr>
              <a:t> ради 370,7 тис. грн.</a:t>
            </a:r>
          </a:p>
          <a:p>
            <a:r>
              <a:rPr lang="ru-RU" sz="1900" b="1" dirty="0">
                <a:solidFill>
                  <a:schemeClr val="bg1"/>
                </a:solidFill>
              </a:rPr>
              <a:t>      В рамках </a:t>
            </a:r>
            <a:r>
              <a:rPr lang="ru-RU" sz="1900" b="1" dirty="0" err="1">
                <a:solidFill>
                  <a:schemeClr val="bg1"/>
                </a:solidFill>
              </a:rPr>
              <a:t>проєкту</a:t>
            </a:r>
            <a:r>
              <a:rPr lang="ru-RU" sz="1900" b="1" dirty="0">
                <a:solidFill>
                  <a:schemeClr val="bg1"/>
                </a:solidFill>
              </a:rPr>
              <a:t> II </a:t>
            </a:r>
            <a:r>
              <a:rPr lang="ru-RU" sz="1900" b="1" dirty="0" err="1">
                <a:solidFill>
                  <a:schemeClr val="bg1"/>
                </a:solidFill>
              </a:rPr>
              <a:t>Міжнародний</a:t>
            </a:r>
            <a:r>
              <a:rPr lang="ru-RU" sz="1900" b="1" dirty="0">
                <a:solidFill>
                  <a:schemeClr val="bg1"/>
                </a:solidFill>
              </a:rPr>
              <a:t> </a:t>
            </a:r>
            <a:r>
              <a:rPr lang="ru-RU" sz="1900" b="1" dirty="0" err="1">
                <a:solidFill>
                  <a:schemeClr val="bg1"/>
                </a:solidFill>
              </a:rPr>
              <a:t>етнофестиваль</a:t>
            </a:r>
            <a:r>
              <a:rPr lang="ru-RU" sz="1900" b="1" dirty="0">
                <a:solidFill>
                  <a:schemeClr val="bg1"/>
                </a:solidFill>
              </a:rPr>
              <a:t> «</a:t>
            </a:r>
            <a:r>
              <a:rPr lang="ru-RU" sz="1900" b="1" dirty="0" err="1">
                <a:solidFill>
                  <a:schemeClr val="bg1"/>
                </a:solidFill>
              </a:rPr>
              <a:t>Колодар</a:t>
            </a:r>
            <a:r>
              <a:rPr lang="ru-RU" sz="1900" b="1" dirty="0">
                <a:solidFill>
                  <a:schemeClr val="bg1"/>
                </a:solidFill>
              </a:rPr>
              <a:t>» </a:t>
            </a:r>
            <a:r>
              <a:rPr lang="ru-RU" sz="1900" b="1" dirty="0" err="1">
                <a:solidFill>
                  <a:schemeClr val="bg1"/>
                </a:solidFill>
              </a:rPr>
              <a:t>було</a:t>
            </a:r>
            <a:r>
              <a:rPr lang="ru-RU" sz="1900" b="1" dirty="0">
                <a:solidFill>
                  <a:schemeClr val="bg1"/>
                </a:solidFill>
              </a:rPr>
              <a:t> </a:t>
            </a:r>
            <a:r>
              <a:rPr lang="ru-RU" sz="1900" b="1" dirty="0" err="1">
                <a:solidFill>
                  <a:schemeClr val="bg1"/>
                </a:solidFill>
              </a:rPr>
              <a:t>придбано</a:t>
            </a:r>
            <a:r>
              <a:rPr lang="ru-RU" sz="1900" b="1" dirty="0">
                <a:solidFill>
                  <a:schemeClr val="bg1"/>
                </a:solidFill>
              </a:rPr>
              <a:t> 4 Арт – </a:t>
            </a:r>
            <a:r>
              <a:rPr lang="ru-RU" sz="1900" b="1" dirty="0" err="1">
                <a:solidFill>
                  <a:schemeClr val="bg1"/>
                </a:solidFill>
              </a:rPr>
              <a:t>об’єкти</a:t>
            </a:r>
            <a:r>
              <a:rPr lang="ru-RU" sz="1900" b="1" dirty="0">
                <a:solidFill>
                  <a:schemeClr val="bg1"/>
                </a:solidFill>
              </a:rPr>
              <a:t>: «</a:t>
            </a:r>
            <a:r>
              <a:rPr lang="ru-RU" sz="1900" b="1" dirty="0" err="1">
                <a:solidFill>
                  <a:schemeClr val="bg1"/>
                </a:solidFill>
              </a:rPr>
              <a:t>Конячка</a:t>
            </a:r>
            <a:r>
              <a:rPr lang="ru-RU" sz="1900" b="1" dirty="0">
                <a:solidFill>
                  <a:schemeClr val="bg1"/>
                </a:solidFill>
              </a:rPr>
              <a:t> з </a:t>
            </a:r>
            <a:r>
              <a:rPr lang="ru-RU" sz="1900" b="1" dirty="0" err="1">
                <a:solidFill>
                  <a:schemeClr val="bg1"/>
                </a:solidFill>
              </a:rPr>
              <a:t>лошам</a:t>
            </a:r>
            <a:r>
              <a:rPr lang="ru-RU" sz="1900" b="1" dirty="0">
                <a:solidFill>
                  <a:schemeClr val="bg1"/>
                </a:solidFill>
              </a:rPr>
              <a:t>», «</a:t>
            </a:r>
            <a:r>
              <a:rPr lang="ru-RU" sz="1900" b="1" dirty="0" err="1">
                <a:solidFill>
                  <a:schemeClr val="bg1"/>
                </a:solidFill>
              </a:rPr>
              <a:t>Розписний</a:t>
            </a:r>
            <a:r>
              <a:rPr lang="ru-RU" sz="1900" b="1" dirty="0">
                <a:solidFill>
                  <a:schemeClr val="bg1"/>
                </a:solidFill>
              </a:rPr>
              <a:t> </a:t>
            </a:r>
            <a:r>
              <a:rPr lang="ru-RU" sz="1900" b="1" dirty="0" err="1">
                <a:solidFill>
                  <a:schemeClr val="bg1"/>
                </a:solidFill>
              </a:rPr>
              <a:t>кінь</a:t>
            </a:r>
            <a:r>
              <a:rPr lang="ru-RU" sz="1900" b="1" dirty="0">
                <a:solidFill>
                  <a:schemeClr val="bg1"/>
                </a:solidFill>
              </a:rPr>
              <a:t>», «</a:t>
            </a:r>
            <a:r>
              <a:rPr lang="ru-RU" sz="1900" b="1" dirty="0" err="1">
                <a:solidFill>
                  <a:schemeClr val="bg1"/>
                </a:solidFill>
              </a:rPr>
              <a:t>Бойовий</a:t>
            </a:r>
            <a:r>
              <a:rPr lang="ru-RU" sz="1900" b="1" dirty="0">
                <a:solidFill>
                  <a:schemeClr val="bg1"/>
                </a:solidFill>
              </a:rPr>
              <a:t> </a:t>
            </a:r>
            <a:r>
              <a:rPr lang="ru-RU" sz="1900" b="1" dirty="0" err="1">
                <a:solidFill>
                  <a:schemeClr val="bg1"/>
                </a:solidFill>
              </a:rPr>
              <a:t>кінь</a:t>
            </a:r>
            <a:r>
              <a:rPr lang="ru-RU" sz="1900" b="1" dirty="0">
                <a:solidFill>
                  <a:schemeClr val="bg1"/>
                </a:solidFill>
              </a:rPr>
              <a:t>» та «</a:t>
            </a:r>
            <a:r>
              <a:rPr lang="ru-RU" sz="1900" b="1" dirty="0" err="1">
                <a:solidFill>
                  <a:schemeClr val="bg1"/>
                </a:solidFill>
              </a:rPr>
              <a:t>Вартовий</a:t>
            </a:r>
            <a:r>
              <a:rPr lang="ru-RU" sz="1900" b="1" dirty="0">
                <a:solidFill>
                  <a:schemeClr val="bg1"/>
                </a:solidFill>
              </a:rPr>
              <a:t> </a:t>
            </a:r>
            <a:r>
              <a:rPr lang="ru-RU" sz="1900" b="1" dirty="0" err="1">
                <a:solidFill>
                  <a:schemeClr val="bg1"/>
                </a:solidFill>
              </a:rPr>
              <a:t>кінь</a:t>
            </a:r>
            <a:r>
              <a:rPr lang="ru-RU" sz="1900" b="1" dirty="0">
                <a:solidFill>
                  <a:schemeClr val="bg1"/>
                </a:solidFill>
              </a:rPr>
              <a:t>» на суму 266, 2 грн.</a:t>
            </a:r>
          </a:p>
          <a:p>
            <a:endParaRPr lang="ru-RU" sz="1900" b="1" dirty="0">
              <a:solidFill>
                <a:schemeClr val="bg1"/>
              </a:solidFill>
            </a:endParaRPr>
          </a:p>
        </p:txBody>
      </p:sp>
      <p:pic>
        <p:nvPicPr>
          <p:cNvPr id="4100" name="Picture 4">
            <a:extLst>
              <a:ext uri="{FF2B5EF4-FFF2-40B4-BE49-F238E27FC236}">
                <a16:creationId xmlns:a16="http://schemas.microsoft.com/office/drawing/2014/main" id="{57459DDE-3F0B-4ED5-BE59-A005AD97A193}"/>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22398" y="2275531"/>
            <a:ext cx="2322577" cy="4048949"/>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На зображенні може бути: кінь та на відкритому повітрі">
            <a:extLst>
              <a:ext uri="{FF2B5EF4-FFF2-40B4-BE49-F238E27FC236}">
                <a16:creationId xmlns:a16="http://schemas.microsoft.com/office/drawing/2014/main" id="{91DEE1D9-EFDC-4206-90D2-22A41AF218B1}"/>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bwMode="auto">
          <a:xfrm>
            <a:off x="10222992" y="2275531"/>
            <a:ext cx="1961309" cy="4020666"/>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F1EF3589-F811-47BD-953B-A7462FA07B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2903097" y="3284597"/>
            <a:ext cx="4020667" cy="2002536"/>
          </a:xfrm>
          <a:prstGeom prst="rect">
            <a:avLst/>
          </a:prstGeom>
        </p:spPr>
      </p:pic>
      <p:pic>
        <p:nvPicPr>
          <p:cNvPr id="11" name="Рисунок 10">
            <a:extLst>
              <a:ext uri="{FF2B5EF4-FFF2-40B4-BE49-F238E27FC236}">
                <a16:creationId xmlns:a16="http://schemas.microsoft.com/office/drawing/2014/main" id="{A3A440A5-F6E5-4B84-AD3B-E1241639A39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7211434" y="3312922"/>
            <a:ext cx="4048949" cy="1974167"/>
          </a:xfrm>
          <a:prstGeom prst="rect">
            <a:avLst/>
          </a:prstGeom>
        </p:spPr>
      </p:pic>
      <p:pic>
        <p:nvPicPr>
          <p:cNvPr id="4104" name="Picture 8">
            <a:extLst>
              <a:ext uri="{FF2B5EF4-FFF2-40B4-BE49-F238E27FC236}">
                <a16:creationId xmlns:a16="http://schemas.microsoft.com/office/drawing/2014/main" id="{D87F411F-34EF-4A6E-A948-1850B08F96D4}"/>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0" y="2275531"/>
            <a:ext cx="3918890" cy="4020665"/>
          </a:xfrm>
          <a:prstGeom prst="rect">
            <a:avLst/>
          </a:prstGeom>
          <a:noFill/>
          <a:extLst>
            <a:ext uri="{909E8E84-426E-40DD-AFC4-6F175D3DCCD1}">
              <a14:hiddenFill xmlns:a14="http://schemas.microsoft.com/office/drawing/2010/main">
                <a:solidFill>
                  <a:srgbClr val="FFFFFF"/>
                </a:solidFill>
              </a14:hiddenFill>
            </a:ext>
          </a:extLst>
        </p:spPr>
      </p:pic>
      <p:sp>
        <p:nvSpPr>
          <p:cNvPr id="18" name="Блок-схема: рішення 17">
            <a:extLst>
              <a:ext uri="{FF2B5EF4-FFF2-40B4-BE49-F238E27FC236}">
                <a16:creationId xmlns:a16="http://schemas.microsoft.com/office/drawing/2014/main" id="{4208D3C0-E9DD-495A-B080-55EF7C7964E5}"/>
              </a:ext>
            </a:extLst>
          </p:cNvPr>
          <p:cNvSpPr/>
          <p:nvPr/>
        </p:nvSpPr>
        <p:spPr>
          <a:xfrm>
            <a:off x="172873" y="907690"/>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9" name="Блок-схема: рішення 18">
            <a:extLst>
              <a:ext uri="{FF2B5EF4-FFF2-40B4-BE49-F238E27FC236}">
                <a16:creationId xmlns:a16="http://schemas.microsoft.com/office/drawing/2014/main" id="{7BA3E804-F68F-4F5F-8E40-282FB891F5D6}"/>
              </a:ext>
            </a:extLst>
          </p:cNvPr>
          <p:cNvSpPr/>
          <p:nvPr/>
        </p:nvSpPr>
        <p:spPr>
          <a:xfrm>
            <a:off x="172873" y="1780087"/>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TextBox 14">
            <a:extLst>
              <a:ext uri="{FF2B5EF4-FFF2-40B4-BE49-F238E27FC236}">
                <a16:creationId xmlns:a16="http://schemas.microsoft.com/office/drawing/2014/main" id="{7D289AA3-4768-4973-94BE-3249FDE472DD}"/>
              </a:ext>
            </a:extLst>
          </p:cNvPr>
          <p:cNvSpPr txBox="1"/>
          <p:nvPr/>
        </p:nvSpPr>
        <p:spPr>
          <a:xfrm>
            <a:off x="11332660" y="78943"/>
            <a:ext cx="626249" cy="523220"/>
          </a:xfrm>
          <a:prstGeom prst="rect">
            <a:avLst/>
          </a:prstGeom>
          <a:noFill/>
        </p:spPr>
        <p:txBody>
          <a:bodyPr wrap="square" rtlCol="0">
            <a:spAutoFit/>
          </a:bodyPr>
          <a:lstStyle/>
          <a:p>
            <a:r>
              <a:rPr lang="uk-UA" sz="2800" b="1" dirty="0">
                <a:solidFill>
                  <a:schemeClr val="bg1"/>
                </a:solidFill>
              </a:rPr>
              <a:t>46</a:t>
            </a:r>
          </a:p>
        </p:txBody>
      </p:sp>
      <p:pic>
        <p:nvPicPr>
          <p:cNvPr id="3" name="Рисунок 2">
            <a:extLst>
              <a:ext uri="{FF2B5EF4-FFF2-40B4-BE49-F238E27FC236}">
                <a16:creationId xmlns:a16="http://schemas.microsoft.com/office/drawing/2014/main" id="{D46E6D54-5F23-45DD-8A21-C17D9407742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09722" y="3340608"/>
            <a:ext cx="5972556" cy="176784"/>
          </a:xfrm>
          <a:prstGeom prst="rect">
            <a:avLst/>
          </a:prstGeom>
        </p:spPr>
      </p:pic>
    </p:spTree>
    <p:extLst>
      <p:ext uri="{BB962C8B-B14F-4D97-AF65-F5344CB8AC3E}">
        <p14:creationId xmlns:p14="http://schemas.microsoft.com/office/powerpoint/2010/main" val="13460654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646047" y="60458"/>
            <a:ext cx="7157267"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ПРОЄКТНА ДІЯЛЬНІСТЬ</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68442" y="767247"/>
            <a:ext cx="11941260"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F4591FC-49BD-423D-8CB2-5E7EF57EDBAC}"/>
              </a:ext>
            </a:extLst>
          </p:cNvPr>
          <p:cNvSpPr txBox="1"/>
          <p:nvPr/>
        </p:nvSpPr>
        <p:spPr>
          <a:xfrm>
            <a:off x="5904089" y="690428"/>
            <a:ext cx="6329061" cy="3785652"/>
          </a:xfrm>
          <a:prstGeom prst="rect">
            <a:avLst/>
          </a:prstGeom>
          <a:noFill/>
        </p:spPr>
        <p:txBody>
          <a:bodyPr wrap="square">
            <a:spAutoFit/>
          </a:bodyPr>
          <a:lstStyle/>
          <a:p>
            <a:endParaRPr lang="uk-UA" sz="2000" b="1" dirty="0">
              <a:solidFill>
                <a:schemeClr val="bg1"/>
              </a:solidFill>
            </a:endParaRPr>
          </a:p>
          <a:p>
            <a:r>
              <a:rPr lang="uk-UA" sz="2000" b="1" dirty="0">
                <a:solidFill>
                  <a:schemeClr val="bg1"/>
                </a:solidFill>
              </a:rPr>
              <a:t>    Протягом 2021 року структурними підрозділами виконавчого комітету </a:t>
            </a:r>
            <a:r>
              <a:rPr lang="uk-UA" sz="2000" b="1" dirty="0" err="1">
                <a:solidFill>
                  <a:schemeClr val="bg1"/>
                </a:solidFill>
              </a:rPr>
              <a:t>Славутської</a:t>
            </a:r>
            <a:r>
              <a:rPr lang="uk-UA" sz="2000" b="1" dirty="0">
                <a:solidFill>
                  <a:schemeClr val="bg1"/>
                </a:solidFill>
              </a:rPr>
              <a:t> міської ради було реалізовано 6 </a:t>
            </a:r>
            <a:r>
              <a:rPr lang="uk-UA" sz="2000" b="1" dirty="0" err="1">
                <a:solidFill>
                  <a:schemeClr val="bg1"/>
                </a:solidFill>
              </a:rPr>
              <a:t>проєктів</a:t>
            </a:r>
            <a:r>
              <a:rPr lang="uk-UA" sz="2000" b="1" dirty="0">
                <a:solidFill>
                  <a:schemeClr val="bg1"/>
                </a:solidFill>
              </a:rPr>
              <a:t> громадського бюджету, які стали переможцями у 2020 році та 8 </a:t>
            </a:r>
            <a:r>
              <a:rPr lang="uk-UA" sz="2000" b="1" dirty="0" err="1">
                <a:solidFill>
                  <a:schemeClr val="bg1"/>
                </a:solidFill>
              </a:rPr>
              <a:t>проєктів</a:t>
            </a:r>
            <a:r>
              <a:rPr lang="uk-UA" sz="2000" b="1" dirty="0">
                <a:solidFill>
                  <a:schemeClr val="bg1"/>
                </a:solidFill>
              </a:rPr>
              <a:t> молодіжного громадського бюджету.</a:t>
            </a:r>
          </a:p>
          <a:p>
            <a:endParaRPr lang="uk-UA" sz="2000" b="1" dirty="0">
              <a:solidFill>
                <a:schemeClr val="bg1"/>
              </a:solidFill>
            </a:endParaRPr>
          </a:p>
          <a:p>
            <a:r>
              <a:rPr lang="uk-UA" sz="2000" b="1" dirty="0">
                <a:solidFill>
                  <a:schemeClr val="bg1"/>
                </a:solidFill>
              </a:rPr>
              <a:t>    Триває робота щодо реалізації проєктів «Дитячий майданчик «Веселка» та  «Екологічна стежка як форма здійснення лісового туризму на території </a:t>
            </a:r>
            <a:r>
              <a:rPr lang="uk-UA" sz="2000" b="1" dirty="0" err="1">
                <a:solidFill>
                  <a:schemeClr val="bg1"/>
                </a:solidFill>
              </a:rPr>
              <a:t>Славутської</a:t>
            </a:r>
            <a:r>
              <a:rPr lang="uk-UA" sz="2000" b="1" dirty="0">
                <a:solidFill>
                  <a:schemeClr val="bg1"/>
                </a:solidFill>
              </a:rPr>
              <a:t> МТГ». </a:t>
            </a:r>
          </a:p>
          <a:p>
            <a:endParaRPr lang="uk-UA" sz="2000" b="1" dirty="0">
              <a:solidFill>
                <a:schemeClr val="bg1"/>
              </a:solidFill>
            </a:endParaRPr>
          </a:p>
        </p:txBody>
      </p:sp>
      <p:pic>
        <p:nvPicPr>
          <p:cNvPr id="13" name="Рисунок 12">
            <a:extLst>
              <a:ext uri="{FF2B5EF4-FFF2-40B4-BE49-F238E27FC236}">
                <a16:creationId xmlns:a16="http://schemas.microsoft.com/office/drawing/2014/main" id="{9D353DCF-72AF-4E87-84FF-45DC23994F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8442" y="1070257"/>
            <a:ext cx="5458452" cy="2722211"/>
          </a:xfrm>
          <a:prstGeom prst="rect">
            <a:avLst/>
          </a:prstGeom>
        </p:spPr>
      </p:pic>
      <p:pic>
        <p:nvPicPr>
          <p:cNvPr id="3074" name="Picture 2" descr="На зображенні може бути: 4 людини">
            <a:extLst>
              <a:ext uri="{FF2B5EF4-FFF2-40B4-BE49-F238E27FC236}">
                <a16:creationId xmlns:a16="http://schemas.microsoft.com/office/drawing/2014/main" id="{9BE3827C-0DAF-465F-9E57-A6340963C19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56920" y="3898217"/>
            <a:ext cx="5469974" cy="2854034"/>
          </a:xfrm>
          <a:prstGeom prst="rect">
            <a:avLst/>
          </a:prstGeom>
          <a:noFill/>
          <a:extLst>
            <a:ext uri="{909E8E84-426E-40DD-AFC4-6F175D3DCCD1}">
              <a14:hiddenFill xmlns:a14="http://schemas.microsoft.com/office/drawing/2010/main">
                <a:solidFill>
                  <a:srgbClr val="FFFFFF"/>
                </a:solidFill>
              </a14:hiddenFill>
            </a:ext>
          </a:extLst>
        </p:spPr>
      </p:pic>
      <p:sp>
        <p:nvSpPr>
          <p:cNvPr id="21" name="Блок-схема: рішення 20">
            <a:extLst>
              <a:ext uri="{FF2B5EF4-FFF2-40B4-BE49-F238E27FC236}">
                <a16:creationId xmlns:a16="http://schemas.microsoft.com/office/drawing/2014/main" id="{182D5C3B-46DD-4CEB-9F74-0D13F83288EE}"/>
              </a:ext>
            </a:extLst>
          </p:cNvPr>
          <p:cNvSpPr/>
          <p:nvPr/>
        </p:nvSpPr>
        <p:spPr>
          <a:xfrm>
            <a:off x="5822760" y="1133218"/>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2" name="TextBox 11">
            <a:extLst>
              <a:ext uri="{FF2B5EF4-FFF2-40B4-BE49-F238E27FC236}">
                <a16:creationId xmlns:a16="http://schemas.microsoft.com/office/drawing/2014/main" id="{8ADD9784-0A85-4866-B846-D2A8E0F8CDA2}"/>
              </a:ext>
            </a:extLst>
          </p:cNvPr>
          <p:cNvSpPr txBox="1"/>
          <p:nvPr/>
        </p:nvSpPr>
        <p:spPr>
          <a:xfrm>
            <a:off x="11318101" y="183569"/>
            <a:ext cx="626249" cy="523220"/>
          </a:xfrm>
          <a:prstGeom prst="rect">
            <a:avLst/>
          </a:prstGeom>
          <a:noFill/>
        </p:spPr>
        <p:txBody>
          <a:bodyPr wrap="square" rtlCol="0">
            <a:spAutoFit/>
          </a:bodyPr>
          <a:lstStyle/>
          <a:p>
            <a:r>
              <a:rPr lang="uk-UA" sz="2800" b="1" dirty="0">
                <a:solidFill>
                  <a:schemeClr val="bg1"/>
                </a:solidFill>
              </a:rPr>
              <a:t>47</a:t>
            </a:r>
          </a:p>
        </p:txBody>
      </p:sp>
      <p:sp>
        <p:nvSpPr>
          <p:cNvPr id="15" name="Блок-схема: рішення 14">
            <a:extLst>
              <a:ext uri="{FF2B5EF4-FFF2-40B4-BE49-F238E27FC236}">
                <a16:creationId xmlns:a16="http://schemas.microsoft.com/office/drawing/2014/main" id="{87AF4FB0-5E20-4DF9-A785-7E0046344922}"/>
              </a:ext>
            </a:extLst>
          </p:cNvPr>
          <p:cNvSpPr/>
          <p:nvPr/>
        </p:nvSpPr>
        <p:spPr>
          <a:xfrm>
            <a:off x="5847144" y="3000881"/>
            <a:ext cx="316312" cy="94424"/>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16" name="Рисунок 15">
            <a:extLst>
              <a:ext uri="{FF2B5EF4-FFF2-40B4-BE49-F238E27FC236}">
                <a16:creationId xmlns:a16="http://schemas.microsoft.com/office/drawing/2014/main" id="{F1B7F790-B314-4F44-9429-4BC405E667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83839" y="4174889"/>
            <a:ext cx="3201097" cy="2557815"/>
          </a:xfrm>
          <a:prstGeom prst="rect">
            <a:avLst/>
          </a:prstGeom>
        </p:spPr>
      </p:pic>
      <p:pic>
        <p:nvPicPr>
          <p:cNvPr id="17" name="Рисунок 16">
            <a:extLst>
              <a:ext uri="{FF2B5EF4-FFF2-40B4-BE49-F238E27FC236}">
                <a16:creationId xmlns:a16="http://schemas.microsoft.com/office/drawing/2014/main" id="{A14FA0DB-9933-46A1-9A94-A07E07A040F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84936" y="4185427"/>
            <a:ext cx="3150144" cy="2566824"/>
          </a:xfrm>
          <a:prstGeom prst="rect">
            <a:avLst/>
          </a:prstGeom>
        </p:spPr>
      </p:pic>
    </p:spTree>
    <p:extLst>
      <p:ext uri="{BB962C8B-B14F-4D97-AF65-F5344CB8AC3E}">
        <p14:creationId xmlns:p14="http://schemas.microsoft.com/office/powerpoint/2010/main" val="1178010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5068" y="150539"/>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АДМІНІСТРАТИВНІ ПОСЛУГИ</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32117" y="811439"/>
            <a:ext cx="11677883" cy="5809"/>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5392346" y="1485865"/>
            <a:ext cx="6864722" cy="4925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Міський</a:t>
            </a:r>
            <a:r>
              <a:rPr lang="ru-RU" sz="1900" b="1" dirty="0">
                <a:solidFill>
                  <a:schemeClr val="bg1"/>
                </a:solidFill>
                <a:cs typeface="Times New Roman" pitchFamily="18" charset="0"/>
              </a:rPr>
              <a:t>  ЦНАП </a:t>
            </a:r>
            <a:r>
              <a:rPr lang="ru-RU" sz="1900" b="1" dirty="0" err="1">
                <a:solidFill>
                  <a:schemeClr val="bg1"/>
                </a:solidFill>
                <a:cs typeface="Times New Roman" pitchFamily="18" charset="0"/>
              </a:rPr>
              <a:t>надає</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376 </a:t>
            </a:r>
            <a:r>
              <a:rPr lang="ru-RU" sz="1900" b="1" u="sng" dirty="0" err="1">
                <a:solidFill>
                  <a:schemeClr val="bg1"/>
                </a:solidFill>
                <a:cs typeface="Times New Roman" pitchFamily="18" charset="0"/>
              </a:rPr>
              <a:t>послуг</a:t>
            </a:r>
            <a:r>
              <a:rPr lang="ru-RU" sz="1900" b="1" u="sng" dirty="0">
                <a:solidFill>
                  <a:schemeClr val="bg1"/>
                </a:solidFill>
                <a:cs typeface="Times New Roman" pitchFamily="18" charset="0"/>
              </a:rPr>
              <a:t>.</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a:t>
            </a:r>
            <a:r>
              <a:rPr lang="ru-RU" sz="1900" b="1" dirty="0" err="1">
                <a:solidFill>
                  <a:schemeClr val="bg1"/>
                </a:solidFill>
                <a:cs typeface="Times New Roman" pitchFamily="18" charset="0"/>
              </a:rPr>
              <a:t>Безперебійно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працюють</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дві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робочі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станції</a:t>
            </a: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прийому</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видачі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паспортів</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громадянина</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України</a:t>
            </a:r>
            <a:r>
              <a:rPr lang="ru-RU" sz="1900" b="1" dirty="0">
                <a:solidFill>
                  <a:schemeClr val="bg1"/>
                </a:solidFill>
                <a:cs typeface="Times New Roman" pitchFamily="18" charset="0"/>
              </a:rPr>
              <a:t> у </a:t>
            </a:r>
            <a:r>
              <a:rPr lang="ru-RU" sz="1900" b="1" dirty="0" err="1">
                <a:solidFill>
                  <a:schemeClr val="bg1"/>
                </a:solidFill>
                <a:cs typeface="Times New Roman" pitchFamily="18" charset="0"/>
              </a:rPr>
              <a:t>формі</a:t>
            </a:r>
            <a:r>
              <a:rPr lang="ru-RU" sz="1900" b="1" dirty="0">
                <a:solidFill>
                  <a:schemeClr val="bg1"/>
                </a:solidFill>
                <a:cs typeface="Times New Roman" pitchFamily="18" charset="0"/>
              </a:rPr>
              <a:t> ID-</a:t>
            </a:r>
            <a:r>
              <a:rPr lang="ru-RU" sz="1900" b="1" dirty="0" err="1">
                <a:solidFill>
                  <a:schemeClr val="bg1"/>
                </a:solidFill>
                <a:cs typeface="Times New Roman" pitchFamily="18" charset="0"/>
              </a:rPr>
              <a:t>картки</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біометричних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закордонних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паспортів</a:t>
            </a:r>
            <a:r>
              <a:rPr lang="ru-RU" sz="1900" b="1" dirty="0">
                <a:solidFill>
                  <a:schemeClr val="bg1"/>
                </a:solidFill>
                <a:cs typeface="Times New Roman" pitchFamily="18" charset="0"/>
              </a:rPr>
              <a:t>.</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Загалом</a:t>
            </a: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платні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адміністративні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послуги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надійшло</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1 млн 628 тис. </a:t>
            </a:r>
            <a:r>
              <a:rPr lang="ru-RU" sz="1900" b="1" u="sng" dirty="0" err="1">
                <a:solidFill>
                  <a:schemeClr val="bg1"/>
                </a:solidFill>
                <a:cs typeface="Times New Roman" pitchFamily="18" charset="0"/>
              </a:rPr>
              <a:t>гривень</a:t>
            </a:r>
            <a:r>
              <a:rPr lang="ru-RU" sz="1900" b="1" u="sng" dirty="0">
                <a:solidFill>
                  <a:schemeClr val="bg1"/>
                </a:solidFill>
                <a:cs typeface="Times New Roman" pitchFamily="18" charset="0"/>
              </a:rPr>
              <a:t>  (с</a:t>
            </a:r>
            <a:r>
              <a:rPr lang="ru-RU" sz="1900" b="1" dirty="0">
                <a:solidFill>
                  <a:schemeClr val="bg1"/>
                </a:solidFill>
                <a:cs typeface="Times New Roman" pitchFamily="18" charset="0"/>
              </a:rPr>
              <a:t>таном на 31.12.2021).</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В </a:t>
            </a:r>
            <a:r>
              <a:rPr lang="ru-RU" sz="1900" b="1" dirty="0" err="1">
                <a:solidFill>
                  <a:schemeClr val="bg1"/>
                </a:solidFill>
                <a:cs typeface="Times New Roman" pitchFamily="18" charset="0"/>
              </a:rPr>
              <a:t>Центрі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було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зареєстровано</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опрацьовано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звернень</a:t>
            </a: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наданням</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адміністративних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послуг</a:t>
            </a:r>
            <a:r>
              <a:rPr lang="ru-RU" sz="1900" b="1" dirty="0">
                <a:solidFill>
                  <a:schemeClr val="bg1"/>
                </a:solidFill>
                <a:cs typeface="Times New Roman" pitchFamily="18" charset="0"/>
              </a:rPr>
              <a:t> – </a:t>
            </a:r>
            <a:r>
              <a:rPr lang="ru-RU" sz="1900" b="1" u="sng" dirty="0">
                <a:solidFill>
                  <a:schemeClr val="bg1"/>
                </a:solidFill>
                <a:cs typeface="Times New Roman" pitchFamily="18" charset="0"/>
              </a:rPr>
              <a:t>17852.</a:t>
            </a:r>
          </a:p>
          <a:p>
            <a:pPr marL="0" indent="0">
              <a:spcBef>
                <a:spcPts val="0"/>
              </a:spcBef>
              <a:buNone/>
            </a:pPr>
            <a:endParaRPr lang="ru-RU" sz="1900" b="1" u="sng"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жовтня</a:t>
            </a:r>
            <a:r>
              <a:rPr lang="ru-RU" sz="1900" b="1" dirty="0">
                <a:solidFill>
                  <a:schemeClr val="bg1"/>
                </a:solidFill>
                <a:cs typeface="Times New Roman" pitchFamily="18" charset="0"/>
              </a:rPr>
              <a:t> 2021 року </a:t>
            </a:r>
            <a:r>
              <a:rPr lang="ru-RU" sz="1900" b="1" dirty="0" err="1">
                <a:solidFill>
                  <a:schemeClr val="bg1"/>
                </a:solidFill>
                <a:cs typeface="Times New Roman" pitchFamily="18" charset="0"/>
              </a:rPr>
              <a:t>заявники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отримують</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sms-повідомлення</a:t>
            </a:r>
            <a:r>
              <a:rPr lang="ru-RU" sz="1900" b="1" dirty="0">
                <a:solidFill>
                  <a:schemeClr val="bg1"/>
                </a:solidFill>
                <a:cs typeface="Times New Roman" pitchFamily="18" charset="0"/>
              </a:rPr>
              <a:t> про </a:t>
            </a:r>
            <a:r>
              <a:rPr lang="ru-RU" sz="1900" b="1" dirty="0" err="1">
                <a:solidFill>
                  <a:schemeClr val="bg1"/>
                </a:solidFill>
                <a:cs typeface="Times New Roman" pitchFamily="18" charset="0"/>
              </a:rPr>
              <a:t>результати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розгляду</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їх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звернень</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щодо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отримання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адміністративних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послуг</a:t>
            </a:r>
            <a:r>
              <a:rPr lang="ru-RU" sz="1900" b="1" dirty="0">
                <a:solidFill>
                  <a:schemeClr val="bg1"/>
                </a:solidFill>
                <a:cs typeface="Times New Roman" pitchFamily="18" charset="0"/>
              </a:rPr>
              <a:t>.</a:t>
            </a:r>
          </a:p>
          <a:p>
            <a:pPr marL="0" indent="0">
              <a:spcBef>
                <a:spcPts val="0"/>
              </a:spcBef>
              <a:buNone/>
            </a:pPr>
            <a:r>
              <a:rPr lang="ru-RU" sz="2000" b="1" dirty="0">
                <a:solidFill>
                  <a:schemeClr val="bg1"/>
                </a:solidFill>
                <a:cs typeface="Times New Roman" pitchFamily="18" charset="0"/>
              </a:rPr>
              <a:t> </a:t>
            </a:r>
          </a:p>
        </p:txBody>
      </p:sp>
      <p:pic>
        <p:nvPicPr>
          <p:cNvPr id="3" name="Рисунок 2">
            <a:extLst>
              <a:ext uri="{FF2B5EF4-FFF2-40B4-BE49-F238E27FC236}">
                <a16:creationId xmlns:a16="http://schemas.microsoft.com/office/drawing/2014/main" id="{43C6CD4B-80B7-4E74-8D12-A735E9E5300E}"/>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a:ext>
            </a:extLst>
          </a:blip>
          <a:srcRect/>
          <a:stretch/>
        </p:blipFill>
        <p:spPr>
          <a:xfrm>
            <a:off x="232117" y="1139886"/>
            <a:ext cx="5054428" cy="3081932"/>
          </a:xfrm>
          <a:prstGeom prst="rect">
            <a:avLst/>
          </a:prstGeom>
        </p:spPr>
      </p:pic>
      <p:pic>
        <p:nvPicPr>
          <p:cNvPr id="8" name="Рисунок 7">
            <a:extLst>
              <a:ext uri="{FF2B5EF4-FFF2-40B4-BE49-F238E27FC236}">
                <a16:creationId xmlns:a16="http://schemas.microsoft.com/office/drawing/2014/main" id="{30881964-4DBC-4E9E-8037-DE8622363F3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2117" y="4232157"/>
            <a:ext cx="5054429" cy="2566584"/>
          </a:xfrm>
          <a:prstGeom prst="rect">
            <a:avLst/>
          </a:prstGeom>
        </p:spPr>
      </p:pic>
      <p:sp>
        <p:nvSpPr>
          <p:cNvPr id="14" name="TextBox 13">
            <a:extLst>
              <a:ext uri="{FF2B5EF4-FFF2-40B4-BE49-F238E27FC236}">
                <a16:creationId xmlns:a16="http://schemas.microsoft.com/office/drawing/2014/main" id="{3259C0F9-D040-490C-87FA-2DE43FB6DC06}"/>
              </a:ext>
            </a:extLst>
          </p:cNvPr>
          <p:cNvSpPr txBox="1"/>
          <p:nvPr/>
        </p:nvSpPr>
        <p:spPr>
          <a:xfrm>
            <a:off x="11232776" y="193525"/>
            <a:ext cx="626249" cy="523220"/>
          </a:xfrm>
          <a:prstGeom prst="rect">
            <a:avLst/>
          </a:prstGeom>
          <a:noFill/>
        </p:spPr>
        <p:txBody>
          <a:bodyPr wrap="square" rtlCol="0">
            <a:spAutoFit/>
          </a:bodyPr>
          <a:lstStyle/>
          <a:p>
            <a:r>
              <a:rPr lang="uk-UA" sz="2800" b="1" dirty="0">
                <a:solidFill>
                  <a:schemeClr val="bg1"/>
                </a:solidFill>
              </a:rPr>
              <a:t>48</a:t>
            </a:r>
          </a:p>
        </p:txBody>
      </p:sp>
    </p:spTree>
    <p:extLst>
      <p:ext uri="{BB962C8B-B14F-4D97-AF65-F5344CB8AC3E}">
        <p14:creationId xmlns:p14="http://schemas.microsoft.com/office/powerpoint/2010/main" val="20672638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5068" y="150539"/>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АДМІНІСТРАТИВНІ ПОСЛУГИ</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32117" y="811439"/>
            <a:ext cx="11677883" cy="5809"/>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5160939" y="896562"/>
            <a:ext cx="6864722" cy="49256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Відповідно</a:t>
            </a:r>
            <a:r>
              <a:rPr lang="ru-RU" sz="1900" b="1" dirty="0">
                <a:solidFill>
                  <a:schemeClr val="bg1"/>
                </a:solidFill>
                <a:cs typeface="Times New Roman" pitchFamily="18" charset="0"/>
              </a:rPr>
              <a:t> до </a:t>
            </a:r>
            <a:r>
              <a:rPr lang="ru-RU" sz="1900" b="1" dirty="0" err="1">
                <a:solidFill>
                  <a:schemeClr val="bg1"/>
                </a:solidFill>
                <a:cs typeface="Times New Roman" pitchFamily="18" charset="0"/>
              </a:rPr>
              <a:t>отриманої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субвенції</a:t>
            </a:r>
            <a:r>
              <a:rPr lang="ru-RU" sz="1900" b="1" dirty="0">
                <a:solidFill>
                  <a:schemeClr val="bg1"/>
                </a:solidFill>
                <a:cs typeface="Times New Roman" pitchFamily="18" charset="0"/>
              </a:rPr>
              <a:t> з державного бюджету до </a:t>
            </a:r>
            <a:r>
              <a:rPr lang="ru-RU" sz="1900" b="1" dirty="0" err="1">
                <a:solidFill>
                  <a:schemeClr val="bg1"/>
                </a:solidFill>
                <a:cs typeface="Times New Roman" pitchFamily="18" charset="0"/>
              </a:rPr>
              <a:t>виконавчого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комітету</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Славутської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міської</a:t>
            </a:r>
            <a:r>
              <a:rPr lang="ru-RU" sz="1900" b="1" dirty="0">
                <a:solidFill>
                  <a:schemeClr val="bg1"/>
                </a:solidFill>
                <a:cs typeface="Times New Roman" pitchFamily="18" charset="0"/>
              </a:rPr>
              <a:t> ради </a:t>
            </a:r>
            <a:r>
              <a:rPr lang="ru-RU" sz="1900" b="1" dirty="0" err="1">
                <a:solidFill>
                  <a:schemeClr val="bg1"/>
                </a:solidFill>
                <a:cs typeface="Times New Roman" pitchFamily="18" charset="0"/>
              </a:rPr>
              <a:t>надійшли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кошти</a:t>
            </a:r>
            <a:r>
              <a:rPr lang="ru-RU" sz="1900" b="1" dirty="0">
                <a:solidFill>
                  <a:schemeClr val="bg1"/>
                </a:solidFill>
                <a:cs typeface="Times New Roman" pitchFamily="18" charset="0"/>
              </a:rPr>
              <a:t> в </a:t>
            </a:r>
            <a:r>
              <a:rPr lang="ru-RU" sz="1900" b="1" dirty="0" err="1">
                <a:solidFill>
                  <a:schemeClr val="bg1"/>
                </a:solidFill>
                <a:cs typeface="Times New Roman" pitchFamily="18" charset="0"/>
              </a:rPr>
              <a:t>сумі</a:t>
            </a:r>
            <a:r>
              <a:rPr lang="ru-RU" sz="1900" b="1" dirty="0">
                <a:solidFill>
                  <a:schemeClr val="bg1"/>
                </a:solidFill>
                <a:cs typeface="Times New Roman" pitchFamily="18" charset="0"/>
              </a:rPr>
              <a:t> 264,0 </a:t>
            </a:r>
            <a:r>
              <a:rPr lang="ru-RU" sz="1900" b="1" dirty="0" err="1">
                <a:solidFill>
                  <a:schemeClr val="bg1"/>
                </a:solidFill>
                <a:cs typeface="Times New Roman" pitchFamily="18" charset="0"/>
              </a:rPr>
              <a:t>тисячі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гривень</a:t>
            </a:r>
            <a:r>
              <a:rPr lang="ru-RU" sz="1900" b="1" dirty="0">
                <a:solidFill>
                  <a:schemeClr val="bg1"/>
                </a:solidFill>
                <a:cs typeface="Times New Roman" pitchFamily="18" charset="0"/>
              </a:rPr>
              <a:t> на </a:t>
            </a:r>
            <a:r>
              <a:rPr lang="ru-RU" sz="1900" b="1" dirty="0" err="1">
                <a:solidFill>
                  <a:schemeClr val="bg1"/>
                </a:solidFill>
                <a:cs typeface="Times New Roman" pitchFamily="18" charset="0"/>
              </a:rPr>
              <a:t>закупівлю</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програмно-апаратного</a:t>
            </a:r>
            <a:r>
              <a:rPr lang="ru-RU" sz="1900" b="1" dirty="0">
                <a:solidFill>
                  <a:schemeClr val="bg1"/>
                </a:solidFill>
                <a:cs typeface="Times New Roman" pitchFamily="18" charset="0"/>
              </a:rPr>
              <a:t> комплексу з </a:t>
            </a:r>
            <a:r>
              <a:rPr lang="ru-RU" sz="1900" b="1" dirty="0" err="1">
                <a:solidFill>
                  <a:schemeClr val="bg1"/>
                </a:solidFill>
                <a:cs typeface="Times New Roman" pitchFamily="18" charset="0"/>
              </a:rPr>
              <a:t>видачі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посвідчень</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водіїв</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реєстрації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транспортних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засобів</a:t>
            </a:r>
            <a:r>
              <a:rPr lang="ru-RU" sz="1900" b="1" dirty="0">
                <a:solidFill>
                  <a:schemeClr val="bg1"/>
                </a:solidFill>
                <a:cs typeface="Times New Roman" pitchFamily="18" charset="0"/>
              </a:rPr>
              <a:t>.</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r>
              <a:rPr lang="ru-RU" sz="1900" b="1" dirty="0">
                <a:solidFill>
                  <a:schemeClr val="bg1"/>
                </a:solidFill>
                <a:cs typeface="Times New Roman" pitchFamily="18" charset="0"/>
              </a:rPr>
              <a:t>У </a:t>
            </a:r>
            <a:r>
              <a:rPr lang="ru-RU" sz="1900" b="1" dirty="0" err="1">
                <a:solidFill>
                  <a:schemeClr val="bg1"/>
                </a:solidFill>
                <a:cs typeface="Times New Roman" pitchFamily="18" charset="0"/>
              </a:rPr>
              <a:t>грудні</a:t>
            </a:r>
            <a:r>
              <a:rPr lang="ru-RU" sz="1900" b="1" dirty="0">
                <a:solidFill>
                  <a:schemeClr val="bg1"/>
                </a:solidFill>
                <a:cs typeface="Times New Roman" pitchFamily="18" charset="0"/>
              </a:rPr>
              <a:t> 2021 року ЦНАП </a:t>
            </a:r>
            <a:r>
              <a:rPr lang="ru-RU" sz="1900" b="1" dirty="0" err="1">
                <a:solidFill>
                  <a:schemeClr val="bg1"/>
                </a:solidFill>
                <a:cs typeface="Times New Roman" pitchFamily="18" charset="0"/>
              </a:rPr>
              <a:t>розпочав</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видачу</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посвідчень</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водіїв</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реєстрацію</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транспортних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засобів</a:t>
            </a:r>
            <a:r>
              <a:rPr lang="ru-RU" sz="1900" b="1" dirty="0">
                <a:solidFill>
                  <a:schemeClr val="bg1"/>
                </a:solidFill>
                <a:cs typeface="Times New Roman" pitchFamily="18" charset="0"/>
              </a:rPr>
              <a:t>.  </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Протягом</a:t>
            </a:r>
            <a:r>
              <a:rPr lang="ru-RU" sz="1900" b="1" dirty="0">
                <a:solidFill>
                  <a:schemeClr val="bg1"/>
                </a:solidFill>
                <a:cs typeface="Times New Roman" pitchFamily="18" charset="0"/>
              </a:rPr>
              <a:t> року, </a:t>
            </a:r>
            <a:r>
              <a:rPr lang="ru-RU" sz="1900" b="1" dirty="0" err="1">
                <a:solidFill>
                  <a:schemeClr val="bg1"/>
                </a:solidFill>
                <a:cs typeface="Times New Roman" pitchFamily="18" charset="0"/>
              </a:rPr>
              <a:t>враховуючи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карантинні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обмеження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зареєстровано</a:t>
            </a:r>
            <a:r>
              <a:rPr lang="ru-RU" sz="1900" b="1" dirty="0">
                <a:solidFill>
                  <a:schemeClr val="bg1"/>
                </a:solidFill>
                <a:cs typeface="Times New Roman" pitchFamily="18" charset="0"/>
              </a:rPr>
              <a:t> 58 </a:t>
            </a:r>
            <a:r>
              <a:rPr lang="ru-RU" sz="1900" b="1" dirty="0" err="1">
                <a:solidFill>
                  <a:schemeClr val="bg1"/>
                </a:solidFill>
                <a:cs typeface="Times New Roman" pitchFamily="18" charset="0"/>
              </a:rPr>
              <a:t>виїздів</a:t>
            </a:r>
            <a:r>
              <a:rPr lang="ru-RU" sz="1900" b="1" dirty="0">
                <a:solidFill>
                  <a:schemeClr val="bg1"/>
                </a:solidFill>
                <a:cs typeface="Times New Roman" pitchFamily="18" charset="0"/>
              </a:rPr>
              <a:t> на </a:t>
            </a:r>
            <a:r>
              <a:rPr lang="ru-RU" sz="1900" b="1" dirty="0" err="1">
                <a:solidFill>
                  <a:schemeClr val="bg1"/>
                </a:solidFill>
                <a:cs typeface="Times New Roman" pitchFamily="18" charset="0"/>
              </a:rPr>
              <a:t>Мобільний</a:t>
            </a:r>
            <a:r>
              <a:rPr lang="ru-RU" sz="1900" b="1" dirty="0">
                <a:solidFill>
                  <a:schemeClr val="bg1"/>
                </a:solidFill>
                <a:cs typeface="Times New Roman" pitchFamily="18" charset="0"/>
              </a:rPr>
              <a:t> ЦНАП.</a:t>
            </a:r>
          </a:p>
        </p:txBody>
      </p:sp>
      <p:sp>
        <p:nvSpPr>
          <p:cNvPr id="14" name="TextBox 13">
            <a:extLst>
              <a:ext uri="{FF2B5EF4-FFF2-40B4-BE49-F238E27FC236}">
                <a16:creationId xmlns:a16="http://schemas.microsoft.com/office/drawing/2014/main" id="{3259C0F9-D040-490C-87FA-2DE43FB6DC06}"/>
              </a:ext>
            </a:extLst>
          </p:cNvPr>
          <p:cNvSpPr txBox="1"/>
          <p:nvPr/>
        </p:nvSpPr>
        <p:spPr>
          <a:xfrm>
            <a:off x="11232776" y="193525"/>
            <a:ext cx="626249" cy="523220"/>
          </a:xfrm>
          <a:prstGeom prst="rect">
            <a:avLst/>
          </a:prstGeom>
          <a:noFill/>
        </p:spPr>
        <p:txBody>
          <a:bodyPr wrap="square" rtlCol="0">
            <a:spAutoFit/>
          </a:bodyPr>
          <a:lstStyle/>
          <a:p>
            <a:r>
              <a:rPr lang="uk-UA" sz="2800" b="1" dirty="0">
                <a:solidFill>
                  <a:schemeClr val="bg1"/>
                </a:solidFill>
              </a:rPr>
              <a:t>49</a:t>
            </a:r>
          </a:p>
        </p:txBody>
      </p:sp>
      <p:pic>
        <p:nvPicPr>
          <p:cNvPr id="4" name="Рисунок 3">
            <a:extLst>
              <a:ext uri="{FF2B5EF4-FFF2-40B4-BE49-F238E27FC236}">
                <a16:creationId xmlns:a16="http://schemas.microsoft.com/office/drawing/2014/main" id="{D5C249A3-A1E7-4DDD-92CE-F0560FD76D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90178" y="896562"/>
            <a:ext cx="4455180" cy="2746085"/>
          </a:xfrm>
          <a:prstGeom prst="rect">
            <a:avLst/>
          </a:prstGeom>
        </p:spPr>
      </p:pic>
      <p:pic>
        <p:nvPicPr>
          <p:cNvPr id="10" name="Рисунок 9">
            <a:extLst>
              <a:ext uri="{FF2B5EF4-FFF2-40B4-BE49-F238E27FC236}">
                <a16:creationId xmlns:a16="http://schemas.microsoft.com/office/drawing/2014/main" id="{B270CD49-F080-4134-949E-429EF86B9FA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2568" y="4392649"/>
            <a:ext cx="3407740" cy="2271826"/>
          </a:xfrm>
          <a:prstGeom prst="rect">
            <a:avLst/>
          </a:prstGeom>
        </p:spPr>
      </p:pic>
      <p:pic>
        <p:nvPicPr>
          <p:cNvPr id="13" name="Рисунок 12">
            <a:extLst>
              <a:ext uri="{FF2B5EF4-FFF2-40B4-BE49-F238E27FC236}">
                <a16:creationId xmlns:a16="http://schemas.microsoft.com/office/drawing/2014/main" id="{FB7C324D-0BD0-4CD8-A521-228A5A5F76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0178" y="3737341"/>
            <a:ext cx="4455180" cy="2970120"/>
          </a:xfrm>
          <a:prstGeom prst="rect">
            <a:avLst/>
          </a:prstGeom>
        </p:spPr>
      </p:pic>
      <p:pic>
        <p:nvPicPr>
          <p:cNvPr id="22" name="Рисунок 21">
            <a:extLst>
              <a:ext uri="{FF2B5EF4-FFF2-40B4-BE49-F238E27FC236}">
                <a16:creationId xmlns:a16="http://schemas.microsoft.com/office/drawing/2014/main" id="{BCABD724-A94A-418F-B175-47055331011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67518" y="4392647"/>
            <a:ext cx="3558143" cy="2271827"/>
          </a:xfrm>
          <a:prstGeom prst="rect">
            <a:avLst/>
          </a:prstGeom>
        </p:spPr>
      </p:pic>
    </p:spTree>
    <p:extLst>
      <p:ext uri="{BB962C8B-B14F-4D97-AF65-F5344CB8AC3E}">
        <p14:creationId xmlns:p14="http://schemas.microsoft.com/office/powerpoint/2010/main" val="1167811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3" name="object 3"/>
          <p:cNvSpPr/>
          <p:nvPr/>
        </p:nvSpPr>
        <p:spPr>
          <a:xfrm>
            <a:off x="7703820" y="2086355"/>
            <a:ext cx="0" cy="38100"/>
          </a:xfrm>
          <a:custGeom>
            <a:avLst/>
            <a:gdLst/>
            <a:ahLst/>
            <a:cxnLst/>
            <a:rect l="l" t="t" r="r" b="b"/>
            <a:pathLst>
              <a:path h="38100">
                <a:moveTo>
                  <a:pt x="0" y="0"/>
                </a:moveTo>
                <a:lnTo>
                  <a:pt x="0" y="38100"/>
                </a:lnTo>
              </a:path>
            </a:pathLst>
          </a:custGeom>
          <a:ln w="9144">
            <a:solidFill>
              <a:srgbClr val="858585"/>
            </a:solidFill>
          </a:ln>
        </p:spPr>
        <p:txBody>
          <a:bodyPr wrap="square" lIns="0" tIns="0" rIns="0" bIns="0" rtlCol="0"/>
          <a:lstStyle/>
          <a:p>
            <a:endParaRPr/>
          </a:p>
        </p:txBody>
      </p:sp>
      <p:sp>
        <p:nvSpPr>
          <p:cNvPr id="5" name="object 5"/>
          <p:cNvSpPr/>
          <p:nvPr/>
        </p:nvSpPr>
        <p:spPr>
          <a:xfrm>
            <a:off x="10480547" y="2125979"/>
            <a:ext cx="0" cy="36830"/>
          </a:xfrm>
          <a:custGeom>
            <a:avLst/>
            <a:gdLst/>
            <a:ahLst/>
            <a:cxnLst/>
            <a:rect l="l" t="t" r="r" b="b"/>
            <a:pathLst>
              <a:path h="36830">
                <a:moveTo>
                  <a:pt x="0" y="0"/>
                </a:moveTo>
                <a:lnTo>
                  <a:pt x="0" y="36575"/>
                </a:lnTo>
              </a:path>
            </a:pathLst>
          </a:custGeom>
          <a:ln w="9144">
            <a:solidFill>
              <a:srgbClr val="858585"/>
            </a:solidFill>
          </a:ln>
        </p:spPr>
        <p:txBody>
          <a:bodyPr wrap="square" lIns="0" tIns="0" rIns="0" bIns="0" rtlCol="0"/>
          <a:lstStyle/>
          <a:p>
            <a:endParaRPr/>
          </a:p>
        </p:txBody>
      </p:sp>
      <p:sp>
        <p:nvSpPr>
          <p:cNvPr id="81" name="object 38">
            <a:extLst>
              <a:ext uri="{FF2B5EF4-FFF2-40B4-BE49-F238E27FC236}">
                <a16:creationId xmlns:a16="http://schemas.microsoft.com/office/drawing/2014/main" id="{4F73C9F5-3729-44D8-9FB2-02DF1D87FD35}"/>
              </a:ext>
            </a:extLst>
          </p:cNvPr>
          <p:cNvSpPr/>
          <p:nvPr/>
        </p:nvSpPr>
        <p:spPr>
          <a:xfrm>
            <a:off x="3166457" y="2602475"/>
            <a:ext cx="2070916" cy="1830267"/>
          </a:xfrm>
          <a:prstGeom prst="rect">
            <a:avLst/>
          </a:prstGeom>
          <a:blipFill>
            <a:blip r:embed="rId2" cstate="print"/>
            <a:stretch>
              <a:fillRect/>
            </a:stretch>
          </a:blipFill>
        </p:spPr>
        <p:txBody>
          <a:bodyPr wrap="square" lIns="0" tIns="0" rIns="0" bIns="0" rtlCol="0"/>
          <a:lstStyle/>
          <a:p>
            <a:endParaRPr/>
          </a:p>
        </p:txBody>
      </p:sp>
      <p:sp>
        <p:nvSpPr>
          <p:cNvPr id="82" name="object 38">
            <a:extLst>
              <a:ext uri="{FF2B5EF4-FFF2-40B4-BE49-F238E27FC236}">
                <a16:creationId xmlns:a16="http://schemas.microsoft.com/office/drawing/2014/main" id="{30A46ED4-FC24-446D-8917-DD0FE910AA7F}"/>
              </a:ext>
            </a:extLst>
          </p:cNvPr>
          <p:cNvSpPr/>
          <p:nvPr/>
        </p:nvSpPr>
        <p:spPr>
          <a:xfrm>
            <a:off x="152997" y="2584855"/>
            <a:ext cx="2492149" cy="2139041"/>
          </a:xfrm>
          <a:prstGeom prst="rect">
            <a:avLst/>
          </a:prstGeom>
          <a:blipFill>
            <a:blip r:embed="rId2" cstate="print"/>
            <a:stretch>
              <a:fillRect/>
            </a:stretch>
          </a:blipFill>
        </p:spPr>
        <p:txBody>
          <a:bodyPr wrap="square" lIns="0" tIns="0" rIns="0" bIns="0" rtlCol="0"/>
          <a:lstStyle/>
          <a:p>
            <a:endParaRPr/>
          </a:p>
        </p:txBody>
      </p:sp>
      <p:sp>
        <p:nvSpPr>
          <p:cNvPr id="83" name="object 38">
            <a:extLst>
              <a:ext uri="{FF2B5EF4-FFF2-40B4-BE49-F238E27FC236}">
                <a16:creationId xmlns:a16="http://schemas.microsoft.com/office/drawing/2014/main" id="{39E8B11E-4D3A-4726-87DB-14C8D1676199}"/>
              </a:ext>
            </a:extLst>
          </p:cNvPr>
          <p:cNvSpPr/>
          <p:nvPr/>
        </p:nvSpPr>
        <p:spPr>
          <a:xfrm>
            <a:off x="5743738" y="2587254"/>
            <a:ext cx="2219075" cy="1947260"/>
          </a:xfrm>
          <a:prstGeom prst="rect">
            <a:avLst/>
          </a:prstGeom>
          <a:blipFill>
            <a:blip r:embed="rId2" cstate="print"/>
            <a:stretch>
              <a:fillRect/>
            </a:stretch>
          </a:blipFill>
        </p:spPr>
        <p:txBody>
          <a:bodyPr wrap="square" lIns="0" tIns="0" rIns="0" bIns="0" rtlCol="0"/>
          <a:lstStyle/>
          <a:p>
            <a:endParaRPr/>
          </a:p>
        </p:txBody>
      </p:sp>
      <p:sp>
        <p:nvSpPr>
          <p:cNvPr id="91" name="object 75">
            <a:extLst>
              <a:ext uri="{FF2B5EF4-FFF2-40B4-BE49-F238E27FC236}">
                <a16:creationId xmlns:a16="http://schemas.microsoft.com/office/drawing/2014/main" id="{0BF21E1B-2874-4D85-A913-F69210401D35}"/>
              </a:ext>
            </a:extLst>
          </p:cNvPr>
          <p:cNvSpPr txBox="1"/>
          <p:nvPr/>
        </p:nvSpPr>
        <p:spPr>
          <a:xfrm rot="21080651">
            <a:off x="4683766" y="3815166"/>
            <a:ext cx="787908" cy="580287"/>
          </a:xfrm>
          <a:prstGeom prst="rect">
            <a:avLst/>
          </a:prstGeom>
        </p:spPr>
        <p:txBody>
          <a:bodyPr vert="horz" wrap="square" lIns="0" tIns="13335" rIns="0" bIns="0" rtlCol="0">
            <a:spAutoFit/>
          </a:bodyPr>
          <a:lstStyle/>
          <a:p>
            <a:pPr marL="12700">
              <a:spcBef>
                <a:spcPts val="105"/>
              </a:spcBef>
            </a:pPr>
            <a:endParaRPr lang="uk-UA" b="1" i="1" spc="-5" dirty="0">
              <a:latin typeface="Arial Narrow"/>
              <a:cs typeface="Arial Narrow"/>
            </a:endParaRPr>
          </a:p>
          <a:p>
            <a:pPr marL="12700">
              <a:spcBef>
                <a:spcPts val="105"/>
              </a:spcBef>
            </a:pPr>
            <a:endParaRPr b="1" dirty="0">
              <a:latin typeface="Arial Narrow"/>
              <a:cs typeface="Arial Narrow"/>
            </a:endParaRPr>
          </a:p>
        </p:txBody>
      </p:sp>
      <p:sp>
        <p:nvSpPr>
          <p:cNvPr id="93" name="object 75">
            <a:extLst>
              <a:ext uri="{FF2B5EF4-FFF2-40B4-BE49-F238E27FC236}">
                <a16:creationId xmlns:a16="http://schemas.microsoft.com/office/drawing/2014/main" id="{D5C3D59F-4371-4715-8803-9EF9B504504B}"/>
              </a:ext>
            </a:extLst>
          </p:cNvPr>
          <p:cNvSpPr txBox="1"/>
          <p:nvPr/>
        </p:nvSpPr>
        <p:spPr>
          <a:xfrm>
            <a:off x="6502908" y="5121308"/>
            <a:ext cx="787908" cy="321242"/>
          </a:xfrm>
          <a:prstGeom prst="rect">
            <a:avLst/>
          </a:prstGeom>
        </p:spPr>
        <p:txBody>
          <a:bodyPr vert="horz" wrap="square" lIns="0" tIns="13335" rIns="0" bIns="0" rtlCol="0">
            <a:spAutoFit/>
          </a:bodyPr>
          <a:lstStyle/>
          <a:p>
            <a:pPr marL="12700">
              <a:spcBef>
                <a:spcPts val="105"/>
              </a:spcBef>
            </a:pPr>
            <a:r>
              <a:rPr sz="2000" b="1" i="1" spc="-5" dirty="0">
                <a:latin typeface="Arial Narrow"/>
                <a:cs typeface="Arial Narrow"/>
              </a:rPr>
              <a:t> </a:t>
            </a:r>
            <a:endParaRPr sz="2000" b="1" dirty="0">
              <a:latin typeface="Arial Narrow"/>
              <a:cs typeface="Arial Narrow"/>
            </a:endParaRPr>
          </a:p>
        </p:txBody>
      </p:sp>
      <p:sp>
        <p:nvSpPr>
          <p:cNvPr id="94" name="object 75">
            <a:extLst>
              <a:ext uri="{FF2B5EF4-FFF2-40B4-BE49-F238E27FC236}">
                <a16:creationId xmlns:a16="http://schemas.microsoft.com/office/drawing/2014/main" id="{88C4BC27-F6C3-4AD6-8524-FF647B937870}"/>
              </a:ext>
            </a:extLst>
          </p:cNvPr>
          <p:cNvSpPr txBox="1"/>
          <p:nvPr/>
        </p:nvSpPr>
        <p:spPr>
          <a:xfrm>
            <a:off x="864421" y="3468084"/>
            <a:ext cx="1551762" cy="321242"/>
          </a:xfrm>
          <a:prstGeom prst="rect">
            <a:avLst/>
          </a:prstGeom>
        </p:spPr>
        <p:txBody>
          <a:bodyPr vert="horz" wrap="square" lIns="0" tIns="13335" rIns="0" bIns="0" rtlCol="0">
            <a:spAutoFit/>
          </a:bodyPr>
          <a:lstStyle/>
          <a:p>
            <a:pPr marL="12700">
              <a:spcBef>
                <a:spcPts val="105"/>
              </a:spcBef>
            </a:pPr>
            <a:r>
              <a:rPr sz="2000" b="1" i="1" spc="-5" dirty="0">
                <a:latin typeface="Arial Narrow"/>
                <a:cs typeface="Arial Narrow"/>
              </a:rPr>
              <a:t> </a:t>
            </a:r>
            <a:r>
              <a:rPr lang="uk-UA" sz="2000" b="1" i="1" spc="-5" dirty="0">
                <a:solidFill>
                  <a:schemeClr val="bg1"/>
                </a:solidFill>
                <a:latin typeface="Arial Narrow"/>
                <a:cs typeface="Arial Narrow"/>
              </a:rPr>
              <a:t>12540,03 грн</a:t>
            </a:r>
            <a:endParaRPr sz="2000" b="1" dirty="0">
              <a:solidFill>
                <a:schemeClr val="bg1"/>
              </a:solidFill>
              <a:latin typeface="Arial Narrow"/>
              <a:cs typeface="Arial Narrow"/>
            </a:endParaRPr>
          </a:p>
        </p:txBody>
      </p:sp>
      <p:sp>
        <p:nvSpPr>
          <p:cNvPr id="33" name="TextBox 32">
            <a:extLst>
              <a:ext uri="{FF2B5EF4-FFF2-40B4-BE49-F238E27FC236}">
                <a16:creationId xmlns:a16="http://schemas.microsoft.com/office/drawing/2014/main" id="{BCA21779-6471-4F05-83E0-07A2C962CF3D}"/>
              </a:ext>
            </a:extLst>
          </p:cNvPr>
          <p:cNvSpPr txBox="1"/>
          <p:nvPr/>
        </p:nvSpPr>
        <p:spPr>
          <a:xfrm>
            <a:off x="886058" y="136561"/>
            <a:ext cx="10593389"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ru-RU" sz="3600" b="1" kern="1800" spc="300" dirty="0">
                <a:solidFill>
                  <a:schemeClr val="bg1"/>
                </a:solidFill>
                <a:effectLst>
                  <a:outerShdw blurRad="50800" dist="50800" dir="5400000" algn="ctr" rotWithShape="0">
                    <a:srgbClr val="000000">
                      <a:alpha val="96000"/>
                    </a:srgbClr>
                  </a:outerShdw>
                </a:effectLst>
              </a:rPr>
              <a:t>ЗАРОБІТНА ПЛАТА/ЗАЙНЯТІСТЬ НАСЕЛЕННЯ</a:t>
            </a: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34" name="Пряма сполучна лінія 33">
            <a:extLst>
              <a:ext uri="{FF2B5EF4-FFF2-40B4-BE49-F238E27FC236}">
                <a16:creationId xmlns:a16="http://schemas.microsoft.com/office/drawing/2014/main" id="{E4BE2451-75ED-4ED1-881A-8BA0AF3C2E33}"/>
              </a:ext>
            </a:extLst>
          </p:cNvPr>
          <p:cNvCxnSpPr>
            <a:cxnSpLocks/>
          </p:cNvCxnSpPr>
          <p:nvPr/>
        </p:nvCxnSpPr>
        <p:spPr>
          <a:xfrm>
            <a:off x="159304" y="844682"/>
            <a:ext cx="1187339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9F83C35-E8C0-450A-94B6-FAE7616ABB6F}"/>
              </a:ext>
            </a:extLst>
          </p:cNvPr>
          <p:cNvSpPr txBox="1"/>
          <p:nvPr/>
        </p:nvSpPr>
        <p:spPr>
          <a:xfrm>
            <a:off x="50893" y="587524"/>
            <a:ext cx="8232491" cy="2339102"/>
          </a:xfrm>
          <a:prstGeom prst="rect">
            <a:avLst/>
          </a:prstGeom>
          <a:noFill/>
        </p:spPr>
        <p:txBody>
          <a:bodyPr wrap="square">
            <a:spAutoFit/>
          </a:bodyPr>
          <a:lstStyle/>
          <a:p>
            <a:endParaRPr lang="uk-UA" sz="1900" b="1" dirty="0">
              <a:solidFill>
                <a:schemeClr val="bg1"/>
              </a:solidFill>
            </a:endParaRPr>
          </a:p>
          <a:p>
            <a:r>
              <a:rPr lang="ru-RU" b="1" dirty="0">
                <a:solidFill>
                  <a:schemeClr val="bg1"/>
                </a:solidFill>
              </a:rPr>
              <a:t>За </a:t>
            </a:r>
            <a:r>
              <a:rPr lang="ru-RU" b="1" dirty="0" err="1">
                <a:solidFill>
                  <a:schemeClr val="bg1"/>
                </a:solidFill>
              </a:rPr>
              <a:t>даними</a:t>
            </a:r>
            <a:r>
              <a:rPr lang="ru-RU" b="1" dirty="0">
                <a:solidFill>
                  <a:schemeClr val="bg1"/>
                </a:solidFill>
              </a:rPr>
              <a:t> </a:t>
            </a:r>
            <a:r>
              <a:rPr lang="ru-RU" b="1" dirty="0" err="1">
                <a:solidFill>
                  <a:schemeClr val="bg1"/>
                </a:solidFill>
              </a:rPr>
              <a:t>проведеного</a:t>
            </a:r>
            <a:r>
              <a:rPr lang="ru-RU" b="1" dirty="0">
                <a:solidFill>
                  <a:schemeClr val="bg1"/>
                </a:solidFill>
              </a:rPr>
              <a:t> </a:t>
            </a:r>
            <a:r>
              <a:rPr lang="ru-RU" b="1" dirty="0" err="1">
                <a:solidFill>
                  <a:schemeClr val="bg1"/>
                </a:solidFill>
              </a:rPr>
              <a:t>моніторингу</a:t>
            </a:r>
            <a:r>
              <a:rPr lang="ru-RU" b="1" dirty="0">
                <a:solidFill>
                  <a:schemeClr val="bg1"/>
                </a:solidFill>
              </a:rPr>
              <a:t> </a:t>
            </a:r>
            <a:r>
              <a:rPr lang="ru-RU" b="1" dirty="0" err="1">
                <a:solidFill>
                  <a:schemeClr val="bg1"/>
                </a:solidFill>
              </a:rPr>
              <a:t>рівень</a:t>
            </a:r>
            <a:r>
              <a:rPr lang="ru-RU" b="1" dirty="0">
                <a:solidFill>
                  <a:schemeClr val="bg1"/>
                </a:solidFill>
              </a:rPr>
              <a:t> </a:t>
            </a:r>
            <a:r>
              <a:rPr lang="ru-RU" b="1" dirty="0" err="1">
                <a:solidFill>
                  <a:schemeClr val="bg1"/>
                </a:solidFill>
              </a:rPr>
              <a:t>середньої</a:t>
            </a:r>
            <a:r>
              <a:rPr lang="ru-RU" b="1" dirty="0">
                <a:solidFill>
                  <a:schemeClr val="bg1"/>
                </a:solidFill>
              </a:rPr>
              <a:t> </a:t>
            </a:r>
            <a:r>
              <a:rPr lang="ru-RU" b="1" dirty="0" err="1">
                <a:solidFill>
                  <a:schemeClr val="bg1"/>
                </a:solidFill>
              </a:rPr>
              <a:t>заробітної</a:t>
            </a:r>
            <a:r>
              <a:rPr lang="ru-RU" b="1" dirty="0">
                <a:solidFill>
                  <a:schemeClr val="bg1"/>
                </a:solidFill>
              </a:rPr>
              <a:t> плати одного штатного </a:t>
            </a:r>
            <a:r>
              <a:rPr lang="ru-RU" b="1" dirty="0" err="1">
                <a:solidFill>
                  <a:schemeClr val="bg1"/>
                </a:solidFill>
              </a:rPr>
              <a:t>працівника</a:t>
            </a:r>
            <a:r>
              <a:rPr lang="ru-RU" b="1" dirty="0">
                <a:solidFill>
                  <a:schemeClr val="bg1"/>
                </a:solidFill>
              </a:rPr>
              <a:t> за 2021 </a:t>
            </a:r>
            <a:r>
              <a:rPr lang="ru-RU" b="1" dirty="0" err="1">
                <a:solidFill>
                  <a:schemeClr val="bg1"/>
                </a:solidFill>
              </a:rPr>
              <a:t>рік</a:t>
            </a:r>
            <a:r>
              <a:rPr lang="ru-RU" b="1" dirty="0">
                <a:solidFill>
                  <a:schemeClr val="bg1"/>
                </a:solidFill>
              </a:rPr>
              <a:t> становив: </a:t>
            </a:r>
            <a:r>
              <a:rPr lang="ru-RU" b="1" dirty="0" err="1">
                <a:solidFill>
                  <a:schemeClr val="bg1"/>
                </a:solidFill>
              </a:rPr>
              <a:t>всього</a:t>
            </a:r>
            <a:r>
              <a:rPr lang="ru-RU" b="1" dirty="0">
                <a:solidFill>
                  <a:schemeClr val="bg1"/>
                </a:solidFill>
              </a:rPr>
              <a:t> по </a:t>
            </a:r>
            <a:r>
              <a:rPr lang="ru-RU" b="1" dirty="0" err="1">
                <a:solidFill>
                  <a:schemeClr val="bg1"/>
                </a:solidFill>
              </a:rPr>
              <a:t>місту</a:t>
            </a:r>
            <a:r>
              <a:rPr lang="ru-RU" b="1" dirty="0">
                <a:solidFill>
                  <a:schemeClr val="bg1"/>
                </a:solidFill>
              </a:rPr>
              <a:t> – 12576,30 грн.</a:t>
            </a:r>
          </a:p>
          <a:p>
            <a:endParaRPr lang="ru-RU" b="1" dirty="0">
              <a:solidFill>
                <a:schemeClr val="bg1"/>
              </a:solidFill>
            </a:endParaRPr>
          </a:p>
          <a:p>
            <a:r>
              <a:rPr lang="ru-RU" b="1" dirty="0" err="1">
                <a:solidFill>
                  <a:schemeClr val="bg1"/>
                </a:solidFill>
              </a:rPr>
              <a:t>Порівнюючи</a:t>
            </a:r>
            <a:r>
              <a:rPr lang="ru-RU" b="1" dirty="0">
                <a:solidFill>
                  <a:schemeClr val="bg1"/>
                </a:solidFill>
              </a:rPr>
              <a:t> до </a:t>
            </a:r>
            <a:r>
              <a:rPr lang="ru-RU" b="1" dirty="0" err="1">
                <a:solidFill>
                  <a:schemeClr val="bg1"/>
                </a:solidFill>
              </a:rPr>
              <a:t>відповідного</a:t>
            </a:r>
            <a:r>
              <a:rPr lang="ru-RU" b="1" dirty="0">
                <a:solidFill>
                  <a:schemeClr val="bg1"/>
                </a:solidFill>
              </a:rPr>
              <a:t> </a:t>
            </a:r>
            <a:r>
              <a:rPr lang="ru-RU" b="1" dirty="0" err="1">
                <a:solidFill>
                  <a:schemeClr val="bg1"/>
                </a:solidFill>
              </a:rPr>
              <a:t>періоду</a:t>
            </a:r>
            <a:r>
              <a:rPr lang="ru-RU" b="1" dirty="0">
                <a:solidFill>
                  <a:schemeClr val="bg1"/>
                </a:solidFill>
              </a:rPr>
              <a:t> </a:t>
            </a:r>
            <a:r>
              <a:rPr lang="ru-RU" b="1" dirty="0" err="1">
                <a:solidFill>
                  <a:schemeClr val="bg1"/>
                </a:solidFill>
              </a:rPr>
              <a:t>минулого</a:t>
            </a:r>
            <a:r>
              <a:rPr lang="ru-RU" b="1" dirty="0">
                <a:solidFill>
                  <a:schemeClr val="bg1"/>
                </a:solidFill>
              </a:rPr>
              <a:t> року, </a:t>
            </a:r>
            <a:r>
              <a:rPr lang="ru-RU" b="1" dirty="0" err="1">
                <a:solidFill>
                  <a:schemeClr val="bg1"/>
                </a:solidFill>
              </a:rPr>
              <a:t>рівень</a:t>
            </a:r>
            <a:r>
              <a:rPr lang="ru-RU" b="1" dirty="0">
                <a:solidFill>
                  <a:schemeClr val="bg1"/>
                </a:solidFill>
              </a:rPr>
              <a:t> </a:t>
            </a:r>
            <a:r>
              <a:rPr lang="ru-RU" b="1" dirty="0" err="1">
                <a:solidFill>
                  <a:schemeClr val="bg1"/>
                </a:solidFill>
              </a:rPr>
              <a:t>середньої</a:t>
            </a:r>
            <a:r>
              <a:rPr lang="ru-RU" b="1" dirty="0">
                <a:solidFill>
                  <a:schemeClr val="bg1"/>
                </a:solidFill>
              </a:rPr>
              <a:t> </a:t>
            </a:r>
            <a:r>
              <a:rPr lang="ru-RU" b="1" dirty="0" err="1">
                <a:solidFill>
                  <a:schemeClr val="bg1"/>
                </a:solidFill>
              </a:rPr>
              <a:t>заробітної</a:t>
            </a:r>
            <a:r>
              <a:rPr lang="ru-RU" b="1" dirty="0">
                <a:solidFill>
                  <a:schemeClr val="bg1"/>
                </a:solidFill>
              </a:rPr>
              <a:t> плати одного штатного </a:t>
            </a:r>
            <a:r>
              <a:rPr lang="ru-RU" b="1" dirty="0" err="1">
                <a:solidFill>
                  <a:schemeClr val="bg1"/>
                </a:solidFill>
              </a:rPr>
              <a:t>працівника</a:t>
            </a:r>
            <a:r>
              <a:rPr lang="ru-RU" b="1" dirty="0">
                <a:solidFill>
                  <a:schemeClr val="bg1"/>
                </a:solidFill>
              </a:rPr>
              <a:t> </a:t>
            </a:r>
            <a:r>
              <a:rPr lang="ru-RU" b="1" dirty="0" err="1">
                <a:solidFill>
                  <a:schemeClr val="bg1"/>
                </a:solidFill>
              </a:rPr>
              <a:t>збільшився</a:t>
            </a:r>
            <a:r>
              <a:rPr lang="ru-RU" b="1" dirty="0">
                <a:solidFill>
                  <a:schemeClr val="bg1"/>
                </a:solidFill>
              </a:rPr>
              <a:t> </a:t>
            </a:r>
            <a:r>
              <a:rPr lang="ru-RU" b="1" dirty="0" err="1">
                <a:solidFill>
                  <a:schemeClr val="bg1"/>
                </a:solidFill>
              </a:rPr>
              <a:t>всього</a:t>
            </a:r>
            <a:r>
              <a:rPr lang="ru-RU" b="1" dirty="0">
                <a:solidFill>
                  <a:schemeClr val="bg1"/>
                </a:solidFill>
              </a:rPr>
              <a:t> по </a:t>
            </a:r>
            <a:r>
              <a:rPr lang="ru-RU" b="1" dirty="0" err="1">
                <a:solidFill>
                  <a:schemeClr val="bg1"/>
                </a:solidFill>
              </a:rPr>
              <a:t>місту</a:t>
            </a:r>
            <a:r>
              <a:rPr lang="ru-RU" b="1" dirty="0">
                <a:solidFill>
                  <a:schemeClr val="bg1"/>
                </a:solidFill>
              </a:rPr>
              <a:t> на 17,9 %.</a:t>
            </a:r>
          </a:p>
          <a:p>
            <a:endParaRPr lang="uk-UA" sz="1900" b="1" dirty="0">
              <a:solidFill>
                <a:schemeClr val="bg1"/>
              </a:solidFill>
            </a:endParaRPr>
          </a:p>
        </p:txBody>
      </p:sp>
      <p:sp>
        <p:nvSpPr>
          <p:cNvPr id="37" name="TextBox 36">
            <a:extLst>
              <a:ext uri="{FF2B5EF4-FFF2-40B4-BE49-F238E27FC236}">
                <a16:creationId xmlns:a16="http://schemas.microsoft.com/office/drawing/2014/main" id="{6AB488AB-FF5B-4C88-9938-5A1535651B8D}"/>
              </a:ext>
            </a:extLst>
          </p:cNvPr>
          <p:cNvSpPr txBox="1"/>
          <p:nvPr/>
        </p:nvSpPr>
        <p:spPr>
          <a:xfrm>
            <a:off x="371760" y="4669301"/>
            <a:ext cx="2534041" cy="646331"/>
          </a:xfrm>
          <a:prstGeom prst="rect">
            <a:avLst/>
          </a:prstGeom>
          <a:noFill/>
        </p:spPr>
        <p:txBody>
          <a:bodyPr wrap="square">
            <a:spAutoFit/>
          </a:bodyPr>
          <a:lstStyle/>
          <a:p>
            <a:r>
              <a:rPr lang="ru-RU" b="1" dirty="0" err="1">
                <a:solidFill>
                  <a:schemeClr val="bg1"/>
                </a:solidFill>
              </a:rPr>
              <a:t>Середня</a:t>
            </a:r>
            <a:r>
              <a:rPr lang="ru-RU" b="1" dirty="0">
                <a:solidFill>
                  <a:schemeClr val="bg1"/>
                </a:solidFill>
              </a:rPr>
              <a:t> </a:t>
            </a:r>
            <a:r>
              <a:rPr lang="ru-RU" b="1" dirty="0" err="1">
                <a:solidFill>
                  <a:schemeClr val="bg1"/>
                </a:solidFill>
              </a:rPr>
              <a:t>з</a:t>
            </a:r>
            <a:r>
              <a:rPr lang="ru-RU" sz="1800" b="1" dirty="0" err="1">
                <a:solidFill>
                  <a:schemeClr val="bg1"/>
                </a:solidFill>
              </a:rPr>
              <a:t>аробітна</a:t>
            </a:r>
            <a:r>
              <a:rPr lang="ru-RU" sz="1800" b="1" dirty="0">
                <a:solidFill>
                  <a:schemeClr val="bg1"/>
                </a:solidFill>
              </a:rPr>
              <a:t> плата в </a:t>
            </a:r>
            <a:r>
              <a:rPr lang="ru-RU" sz="1800" b="1" dirty="0" err="1">
                <a:solidFill>
                  <a:schemeClr val="bg1"/>
                </a:solidFill>
              </a:rPr>
              <a:t>промисловості</a:t>
            </a:r>
            <a:endParaRPr lang="uk-UA" dirty="0"/>
          </a:p>
        </p:txBody>
      </p:sp>
      <p:sp>
        <p:nvSpPr>
          <p:cNvPr id="38" name="TextBox 37">
            <a:extLst>
              <a:ext uri="{FF2B5EF4-FFF2-40B4-BE49-F238E27FC236}">
                <a16:creationId xmlns:a16="http://schemas.microsoft.com/office/drawing/2014/main" id="{077EB869-0322-4F66-B18A-8E65E0D30D3E}"/>
              </a:ext>
            </a:extLst>
          </p:cNvPr>
          <p:cNvSpPr txBox="1"/>
          <p:nvPr/>
        </p:nvSpPr>
        <p:spPr>
          <a:xfrm>
            <a:off x="3043087" y="4569557"/>
            <a:ext cx="2534041" cy="646331"/>
          </a:xfrm>
          <a:prstGeom prst="rect">
            <a:avLst/>
          </a:prstGeom>
          <a:noFill/>
        </p:spPr>
        <p:txBody>
          <a:bodyPr wrap="square">
            <a:spAutoFit/>
          </a:bodyPr>
          <a:lstStyle/>
          <a:p>
            <a:r>
              <a:rPr lang="ru-RU" b="1" dirty="0" err="1">
                <a:solidFill>
                  <a:schemeClr val="bg1"/>
                </a:solidFill>
              </a:rPr>
              <a:t>Середня</a:t>
            </a:r>
            <a:r>
              <a:rPr lang="ru-RU" b="1" dirty="0">
                <a:solidFill>
                  <a:schemeClr val="bg1"/>
                </a:solidFill>
              </a:rPr>
              <a:t> </a:t>
            </a:r>
            <a:r>
              <a:rPr lang="ru-RU" b="1" dirty="0" err="1">
                <a:solidFill>
                  <a:schemeClr val="bg1"/>
                </a:solidFill>
              </a:rPr>
              <a:t>з</a:t>
            </a:r>
            <a:r>
              <a:rPr lang="ru-RU" sz="1800" b="1" dirty="0" err="1">
                <a:solidFill>
                  <a:schemeClr val="bg1"/>
                </a:solidFill>
              </a:rPr>
              <a:t>аробітна</a:t>
            </a:r>
            <a:r>
              <a:rPr lang="ru-RU" sz="1800" b="1" dirty="0">
                <a:solidFill>
                  <a:schemeClr val="bg1"/>
                </a:solidFill>
              </a:rPr>
              <a:t> плата в </a:t>
            </a:r>
            <a:r>
              <a:rPr lang="ru-RU" sz="1800" b="1" dirty="0" err="1">
                <a:solidFill>
                  <a:schemeClr val="bg1"/>
                </a:solidFill>
              </a:rPr>
              <a:t>будівництві</a:t>
            </a:r>
            <a:r>
              <a:rPr lang="ru-RU" sz="1800" b="1" dirty="0">
                <a:solidFill>
                  <a:schemeClr val="bg1"/>
                </a:solidFill>
              </a:rPr>
              <a:t> </a:t>
            </a:r>
            <a:endParaRPr lang="uk-UA" dirty="0"/>
          </a:p>
        </p:txBody>
      </p:sp>
      <p:sp>
        <p:nvSpPr>
          <p:cNvPr id="39" name="object 75">
            <a:extLst>
              <a:ext uri="{FF2B5EF4-FFF2-40B4-BE49-F238E27FC236}">
                <a16:creationId xmlns:a16="http://schemas.microsoft.com/office/drawing/2014/main" id="{6A00951D-AAA5-46C5-860B-C23D8F9BF1F2}"/>
              </a:ext>
            </a:extLst>
          </p:cNvPr>
          <p:cNvSpPr txBox="1"/>
          <p:nvPr/>
        </p:nvSpPr>
        <p:spPr>
          <a:xfrm>
            <a:off x="3667365" y="3340440"/>
            <a:ext cx="1392515" cy="321242"/>
          </a:xfrm>
          <a:prstGeom prst="rect">
            <a:avLst/>
          </a:prstGeom>
        </p:spPr>
        <p:txBody>
          <a:bodyPr vert="horz" wrap="square" lIns="0" tIns="13335" rIns="0" bIns="0" rtlCol="0">
            <a:spAutoFit/>
          </a:bodyPr>
          <a:lstStyle/>
          <a:p>
            <a:pPr marL="12700">
              <a:spcBef>
                <a:spcPts val="105"/>
              </a:spcBef>
            </a:pPr>
            <a:r>
              <a:rPr sz="2000" b="1" i="1" spc="-5" dirty="0">
                <a:latin typeface="Arial Narrow"/>
                <a:cs typeface="Arial Narrow"/>
              </a:rPr>
              <a:t> </a:t>
            </a:r>
            <a:r>
              <a:rPr lang="uk-UA" sz="2000" b="1" i="1" spc="-5" dirty="0">
                <a:solidFill>
                  <a:schemeClr val="bg1"/>
                </a:solidFill>
                <a:latin typeface="Arial Narrow"/>
                <a:cs typeface="Arial Narrow"/>
              </a:rPr>
              <a:t>9340,28 грн</a:t>
            </a:r>
            <a:endParaRPr sz="2000" b="1" dirty="0">
              <a:solidFill>
                <a:schemeClr val="bg1"/>
              </a:solidFill>
              <a:latin typeface="Arial Narrow"/>
              <a:cs typeface="Arial Narrow"/>
            </a:endParaRPr>
          </a:p>
        </p:txBody>
      </p:sp>
      <p:sp>
        <p:nvSpPr>
          <p:cNvPr id="40" name="object 75">
            <a:extLst>
              <a:ext uri="{FF2B5EF4-FFF2-40B4-BE49-F238E27FC236}">
                <a16:creationId xmlns:a16="http://schemas.microsoft.com/office/drawing/2014/main" id="{02B4AF72-4529-45EE-88C8-AC4094B4405A}"/>
              </a:ext>
            </a:extLst>
          </p:cNvPr>
          <p:cNvSpPr txBox="1"/>
          <p:nvPr/>
        </p:nvSpPr>
        <p:spPr>
          <a:xfrm>
            <a:off x="6270677" y="3389905"/>
            <a:ext cx="1470212" cy="321242"/>
          </a:xfrm>
          <a:prstGeom prst="rect">
            <a:avLst/>
          </a:prstGeom>
        </p:spPr>
        <p:txBody>
          <a:bodyPr vert="horz" wrap="square" lIns="0" tIns="13335" rIns="0" bIns="0" rtlCol="0">
            <a:spAutoFit/>
          </a:bodyPr>
          <a:lstStyle/>
          <a:p>
            <a:pPr marL="12700">
              <a:spcBef>
                <a:spcPts val="105"/>
              </a:spcBef>
            </a:pPr>
            <a:r>
              <a:rPr sz="2000" b="1" i="1" spc="-5" dirty="0">
                <a:latin typeface="Arial Narrow"/>
                <a:cs typeface="Arial Narrow"/>
              </a:rPr>
              <a:t> </a:t>
            </a:r>
            <a:r>
              <a:rPr lang="uk-UA" sz="2000" b="1" i="1" spc="-5" dirty="0">
                <a:solidFill>
                  <a:schemeClr val="bg1"/>
                </a:solidFill>
                <a:latin typeface="Arial Narrow"/>
                <a:cs typeface="Arial Narrow"/>
              </a:rPr>
              <a:t>18422,13грн</a:t>
            </a:r>
            <a:endParaRPr sz="2000" b="1" dirty="0">
              <a:solidFill>
                <a:schemeClr val="bg1"/>
              </a:solidFill>
              <a:latin typeface="Arial Narrow"/>
              <a:cs typeface="Arial Narrow"/>
            </a:endParaRPr>
          </a:p>
        </p:txBody>
      </p:sp>
      <p:sp>
        <p:nvSpPr>
          <p:cNvPr id="41" name="TextBox 40">
            <a:extLst>
              <a:ext uri="{FF2B5EF4-FFF2-40B4-BE49-F238E27FC236}">
                <a16:creationId xmlns:a16="http://schemas.microsoft.com/office/drawing/2014/main" id="{C3A99427-9A18-4B28-8D19-5113EB56728C}"/>
              </a:ext>
            </a:extLst>
          </p:cNvPr>
          <p:cNvSpPr txBox="1"/>
          <p:nvPr/>
        </p:nvSpPr>
        <p:spPr>
          <a:xfrm>
            <a:off x="5237373" y="4484533"/>
            <a:ext cx="3070465" cy="923330"/>
          </a:xfrm>
          <a:prstGeom prst="rect">
            <a:avLst/>
          </a:prstGeom>
          <a:noFill/>
        </p:spPr>
        <p:txBody>
          <a:bodyPr wrap="square">
            <a:spAutoFit/>
          </a:bodyPr>
          <a:lstStyle/>
          <a:p>
            <a:r>
              <a:rPr lang="ru-RU" b="1" dirty="0" err="1">
                <a:solidFill>
                  <a:schemeClr val="bg1"/>
                </a:solidFill>
              </a:rPr>
              <a:t>Середня</a:t>
            </a:r>
            <a:r>
              <a:rPr lang="ru-RU" b="1" dirty="0">
                <a:solidFill>
                  <a:schemeClr val="bg1"/>
                </a:solidFill>
              </a:rPr>
              <a:t> </a:t>
            </a:r>
            <a:r>
              <a:rPr lang="ru-RU" b="1" dirty="0" err="1">
                <a:solidFill>
                  <a:schemeClr val="bg1"/>
                </a:solidFill>
              </a:rPr>
              <a:t>з</a:t>
            </a:r>
            <a:r>
              <a:rPr lang="ru-RU" sz="1800" b="1" dirty="0" err="1">
                <a:solidFill>
                  <a:schemeClr val="bg1"/>
                </a:solidFill>
              </a:rPr>
              <a:t>аробітна</a:t>
            </a:r>
            <a:r>
              <a:rPr lang="ru-RU" sz="1800" b="1" dirty="0">
                <a:solidFill>
                  <a:schemeClr val="bg1"/>
                </a:solidFill>
              </a:rPr>
              <a:t> плата на </a:t>
            </a:r>
            <a:r>
              <a:rPr lang="ru-RU" sz="1800" b="1" dirty="0" err="1">
                <a:solidFill>
                  <a:schemeClr val="bg1"/>
                </a:solidFill>
              </a:rPr>
              <a:t>інших</a:t>
            </a:r>
            <a:r>
              <a:rPr lang="ru-RU" sz="1800" b="1" dirty="0">
                <a:solidFill>
                  <a:schemeClr val="bg1"/>
                </a:solidFill>
              </a:rPr>
              <a:t>  </a:t>
            </a:r>
            <a:r>
              <a:rPr lang="ru-RU" sz="1800" b="1" dirty="0" err="1">
                <a:solidFill>
                  <a:schemeClr val="bg1"/>
                </a:solidFill>
              </a:rPr>
              <a:t>підприємствах</a:t>
            </a:r>
            <a:r>
              <a:rPr lang="ru-RU" sz="1800" b="1" dirty="0">
                <a:solidFill>
                  <a:schemeClr val="bg1"/>
                </a:solidFill>
              </a:rPr>
              <a:t>, </a:t>
            </a:r>
            <a:r>
              <a:rPr lang="ru-RU" sz="1800" b="1" dirty="0" err="1">
                <a:solidFill>
                  <a:schemeClr val="bg1"/>
                </a:solidFill>
              </a:rPr>
              <a:t>установах</a:t>
            </a:r>
            <a:r>
              <a:rPr lang="ru-RU" sz="1800" b="1" dirty="0">
                <a:solidFill>
                  <a:schemeClr val="bg1"/>
                </a:solidFill>
              </a:rPr>
              <a:t> та </a:t>
            </a:r>
            <a:r>
              <a:rPr lang="ru-RU" sz="1800" b="1" dirty="0" err="1">
                <a:solidFill>
                  <a:schemeClr val="bg1"/>
                </a:solidFill>
              </a:rPr>
              <a:t>організаціях</a:t>
            </a:r>
            <a:r>
              <a:rPr lang="ru-RU" sz="1800" b="1" dirty="0">
                <a:solidFill>
                  <a:schemeClr val="bg1"/>
                </a:solidFill>
              </a:rPr>
              <a:t> </a:t>
            </a:r>
            <a:endParaRPr lang="uk-UA" dirty="0"/>
          </a:p>
        </p:txBody>
      </p:sp>
      <p:cxnSp>
        <p:nvCxnSpPr>
          <p:cNvPr id="13" name="Пряма сполучна лінія 12">
            <a:extLst>
              <a:ext uri="{FF2B5EF4-FFF2-40B4-BE49-F238E27FC236}">
                <a16:creationId xmlns:a16="http://schemas.microsoft.com/office/drawing/2014/main" id="{17A3962F-9992-41F2-82EB-6B471C47B90A}"/>
              </a:ext>
            </a:extLst>
          </p:cNvPr>
          <p:cNvCxnSpPr/>
          <p:nvPr/>
        </p:nvCxnSpPr>
        <p:spPr>
          <a:xfrm>
            <a:off x="8408893" y="933181"/>
            <a:ext cx="0" cy="5652000"/>
          </a:xfrm>
          <a:prstGeom prst="line">
            <a:avLst/>
          </a:prstGeom>
          <a:ln w="38100">
            <a:solidFill>
              <a:schemeClr val="accent6">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4" name="Rectangle 3">
            <a:extLst>
              <a:ext uri="{FF2B5EF4-FFF2-40B4-BE49-F238E27FC236}">
                <a16:creationId xmlns:a16="http://schemas.microsoft.com/office/drawing/2014/main" id="{68A3DC7F-0425-48D7-B417-BA56CE2A8F13}"/>
              </a:ext>
            </a:extLst>
          </p:cNvPr>
          <p:cNvSpPr txBox="1">
            <a:spLocks noChangeArrowheads="1"/>
          </p:cNvSpPr>
          <p:nvPr/>
        </p:nvSpPr>
        <p:spPr>
          <a:xfrm>
            <a:off x="8462397" y="998052"/>
            <a:ext cx="3576606" cy="46787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1900" b="1" dirty="0">
                <a:solidFill>
                  <a:schemeClr val="bg1"/>
                </a:solidFill>
                <a:cs typeface="Times New Roman" pitchFamily="18" charset="0"/>
              </a:rPr>
              <a:t>●  </a:t>
            </a:r>
            <a:r>
              <a:rPr lang="ru-RU" sz="1900" b="1" dirty="0" err="1">
                <a:solidFill>
                  <a:schemeClr val="bg1"/>
                </a:solidFill>
                <a:cs typeface="Times New Roman" pitchFamily="18" charset="0"/>
              </a:rPr>
              <a:t>Славутською</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міськрайонною</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філією</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Хмельницького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обласного</a:t>
            </a:r>
            <a:r>
              <a:rPr lang="ru-RU" sz="1900" b="1" dirty="0">
                <a:solidFill>
                  <a:schemeClr val="bg1"/>
                </a:solidFill>
                <a:cs typeface="Times New Roman" pitchFamily="18" charset="0"/>
              </a:rPr>
              <a:t> центру </a:t>
            </a:r>
            <a:r>
              <a:rPr lang="ru-RU" sz="1900" b="1" dirty="0" err="1">
                <a:solidFill>
                  <a:schemeClr val="bg1"/>
                </a:solidFill>
                <a:cs typeface="Times New Roman" pitchFamily="18" charset="0"/>
              </a:rPr>
              <a:t>зайнятості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налагоджено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тісну</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співпрацю</a:t>
            </a: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роботодавцями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міста</a:t>
            </a:r>
            <a:r>
              <a:rPr lang="ru-RU" sz="1900" b="1" dirty="0">
                <a:solidFill>
                  <a:schemeClr val="bg1"/>
                </a:solidFill>
                <a:cs typeface="Times New Roman" pitchFamily="18" charset="0"/>
              </a:rPr>
              <a:t> та району </a:t>
            </a:r>
            <a:r>
              <a:rPr lang="ru-RU" sz="1900" b="1" dirty="0" err="1">
                <a:solidFill>
                  <a:schemeClr val="bg1"/>
                </a:solidFill>
                <a:cs typeface="Times New Roman" pitchFamily="18" charset="0"/>
              </a:rPr>
              <a:t>щодо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вивчення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їх</a:t>
            </a:r>
            <a:r>
              <a:rPr lang="ru-RU" sz="1900" b="1" dirty="0">
                <a:solidFill>
                  <a:schemeClr val="bg1"/>
                </a:solidFill>
                <a:cs typeface="Times New Roman" pitchFamily="18" charset="0"/>
              </a:rPr>
              <a:t> потреби у </a:t>
            </a:r>
            <a:r>
              <a:rPr lang="ru-RU" sz="1900" b="1" dirty="0" err="1">
                <a:solidFill>
                  <a:schemeClr val="bg1"/>
                </a:solidFill>
                <a:cs typeface="Times New Roman" pitchFamily="18" charset="0"/>
              </a:rPr>
              <a:t>кваліфікованих</a:t>
            </a:r>
            <a:r>
              <a:rPr lang="ru-RU" sz="1900" b="1" dirty="0">
                <a:solidFill>
                  <a:schemeClr val="bg1"/>
                </a:solidFill>
                <a:cs typeface="Times New Roman" pitchFamily="18" charset="0"/>
              </a:rPr>
              <a:t> кадрах. </a:t>
            </a:r>
            <a:r>
              <a:rPr lang="ru-RU" sz="1900" b="1" dirty="0" err="1">
                <a:solidFill>
                  <a:schemeClr val="bg1"/>
                </a:solidFill>
                <a:cs typeface="Times New Roman" pitchFamily="18" charset="0"/>
              </a:rPr>
              <a:t>Зокрема</a:t>
            </a:r>
            <a:r>
              <a:rPr lang="ru-RU" sz="1900" b="1" dirty="0">
                <a:solidFill>
                  <a:schemeClr val="bg1"/>
                </a:solidFill>
                <a:cs typeface="Times New Roman" pitchFamily="18" charset="0"/>
              </a:rPr>
              <a:t> протягом 2021 року </a:t>
            </a:r>
            <a:r>
              <a:rPr lang="ru-RU" sz="1900" b="1" dirty="0" err="1">
                <a:solidFill>
                  <a:schemeClr val="bg1"/>
                </a:solidFill>
                <a:cs typeface="Times New Roman" pitchFamily="18" charset="0"/>
              </a:rPr>
              <a:t>працевлаштовано</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735 </a:t>
            </a:r>
            <a:r>
              <a:rPr lang="ru-RU" sz="1900" b="1" u="sng" dirty="0" err="1">
                <a:solidFill>
                  <a:schemeClr val="bg1"/>
                </a:solidFill>
                <a:cs typeface="Times New Roman" pitchFamily="18" charset="0"/>
              </a:rPr>
              <a:t>безробітних</a:t>
            </a:r>
            <a:r>
              <a:rPr lang="ru-RU" sz="1900" b="1" u="sng" dirty="0">
                <a:solidFill>
                  <a:schemeClr val="bg1"/>
                </a:solidFill>
                <a:cs typeface="Times New Roman" pitchFamily="18" charset="0"/>
              </a:rPr>
              <a:t> </a:t>
            </a:r>
            <a:r>
              <a:rPr lang="ru-RU" sz="1900" b="1" u="sng" dirty="0" err="1">
                <a:solidFill>
                  <a:schemeClr val="bg1"/>
                </a:solidFill>
                <a:cs typeface="Times New Roman" pitchFamily="18" charset="0"/>
              </a:rPr>
              <a:t>осіб</a:t>
            </a:r>
            <a:r>
              <a:rPr lang="ru-RU" sz="1900" b="1" u="sng" dirty="0">
                <a:solidFill>
                  <a:schemeClr val="bg1"/>
                </a:solidFill>
                <a:cs typeface="Times New Roman" pitchFamily="18" charset="0"/>
              </a:rPr>
              <a:t>.</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Протягом 2021 року проходили </a:t>
            </a:r>
            <a:r>
              <a:rPr lang="ru-RU" sz="1900" b="1" dirty="0" err="1">
                <a:solidFill>
                  <a:schemeClr val="bg1"/>
                </a:solidFill>
                <a:cs typeface="Times New Roman" pitchFamily="18" charset="0"/>
              </a:rPr>
              <a:t>професійне</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навчання</a:t>
            </a: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професіями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актуальними</a:t>
            </a:r>
            <a:r>
              <a:rPr lang="ru-RU" sz="1900" b="1" dirty="0">
                <a:solidFill>
                  <a:schemeClr val="bg1"/>
                </a:solidFill>
                <a:cs typeface="Times New Roman" pitchFamily="18" charset="0"/>
              </a:rPr>
              <a:t> на ринку, </a:t>
            </a:r>
            <a:r>
              <a:rPr lang="ru-RU" sz="1900" b="1" dirty="0" err="1">
                <a:solidFill>
                  <a:schemeClr val="bg1"/>
                </a:solidFill>
                <a:cs typeface="Times New Roman" pitchFamily="18" charset="0"/>
              </a:rPr>
              <a:t>праці</a:t>
            </a:r>
            <a:r>
              <a:rPr lang="ru-RU" sz="1900" b="1" dirty="0">
                <a:solidFill>
                  <a:schemeClr val="bg1"/>
                </a:solidFill>
                <a:cs typeface="Times New Roman" pitchFamily="18" charset="0"/>
              </a:rPr>
              <a:t> під </a:t>
            </a:r>
            <a:r>
              <a:rPr lang="ru-RU" sz="1900" b="1" dirty="0" err="1">
                <a:solidFill>
                  <a:schemeClr val="bg1"/>
                </a:solidFill>
                <a:cs typeface="Times New Roman" pitchFamily="18" charset="0"/>
              </a:rPr>
              <a:t>конкретне</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замовлення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роботодавців</a:t>
            </a:r>
            <a:r>
              <a:rPr lang="ru-RU" sz="1900" b="1" dirty="0">
                <a:solidFill>
                  <a:schemeClr val="bg1"/>
                </a:solidFill>
                <a:cs typeface="Times New Roman" pitchFamily="18" charset="0"/>
              </a:rPr>
              <a:t> - 272 особи.</a:t>
            </a:r>
          </a:p>
          <a:p>
            <a:pPr marL="0" indent="0">
              <a:spcBef>
                <a:spcPts val="0"/>
              </a:spcBef>
              <a:buNone/>
            </a:pPr>
            <a:endParaRPr lang="ru-RU" sz="1900" b="1"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  Брали участь у </a:t>
            </a:r>
            <a:r>
              <a:rPr lang="ru-RU" sz="1900" b="1" dirty="0" err="1">
                <a:solidFill>
                  <a:schemeClr val="bg1"/>
                </a:solidFill>
                <a:cs typeface="Times New Roman" pitchFamily="18" charset="0"/>
              </a:rPr>
              <a:t>громадських</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інших</a:t>
            </a:r>
            <a:r>
              <a:rPr lang="ru-RU" sz="1900" b="1" dirty="0">
                <a:solidFill>
                  <a:schemeClr val="bg1"/>
                </a:solidFill>
                <a:cs typeface="Times New Roman" pitchFamily="18" charset="0"/>
              </a:rPr>
              <a:t> роботах </a:t>
            </a:r>
            <a:r>
              <a:rPr lang="ru-RU" sz="1900" b="1" dirty="0" err="1">
                <a:solidFill>
                  <a:schemeClr val="bg1"/>
                </a:solidFill>
                <a:cs typeface="Times New Roman" pitchFamily="18" charset="0"/>
              </a:rPr>
              <a:t>тимчасового</a:t>
            </a:r>
            <a:r>
              <a:rPr lang="ru-RU" sz="1900" b="1" dirty="0">
                <a:solidFill>
                  <a:schemeClr val="bg1"/>
                </a:solidFill>
                <a:cs typeface="Times New Roman" pitchFamily="18" charset="0"/>
              </a:rPr>
              <a:t> характеру – 120 </a:t>
            </a:r>
            <a:r>
              <a:rPr lang="ru-RU" sz="1900" b="1" dirty="0" err="1">
                <a:solidFill>
                  <a:schemeClr val="bg1"/>
                </a:solidFill>
                <a:cs typeface="Times New Roman" pitchFamily="18" charset="0"/>
              </a:rPr>
              <a:t>осіб</a:t>
            </a:r>
            <a:r>
              <a:rPr lang="ru-RU" sz="1900" b="1" dirty="0">
                <a:solidFill>
                  <a:schemeClr val="bg1"/>
                </a:solidFill>
                <a:cs typeface="Times New Roman" pitchFamily="18" charset="0"/>
              </a:rPr>
              <a:t>. </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p>
        </p:txBody>
      </p:sp>
      <p:sp>
        <p:nvSpPr>
          <p:cNvPr id="20" name="TextBox 19">
            <a:extLst>
              <a:ext uri="{FF2B5EF4-FFF2-40B4-BE49-F238E27FC236}">
                <a16:creationId xmlns:a16="http://schemas.microsoft.com/office/drawing/2014/main" id="{886AC6E8-62C6-47B9-94D8-F00DDE6A3709}"/>
              </a:ext>
            </a:extLst>
          </p:cNvPr>
          <p:cNvSpPr txBox="1"/>
          <p:nvPr/>
        </p:nvSpPr>
        <p:spPr>
          <a:xfrm>
            <a:off x="11416683" y="227484"/>
            <a:ext cx="453327" cy="523220"/>
          </a:xfrm>
          <a:prstGeom prst="rect">
            <a:avLst/>
          </a:prstGeom>
          <a:noFill/>
        </p:spPr>
        <p:txBody>
          <a:bodyPr wrap="square" rtlCol="0">
            <a:spAutoFit/>
          </a:bodyPr>
          <a:lstStyle/>
          <a:p>
            <a:r>
              <a:rPr lang="uk-UA" sz="2800" b="1" dirty="0">
                <a:solidFill>
                  <a:schemeClr val="bg1"/>
                </a:solidFill>
              </a:rPr>
              <a:t>5</a:t>
            </a:r>
            <a:endParaRPr lang="uk-UA" b="1" dirty="0">
              <a:solidFill>
                <a:schemeClr val="bg1"/>
              </a:solidFill>
            </a:endParaRPr>
          </a:p>
        </p:txBody>
      </p:sp>
      <p:cxnSp>
        <p:nvCxnSpPr>
          <p:cNvPr id="21" name="Пряма сполучна лінія 20">
            <a:extLst>
              <a:ext uri="{FF2B5EF4-FFF2-40B4-BE49-F238E27FC236}">
                <a16:creationId xmlns:a16="http://schemas.microsoft.com/office/drawing/2014/main" id="{C92902E1-B85E-4740-AC8C-51636AE78E76}"/>
              </a:ext>
            </a:extLst>
          </p:cNvPr>
          <p:cNvCxnSpPr>
            <a:cxnSpLocks/>
          </p:cNvCxnSpPr>
          <p:nvPr/>
        </p:nvCxnSpPr>
        <p:spPr>
          <a:xfrm>
            <a:off x="1158142" y="5524460"/>
            <a:ext cx="5738720" cy="0"/>
          </a:xfrm>
          <a:prstGeom prst="line">
            <a:avLst/>
          </a:prstGeom>
          <a:ln w="38100">
            <a:solidFill>
              <a:schemeClr val="accent6">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27" name="TextBox 26">
            <a:extLst>
              <a:ext uri="{FF2B5EF4-FFF2-40B4-BE49-F238E27FC236}">
                <a16:creationId xmlns:a16="http://schemas.microsoft.com/office/drawing/2014/main" id="{ED7E8034-128F-4D6C-9CDB-298F73DBCF2C}"/>
              </a:ext>
            </a:extLst>
          </p:cNvPr>
          <p:cNvSpPr txBox="1"/>
          <p:nvPr/>
        </p:nvSpPr>
        <p:spPr>
          <a:xfrm>
            <a:off x="119832" y="5658490"/>
            <a:ext cx="8164165" cy="923330"/>
          </a:xfrm>
          <a:prstGeom prst="rect">
            <a:avLst/>
          </a:prstGeom>
          <a:noFill/>
        </p:spPr>
        <p:txBody>
          <a:bodyPr wrap="square">
            <a:spAutoFit/>
          </a:bodyPr>
          <a:lstStyle/>
          <a:p>
            <a:r>
              <a:rPr lang="ru-RU" b="1" dirty="0" err="1">
                <a:solidFill>
                  <a:schemeClr val="bg1"/>
                </a:solidFill>
              </a:rPr>
              <a:t>Протягом</a:t>
            </a:r>
            <a:r>
              <a:rPr lang="ru-RU" b="1" dirty="0">
                <a:solidFill>
                  <a:schemeClr val="bg1"/>
                </a:solidFill>
              </a:rPr>
              <a:t>  2021 року </a:t>
            </a:r>
            <a:r>
              <a:rPr lang="ru-RU" b="1" dirty="0" err="1">
                <a:solidFill>
                  <a:schemeClr val="bg1"/>
                </a:solidFill>
              </a:rPr>
              <a:t>укладено</a:t>
            </a:r>
            <a:r>
              <a:rPr lang="ru-RU" b="1" dirty="0">
                <a:solidFill>
                  <a:schemeClr val="bg1"/>
                </a:solidFill>
              </a:rPr>
              <a:t> 850 </a:t>
            </a:r>
            <a:r>
              <a:rPr lang="ru-RU" b="1" dirty="0" err="1">
                <a:solidFill>
                  <a:schemeClr val="bg1"/>
                </a:solidFill>
              </a:rPr>
              <a:t>трудових</a:t>
            </a:r>
            <a:r>
              <a:rPr lang="ru-RU" b="1" dirty="0">
                <a:solidFill>
                  <a:schemeClr val="bg1"/>
                </a:solidFill>
              </a:rPr>
              <a:t> </a:t>
            </a:r>
            <a:r>
              <a:rPr lang="ru-RU" b="1" dirty="0" err="1">
                <a:solidFill>
                  <a:schemeClr val="bg1"/>
                </a:solidFill>
              </a:rPr>
              <a:t>договорів</a:t>
            </a:r>
            <a:r>
              <a:rPr lang="ru-RU" b="1" dirty="0">
                <a:solidFill>
                  <a:schemeClr val="bg1"/>
                </a:solidFill>
              </a:rPr>
              <a:t> </a:t>
            </a:r>
            <a:r>
              <a:rPr lang="ru-RU" b="1" dirty="0" err="1">
                <a:solidFill>
                  <a:schemeClr val="bg1"/>
                </a:solidFill>
              </a:rPr>
              <a:t>між</a:t>
            </a:r>
            <a:r>
              <a:rPr lang="ru-RU" b="1" dirty="0">
                <a:solidFill>
                  <a:schemeClr val="bg1"/>
                </a:solidFill>
              </a:rPr>
              <a:t> </a:t>
            </a:r>
            <a:r>
              <a:rPr lang="ru-RU" b="1" dirty="0" err="1">
                <a:solidFill>
                  <a:schemeClr val="bg1"/>
                </a:solidFill>
              </a:rPr>
              <a:t>підприємцями-фізичними</a:t>
            </a:r>
            <a:r>
              <a:rPr lang="ru-RU" b="1" dirty="0">
                <a:solidFill>
                  <a:schemeClr val="bg1"/>
                </a:solidFill>
              </a:rPr>
              <a:t> особами та </a:t>
            </a:r>
            <a:r>
              <a:rPr lang="ru-RU" b="1" dirty="0" err="1">
                <a:solidFill>
                  <a:schemeClr val="bg1"/>
                </a:solidFill>
              </a:rPr>
              <a:t>найманими</a:t>
            </a:r>
            <a:r>
              <a:rPr lang="ru-RU" b="1" dirty="0">
                <a:solidFill>
                  <a:schemeClr val="bg1"/>
                </a:solidFill>
              </a:rPr>
              <a:t> </a:t>
            </a:r>
            <a:r>
              <a:rPr lang="ru-RU" b="1" dirty="0" err="1">
                <a:solidFill>
                  <a:schemeClr val="bg1"/>
                </a:solidFill>
              </a:rPr>
              <a:t>працівниками</a:t>
            </a:r>
            <a:r>
              <a:rPr lang="ru-RU" b="1" dirty="0">
                <a:solidFill>
                  <a:schemeClr val="bg1"/>
                </a:solidFill>
              </a:rPr>
              <a:t>. З </a:t>
            </a:r>
            <a:r>
              <a:rPr lang="ru-RU" b="1" dirty="0" err="1">
                <a:solidFill>
                  <a:schemeClr val="bg1"/>
                </a:solidFill>
              </a:rPr>
              <a:t>найманими</a:t>
            </a:r>
            <a:r>
              <a:rPr lang="ru-RU" b="1" dirty="0">
                <a:solidFill>
                  <a:schemeClr val="bg1"/>
                </a:solidFill>
              </a:rPr>
              <a:t> </a:t>
            </a:r>
            <a:r>
              <a:rPr lang="ru-RU" b="1" dirty="0" err="1">
                <a:solidFill>
                  <a:schemeClr val="bg1"/>
                </a:solidFill>
              </a:rPr>
              <a:t>працівниками</a:t>
            </a:r>
            <a:r>
              <a:rPr lang="ru-RU" b="1" dirty="0">
                <a:solidFill>
                  <a:schemeClr val="bg1"/>
                </a:solidFill>
              </a:rPr>
              <a:t> у </a:t>
            </a:r>
            <a:r>
              <a:rPr lang="ru-RU" b="1" dirty="0" err="1">
                <a:solidFill>
                  <a:schemeClr val="bg1"/>
                </a:solidFill>
              </a:rPr>
              <a:t>юридичних</a:t>
            </a:r>
            <a:r>
              <a:rPr lang="ru-RU" b="1" dirty="0">
                <a:solidFill>
                  <a:schemeClr val="bg1"/>
                </a:solidFill>
              </a:rPr>
              <a:t> </a:t>
            </a:r>
            <a:r>
              <a:rPr lang="ru-RU" b="1" dirty="0" err="1">
                <a:solidFill>
                  <a:schemeClr val="bg1"/>
                </a:solidFill>
              </a:rPr>
              <a:t>осіб</a:t>
            </a:r>
            <a:r>
              <a:rPr lang="ru-RU" b="1" dirty="0">
                <a:solidFill>
                  <a:schemeClr val="bg1"/>
                </a:solidFill>
              </a:rPr>
              <a:t>  </a:t>
            </a:r>
            <a:r>
              <a:rPr lang="ru-RU" b="1" dirty="0" err="1">
                <a:solidFill>
                  <a:schemeClr val="bg1"/>
                </a:solidFill>
              </a:rPr>
              <a:t>укладено</a:t>
            </a:r>
            <a:r>
              <a:rPr lang="ru-RU" b="1" dirty="0">
                <a:solidFill>
                  <a:schemeClr val="bg1"/>
                </a:solidFill>
              </a:rPr>
              <a:t> 1408 </a:t>
            </a:r>
            <a:r>
              <a:rPr lang="ru-RU" b="1" dirty="0" err="1">
                <a:solidFill>
                  <a:schemeClr val="bg1"/>
                </a:solidFill>
              </a:rPr>
              <a:t>трудових</a:t>
            </a:r>
            <a:r>
              <a:rPr lang="ru-RU" b="1" dirty="0">
                <a:solidFill>
                  <a:schemeClr val="bg1"/>
                </a:solidFill>
              </a:rPr>
              <a:t> </a:t>
            </a:r>
            <a:r>
              <a:rPr lang="ru-RU" b="1" dirty="0" err="1">
                <a:solidFill>
                  <a:schemeClr val="bg1"/>
                </a:solidFill>
              </a:rPr>
              <a:t>договорів</a:t>
            </a:r>
            <a:r>
              <a:rPr lang="ru-RU" b="1" dirty="0">
                <a:solidFill>
                  <a:schemeClr val="bg1"/>
                </a:solidFill>
              </a:rPr>
              <a:t>.</a:t>
            </a:r>
            <a:endParaRPr lang="uk-UA" b="1" dirty="0">
              <a:solidFill>
                <a:schemeClr val="bg1"/>
              </a:solidFill>
            </a:endParaRPr>
          </a:p>
        </p:txBody>
      </p:sp>
    </p:spTree>
    <p:extLst>
      <p:ext uri="{BB962C8B-B14F-4D97-AF65-F5344CB8AC3E}">
        <p14:creationId xmlns:p14="http://schemas.microsoft.com/office/powerpoint/2010/main" val="35936744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935617" y="41984"/>
            <a:ext cx="10135905"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ЕКОНОМІКА</a:t>
            </a: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35549" y="618073"/>
            <a:ext cx="1172421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0927C57E-A958-4AFA-8371-BD156A48FB2E}"/>
              </a:ext>
            </a:extLst>
          </p:cNvPr>
          <p:cNvSpPr txBox="1">
            <a:spLocks noChangeArrowheads="1"/>
          </p:cNvSpPr>
          <p:nvPr/>
        </p:nvSpPr>
        <p:spPr>
          <a:xfrm>
            <a:off x="5367646" y="879272"/>
            <a:ext cx="6636113" cy="22767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uk-UA" sz="2000" b="1" dirty="0">
                <a:solidFill>
                  <a:schemeClr val="bg1"/>
                </a:solidFill>
                <a:cs typeface="Times New Roman" pitchFamily="18" charset="0"/>
              </a:rPr>
              <a:t>● Загальний обсяг реалізованої промислової продукції за січень–листопад 2021 р. - 2</a:t>
            </a:r>
            <a:r>
              <a:rPr lang="ru-RU" sz="2000" b="1" dirty="0">
                <a:solidFill>
                  <a:schemeClr val="bg1"/>
                </a:solidFill>
                <a:cs typeface="Times New Roman" pitchFamily="18" charset="0"/>
              </a:rPr>
              <a:t>,0 млрд.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що</a:t>
            </a:r>
            <a:r>
              <a:rPr lang="ru-RU" sz="2000" b="1" dirty="0">
                <a:solidFill>
                  <a:schemeClr val="bg1"/>
                </a:solidFill>
                <a:cs typeface="Times New Roman" pitchFamily="18" charset="0"/>
              </a:rPr>
              <a:t> на 13,8% </a:t>
            </a:r>
            <a:r>
              <a:rPr lang="ru-RU" sz="2000" b="1" dirty="0" err="1">
                <a:solidFill>
                  <a:schemeClr val="bg1"/>
                </a:solidFill>
                <a:cs typeface="Times New Roman" pitchFamily="18" charset="0"/>
              </a:rPr>
              <a:t>або</a:t>
            </a:r>
            <a:r>
              <a:rPr lang="ru-RU" sz="2000" b="1" dirty="0">
                <a:solidFill>
                  <a:schemeClr val="bg1"/>
                </a:solidFill>
                <a:cs typeface="Times New Roman" pitchFamily="18" charset="0"/>
              </a:rPr>
              <a:t> на 254,7 млн.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a:t>
            </a:r>
            <a:r>
              <a:rPr lang="uk-UA" sz="2000" b="1" dirty="0">
                <a:solidFill>
                  <a:schemeClr val="bg1"/>
                </a:solidFill>
                <a:cs typeface="Times New Roman" pitchFamily="18" charset="0"/>
              </a:rPr>
              <a:t>більше відповідного періоду минулого року. </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a:t>
            </a:r>
            <a:r>
              <a:rPr lang="ru-RU" sz="2000" b="1" dirty="0">
                <a:solidFill>
                  <a:schemeClr val="bg1"/>
                </a:solidFill>
                <a:cs typeface="Times New Roman" pitchFamily="18" charset="0"/>
              </a:rPr>
              <a:t>40,9% (774,9 млн.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обсягу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реалізованої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продукції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експортується</a:t>
            </a:r>
            <a:r>
              <a:rPr lang="ru-RU" sz="2000" b="1" dirty="0">
                <a:solidFill>
                  <a:schemeClr val="bg1"/>
                </a:solidFill>
                <a:cs typeface="Times New Roman" pitchFamily="18" charset="0"/>
              </a:rPr>
              <a:t> за </a:t>
            </a:r>
            <a:r>
              <a:rPr lang="ru-RU" sz="2000" b="1" dirty="0" err="1">
                <a:solidFill>
                  <a:schemeClr val="bg1"/>
                </a:solidFill>
                <a:cs typeface="Times New Roman" pitchFamily="18" charset="0"/>
              </a:rPr>
              <a:t>межі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України</a:t>
            </a:r>
            <a:r>
              <a:rPr lang="ru-RU" sz="2000" b="1" dirty="0">
                <a:solidFill>
                  <a:schemeClr val="bg1"/>
                </a:solidFill>
                <a:cs typeface="Times New Roman" pitchFamily="18" charset="0"/>
              </a:rPr>
              <a:t>.</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У місті діє 20 підприємств, що здійснюють експортну діяльність в країни ЄС (Велика Британія, Швейцарія, Німеччина, Польща, Румунія, Нідерланди, Латвія, Чехія, Італія), країн Азії (Казахстан, Грузія) та сусідніх країн (Молдова). </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Основними групами експорту товарів є: виробництво керамічних санітарно-технічних виробів; виробництво меблів для ванних кімнат; виробництво інших меблів; виробництво харчових продуктів; текстильне -  виробництво робочого одягу; виробництво базальтового волокна.</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a:t>
            </a:r>
            <a:endParaRPr lang="ru-RU" sz="2000" b="1" dirty="0">
              <a:solidFill>
                <a:schemeClr val="bg1"/>
              </a:solidFill>
              <a:latin typeface="Times New Roman" pitchFamily="18" charset="0"/>
              <a:cs typeface="Times New Roman" pitchFamily="18" charset="0"/>
            </a:endParaRPr>
          </a:p>
          <a:p>
            <a:pPr marL="0" indent="0">
              <a:spcBef>
                <a:spcPts val="0"/>
              </a:spcBef>
              <a:buNone/>
            </a:pPr>
            <a:endParaRPr lang="ru-RU" sz="2000" b="1" dirty="0">
              <a:solidFill>
                <a:schemeClr val="bg1"/>
              </a:solidFill>
              <a:latin typeface="Times New Roman" pitchFamily="18" charset="0"/>
              <a:cs typeface="Times New Roman" pitchFamily="18" charset="0"/>
            </a:endParaRPr>
          </a:p>
          <a:p>
            <a:pPr marL="0" indent="0">
              <a:spcBef>
                <a:spcPts val="0"/>
              </a:spcBef>
              <a:buNone/>
            </a:pPr>
            <a:endParaRPr lang="uk-UA" sz="2000" b="1" dirty="0">
              <a:solidFill>
                <a:schemeClr val="bg1"/>
              </a:solidFill>
              <a:cs typeface="Times New Roman" pitchFamily="18" charset="0"/>
            </a:endParaRPr>
          </a:p>
        </p:txBody>
      </p:sp>
      <p:pic>
        <p:nvPicPr>
          <p:cNvPr id="8" name="Рисунок 7">
            <a:extLst>
              <a:ext uri="{FF2B5EF4-FFF2-40B4-BE49-F238E27FC236}">
                <a16:creationId xmlns:a16="http://schemas.microsoft.com/office/drawing/2014/main" id="{E1518DC3-FDAF-40DC-8B7E-40AE0274960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8241" y="955339"/>
            <a:ext cx="2441379" cy="963242"/>
          </a:xfrm>
          <a:prstGeom prst="rect">
            <a:avLst/>
          </a:prstGeom>
        </p:spPr>
      </p:pic>
      <p:pic>
        <p:nvPicPr>
          <p:cNvPr id="12" name="Рисунок 11">
            <a:extLst>
              <a:ext uri="{FF2B5EF4-FFF2-40B4-BE49-F238E27FC236}">
                <a16:creationId xmlns:a16="http://schemas.microsoft.com/office/drawing/2014/main" id="{8503F0D2-59E2-4FF7-9300-A8A99CF00A1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81618" y="5380030"/>
            <a:ext cx="2439781" cy="1136897"/>
          </a:xfrm>
          <a:prstGeom prst="rect">
            <a:avLst/>
          </a:prstGeom>
        </p:spPr>
      </p:pic>
      <p:pic>
        <p:nvPicPr>
          <p:cNvPr id="13" name="Рисунок 12">
            <a:extLst>
              <a:ext uri="{FF2B5EF4-FFF2-40B4-BE49-F238E27FC236}">
                <a16:creationId xmlns:a16="http://schemas.microsoft.com/office/drawing/2014/main" id="{8B73E589-5E98-4CAB-AC8C-B088282A73E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89130" y="2054153"/>
            <a:ext cx="2432269" cy="951859"/>
          </a:xfrm>
          <a:prstGeom prst="rect">
            <a:avLst/>
          </a:prstGeom>
        </p:spPr>
      </p:pic>
      <p:pic>
        <p:nvPicPr>
          <p:cNvPr id="14" name="Рисунок 13">
            <a:extLst>
              <a:ext uri="{FF2B5EF4-FFF2-40B4-BE49-F238E27FC236}">
                <a16:creationId xmlns:a16="http://schemas.microsoft.com/office/drawing/2014/main" id="{27EB7615-1FEC-439D-A644-4EA5547B327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34861" y="4244995"/>
            <a:ext cx="2503191" cy="1063941"/>
          </a:xfrm>
          <a:prstGeom prst="rect">
            <a:avLst/>
          </a:prstGeom>
        </p:spPr>
      </p:pic>
      <p:pic>
        <p:nvPicPr>
          <p:cNvPr id="15" name="Рисунок 14">
            <a:extLst>
              <a:ext uri="{FF2B5EF4-FFF2-40B4-BE49-F238E27FC236}">
                <a16:creationId xmlns:a16="http://schemas.microsoft.com/office/drawing/2014/main" id="{4888F11E-30EE-48EC-9239-360CB89DE61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53929" y="3041728"/>
            <a:ext cx="2484123" cy="1151417"/>
          </a:xfrm>
          <a:prstGeom prst="rect">
            <a:avLst/>
          </a:prstGeom>
        </p:spPr>
      </p:pic>
      <p:pic>
        <p:nvPicPr>
          <p:cNvPr id="16" name="Рисунок 15">
            <a:extLst>
              <a:ext uri="{FF2B5EF4-FFF2-40B4-BE49-F238E27FC236}">
                <a16:creationId xmlns:a16="http://schemas.microsoft.com/office/drawing/2014/main" id="{3E056737-C661-4F3C-BCCE-5DD998C64A5F}"/>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6868" y="1954297"/>
            <a:ext cx="2484123" cy="1051715"/>
          </a:xfrm>
          <a:prstGeom prst="rect">
            <a:avLst/>
          </a:prstGeom>
        </p:spPr>
      </p:pic>
      <p:pic>
        <p:nvPicPr>
          <p:cNvPr id="17" name="Рисунок 16">
            <a:extLst>
              <a:ext uri="{FF2B5EF4-FFF2-40B4-BE49-F238E27FC236}">
                <a16:creationId xmlns:a16="http://schemas.microsoft.com/office/drawing/2014/main" id="{6C846B82-719E-4890-9F59-9CD3255AAE0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681618" y="965948"/>
            <a:ext cx="2432270" cy="1051715"/>
          </a:xfrm>
          <a:prstGeom prst="rect">
            <a:avLst/>
          </a:prstGeom>
        </p:spPr>
      </p:pic>
      <p:pic>
        <p:nvPicPr>
          <p:cNvPr id="18" name="Рисунок 17">
            <a:extLst>
              <a:ext uri="{FF2B5EF4-FFF2-40B4-BE49-F238E27FC236}">
                <a16:creationId xmlns:a16="http://schemas.microsoft.com/office/drawing/2014/main" id="{66D503AF-D709-4C0D-AB47-C5639C298F7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689131" y="3039790"/>
            <a:ext cx="2432268" cy="1089953"/>
          </a:xfrm>
          <a:prstGeom prst="rect">
            <a:avLst/>
          </a:prstGeom>
        </p:spPr>
      </p:pic>
      <p:pic>
        <p:nvPicPr>
          <p:cNvPr id="19" name="Рисунок 18">
            <a:extLst>
              <a:ext uri="{FF2B5EF4-FFF2-40B4-BE49-F238E27FC236}">
                <a16:creationId xmlns:a16="http://schemas.microsoft.com/office/drawing/2014/main" id="{9359BE7B-45DA-4EF7-88AA-01C52431E4A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132240" y="5380030"/>
            <a:ext cx="2510001" cy="1167323"/>
          </a:xfrm>
          <a:prstGeom prst="rect">
            <a:avLst/>
          </a:prstGeom>
        </p:spPr>
      </p:pic>
      <p:pic>
        <p:nvPicPr>
          <p:cNvPr id="20" name="Рисунок 19">
            <a:extLst>
              <a:ext uri="{FF2B5EF4-FFF2-40B4-BE49-F238E27FC236}">
                <a16:creationId xmlns:a16="http://schemas.microsoft.com/office/drawing/2014/main" id="{6C94EF01-5627-413D-AA1B-C42E09AEF2F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689130" y="4208516"/>
            <a:ext cx="2437452" cy="1136897"/>
          </a:xfrm>
          <a:prstGeom prst="rect">
            <a:avLst/>
          </a:prstGeom>
        </p:spPr>
      </p:pic>
      <p:sp>
        <p:nvSpPr>
          <p:cNvPr id="21" name="TextBox 20">
            <a:extLst>
              <a:ext uri="{FF2B5EF4-FFF2-40B4-BE49-F238E27FC236}">
                <a16:creationId xmlns:a16="http://schemas.microsoft.com/office/drawing/2014/main" id="{B55F8D1F-A045-42BD-8A2D-F45877052E3A}"/>
              </a:ext>
            </a:extLst>
          </p:cNvPr>
          <p:cNvSpPr txBox="1"/>
          <p:nvPr/>
        </p:nvSpPr>
        <p:spPr>
          <a:xfrm>
            <a:off x="11305458" y="41984"/>
            <a:ext cx="754302" cy="523220"/>
          </a:xfrm>
          <a:prstGeom prst="rect">
            <a:avLst/>
          </a:prstGeom>
          <a:noFill/>
        </p:spPr>
        <p:txBody>
          <a:bodyPr wrap="square" rtlCol="0">
            <a:spAutoFit/>
          </a:bodyPr>
          <a:lstStyle/>
          <a:p>
            <a:r>
              <a:rPr lang="uk-UA" sz="2800" b="1" dirty="0">
                <a:solidFill>
                  <a:schemeClr val="bg1"/>
                </a:solidFill>
              </a:rPr>
              <a:t>50</a:t>
            </a:r>
          </a:p>
        </p:txBody>
      </p:sp>
    </p:spTree>
    <p:extLst>
      <p:ext uri="{BB962C8B-B14F-4D97-AF65-F5344CB8AC3E}">
        <p14:creationId xmlns:p14="http://schemas.microsoft.com/office/powerpoint/2010/main" val="3791485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190259" y="221056"/>
            <a:ext cx="10135905"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ТРАНСПОРТ</a:t>
            </a: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456664" y="935203"/>
            <a:ext cx="11603096"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0927C57E-A958-4AFA-8371-BD156A48FB2E}"/>
              </a:ext>
            </a:extLst>
          </p:cNvPr>
          <p:cNvSpPr txBox="1">
            <a:spLocks noChangeArrowheads="1"/>
          </p:cNvSpPr>
          <p:nvPr/>
        </p:nvSpPr>
        <p:spPr>
          <a:xfrm>
            <a:off x="7086600" y="1284295"/>
            <a:ext cx="4973160" cy="57984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1900" b="1" dirty="0">
              <a:solidFill>
                <a:schemeClr val="bg1"/>
              </a:solidFill>
              <a:cs typeface="Times New Roman" pitchFamily="18" charset="0"/>
            </a:endParaRPr>
          </a:p>
          <a:p>
            <a:pPr marL="0" indent="0">
              <a:spcBef>
                <a:spcPts val="0"/>
              </a:spcBef>
              <a:buNone/>
            </a:pPr>
            <a:r>
              <a:rPr lang="uk-UA" sz="1900" b="1" dirty="0">
                <a:solidFill>
                  <a:schemeClr val="bg1"/>
                </a:solidFill>
                <a:cs typeface="Times New Roman" pitchFamily="18" charset="0"/>
              </a:rPr>
              <a:t>Наразі на маршрутах задіяно 7 автобусів, які обслуговують 59 рейсів. Неодноразово проводились робочі наради з приватними перевізниками міста, під час нарад обговорювались проблемні питання, що виникають у процесі здійснення обслуговування на міських маршрутах загального користування та шляхи їх вирішення. </a:t>
            </a:r>
          </a:p>
          <a:p>
            <a:pPr marL="0" indent="0">
              <a:spcBef>
                <a:spcPts val="0"/>
              </a:spcBef>
              <a:buNone/>
            </a:pPr>
            <a:endParaRPr lang="uk-UA" sz="1900" b="1" u="sng" dirty="0">
              <a:solidFill>
                <a:schemeClr val="bg1"/>
              </a:solidFill>
              <a:cs typeface="Times New Roman" pitchFamily="18" charset="0"/>
            </a:endParaRPr>
          </a:p>
          <a:p>
            <a:pPr marL="0" indent="0">
              <a:spcBef>
                <a:spcPts val="0"/>
              </a:spcBef>
              <a:buNone/>
            </a:pPr>
            <a:r>
              <a:rPr lang="ru-RU" sz="1900" b="1" dirty="0">
                <a:solidFill>
                  <a:schemeClr val="bg1"/>
                </a:solidFill>
                <a:cs typeface="Times New Roman" pitchFamily="18" charset="0"/>
              </a:rPr>
              <a:t>За 2021 </a:t>
            </a:r>
            <a:r>
              <a:rPr lang="ru-RU" sz="1900" b="1" dirty="0" err="1">
                <a:solidFill>
                  <a:schemeClr val="bg1"/>
                </a:solidFill>
                <a:cs typeface="Times New Roman" pitchFamily="18" charset="0"/>
              </a:rPr>
              <a:t>рік</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міським</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автомобільним</a:t>
            </a:r>
            <a:r>
              <a:rPr lang="ru-RU" sz="1900" b="1" dirty="0">
                <a:solidFill>
                  <a:schemeClr val="bg1"/>
                </a:solidFill>
                <a:cs typeface="Times New Roman" pitchFamily="18" charset="0"/>
              </a:rPr>
              <a:t> транспортом </a:t>
            </a:r>
            <a:r>
              <a:rPr lang="ru-RU" sz="1900" b="1" dirty="0" err="1">
                <a:solidFill>
                  <a:schemeClr val="bg1"/>
                </a:solidFill>
                <a:cs typeface="Times New Roman" pitchFamily="18" charset="0"/>
              </a:rPr>
              <a:t>загального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користування</a:t>
            </a:r>
            <a:r>
              <a:rPr lang="ru-RU" sz="1900" b="1" dirty="0">
                <a:solidFill>
                  <a:schemeClr val="bg1"/>
                </a:solidFill>
                <a:cs typeface="Times New Roman" pitchFamily="18" charset="0"/>
              </a:rPr>
              <a:t> перевезено 306,3  тис. </a:t>
            </a:r>
            <a:r>
              <a:rPr lang="ru-RU" sz="1900" b="1" dirty="0" err="1">
                <a:solidFill>
                  <a:schemeClr val="bg1"/>
                </a:solidFill>
                <a:cs typeface="Times New Roman" pitchFamily="18" charset="0"/>
              </a:rPr>
              <a:t>осіб</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пільгової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категорії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Відшкодовано</a:t>
            </a:r>
            <a:r>
              <a:rPr lang="ru-RU" sz="1900" b="1" dirty="0">
                <a:solidFill>
                  <a:schemeClr val="bg1"/>
                </a:solidFill>
                <a:cs typeface="Times New Roman" pitchFamily="18" charset="0"/>
              </a:rPr>
              <a:t> за </a:t>
            </a:r>
            <a:r>
              <a:rPr lang="ru-RU" sz="1900" b="1" dirty="0" err="1">
                <a:solidFill>
                  <a:schemeClr val="bg1"/>
                </a:solidFill>
                <a:cs typeface="Times New Roman" pitchFamily="18" charset="0"/>
              </a:rPr>
              <a:t>перевезення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пільгових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категорій</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громадян</a:t>
            </a: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міського</a:t>
            </a:r>
            <a:r>
              <a:rPr lang="ru-RU" sz="1900" b="1" dirty="0">
                <a:solidFill>
                  <a:schemeClr val="bg1"/>
                </a:solidFill>
                <a:cs typeface="Times New Roman" pitchFamily="18" charset="0"/>
              </a:rPr>
              <a:t> бюджету 1 371,8 тис. грн.</a:t>
            </a:r>
            <a:endParaRPr lang="uk-UA" sz="1900" b="1" dirty="0">
              <a:solidFill>
                <a:schemeClr val="bg1"/>
              </a:solidFill>
              <a:cs typeface="Times New Roman" pitchFamily="18" charset="0"/>
            </a:endParaRPr>
          </a:p>
        </p:txBody>
      </p:sp>
      <p:sp>
        <p:nvSpPr>
          <p:cNvPr id="15" name="TextBox 14">
            <a:extLst>
              <a:ext uri="{FF2B5EF4-FFF2-40B4-BE49-F238E27FC236}">
                <a16:creationId xmlns:a16="http://schemas.microsoft.com/office/drawing/2014/main" id="{DF3B8403-2E6D-4E44-87E7-0C9D7CD4D331}"/>
              </a:ext>
            </a:extLst>
          </p:cNvPr>
          <p:cNvSpPr txBox="1"/>
          <p:nvPr/>
        </p:nvSpPr>
        <p:spPr>
          <a:xfrm>
            <a:off x="11173968" y="62892"/>
            <a:ext cx="680511" cy="523220"/>
          </a:xfrm>
          <a:prstGeom prst="rect">
            <a:avLst/>
          </a:prstGeom>
          <a:noFill/>
        </p:spPr>
        <p:txBody>
          <a:bodyPr wrap="square" rtlCol="0">
            <a:spAutoFit/>
          </a:bodyPr>
          <a:lstStyle/>
          <a:p>
            <a:r>
              <a:rPr lang="uk-UA" sz="2800" b="1" dirty="0">
                <a:solidFill>
                  <a:schemeClr val="bg1"/>
                </a:solidFill>
              </a:rPr>
              <a:t>51</a:t>
            </a:r>
          </a:p>
        </p:txBody>
      </p:sp>
      <p:pic>
        <p:nvPicPr>
          <p:cNvPr id="4102" name="Picture 6" descr="У Славуті може подорожчати проїзд у громадському транспорті – Новини  Хмельницький">
            <a:extLst>
              <a:ext uri="{FF2B5EF4-FFF2-40B4-BE49-F238E27FC236}">
                <a16:creationId xmlns:a16="http://schemas.microsoft.com/office/drawing/2014/main" id="{D538F08B-2344-4FD7-A370-5BCE94AA9F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6513" y="1668875"/>
            <a:ext cx="6569724" cy="405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517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304671" y="135844"/>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ЕНЕРГОЗАБЕЗПЕЧЕННЯ ТА ЕНЕРГОЗБЕРЕЖЕННЯ</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6185" y="944218"/>
            <a:ext cx="1177694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425383" y="212789"/>
            <a:ext cx="607744" cy="523220"/>
          </a:xfrm>
          <a:prstGeom prst="rect">
            <a:avLst/>
          </a:prstGeom>
          <a:noFill/>
        </p:spPr>
        <p:txBody>
          <a:bodyPr wrap="square" rtlCol="0">
            <a:spAutoFit/>
          </a:bodyPr>
          <a:lstStyle/>
          <a:p>
            <a:r>
              <a:rPr lang="uk-UA" sz="2800" b="1" dirty="0">
                <a:solidFill>
                  <a:schemeClr val="bg1"/>
                </a:solidFill>
              </a:rPr>
              <a:t>52</a:t>
            </a:r>
          </a:p>
        </p:txBody>
      </p:sp>
      <p:graphicFrame>
        <p:nvGraphicFramePr>
          <p:cNvPr id="8" name="Таблиця 7">
            <a:extLst>
              <a:ext uri="{FF2B5EF4-FFF2-40B4-BE49-F238E27FC236}">
                <a16:creationId xmlns:a16="http://schemas.microsoft.com/office/drawing/2014/main" id="{8885176F-FEC4-48AB-85BD-85CB97307154}"/>
              </a:ext>
            </a:extLst>
          </p:cNvPr>
          <p:cNvGraphicFramePr>
            <a:graphicFrameLocks noGrp="1"/>
          </p:cNvGraphicFramePr>
          <p:nvPr>
            <p:extLst>
              <p:ext uri="{D42A27DB-BD31-4B8C-83A1-F6EECF244321}">
                <p14:modId xmlns:p14="http://schemas.microsoft.com/office/powerpoint/2010/main" val="3482890601"/>
              </p:ext>
            </p:extLst>
          </p:nvPr>
        </p:nvGraphicFramePr>
        <p:xfrm>
          <a:off x="74209" y="1036415"/>
          <a:ext cx="11958917" cy="5608796"/>
        </p:xfrm>
        <a:graphic>
          <a:graphicData uri="http://schemas.openxmlformats.org/drawingml/2006/table">
            <a:tbl>
              <a:tblPr firstRow="1" firstCol="1" bandRow="1">
                <a:tableStyleId>{5C22544A-7EE6-4342-B048-85BDC9FD1C3A}</a:tableStyleId>
              </a:tblPr>
              <a:tblGrid>
                <a:gridCol w="10121351">
                  <a:extLst>
                    <a:ext uri="{9D8B030D-6E8A-4147-A177-3AD203B41FA5}">
                      <a16:colId xmlns:a16="http://schemas.microsoft.com/office/drawing/2014/main" val="3287717616"/>
                    </a:ext>
                  </a:extLst>
                </a:gridCol>
                <a:gridCol w="1837566">
                  <a:extLst>
                    <a:ext uri="{9D8B030D-6E8A-4147-A177-3AD203B41FA5}">
                      <a16:colId xmlns:a16="http://schemas.microsoft.com/office/drawing/2014/main" val="2559407725"/>
                    </a:ext>
                  </a:extLst>
                </a:gridCol>
              </a:tblGrid>
              <a:tr h="374628">
                <a:tc gridSpan="2">
                  <a:txBody>
                    <a:bodyPr/>
                    <a:lstStyle/>
                    <a:p>
                      <a:r>
                        <a:rPr lang="uk-UA" sz="1800" b="1" kern="1200" dirty="0">
                          <a:solidFill>
                            <a:schemeClr val="lt1"/>
                          </a:solidFill>
                          <a:effectLst/>
                          <a:latin typeface="+mn-lt"/>
                          <a:ea typeface="+mn-ea"/>
                          <a:cs typeface="+mn-cs"/>
                        </a:rPr>
                        <a:t>З метою зменшення споживання енергоносіїв за 2021 рік впроваджені наступні заходи:</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0">
                <a:tc>
                  <a:txBody>
                    <a:bodyPr/>
                    <a:lstStyle/>
                    <a:p>
                      <a:pPr>
                        <a:lnSpc>
                          <a:spcPct val="107000"/>
                        </a:lnSpc>
                        <a:spcAft>
                          <a:spcPts val="800"/>
                        </a:spcAft>
                      </a:pP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Заміна</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водопровідної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мережі</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на мостовому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переході</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р.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Горинь</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- 120 м, труб ПЕ Ø200мм </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ru-RU" sz="1800" b="0" dirty="0">
                          <a:effectLst/>
                          <a:latin typeface="Calibri" panose="020F0502020204030204" pitchFamily="34" charset="0"/>
                          <a:ea typeface="Calibri" panose="020F0502020204030204" pitchFamily="34" charset="0"/>
                          <a:cs typeface="Times New Roman" panose="02020603050405020304" pitchFamily="18" charset="0"/>
                        </a:rPr>
                        <a:t>79,4 тис.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грн</a:t>
                      </a:r>
                      <a:endParaRPr lang="ru-R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277304">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Гідроочищення приймальної камери </a:t>
                      </a:r>
                      <a:r>
                        <a:rPr lang="ru-RU" sz="1800" b="0" dirty="0">
                          <a:effectLst/>
                          <a:latin typeface="Calibri" panose="020F0502020204030204" pitchFamily="34" charset="0"/>
                          <a:ea typeface="Calibri" panose="020F0502020204030204" pitchFamily="34" charset="0"/>
                          <a:cs typeface="Times New Roman" panose="02020603050405020304" pitchFamily="18" charset="0"/>
                        </a:rPr>
                        <a:t>КНС №2</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49,8 тис.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210862">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Гідроочищення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приймальної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камери</a:t>
                      </a:r>
                      <a:r>
                        <a:rPr lang="ru-RU" sz="1800" b="0" noProof="0" dirty="0">
                          <a:effectLst/>
                          <a:latin typeface="+mn-lt"/>
                          <a:ea typeface="Times New Roman" panose="02020603050405020304" pitchFamily="18" charset="0"/>
                          <a:cs typeface="Times New Roman" panose="02020603050405020304" pitchFamily="18" charset="0"/>
                        </a:rPr>
                        <a:t> КНС №3</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47,6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1346375"/>
                  </a:ext>
                </a:extLst>
              </a:tr>
              <a:tr h="193674">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Гідроочищення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приймальної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камери</a:t>
                      </a:r>
                      <a:r>
                        <a:rPr lang="ru-RU" sz="1800" b="0" noProof="0" dirty="0">
                          <a:effectLst/>
                          <a:latin typeface="+mn-lt"/>
                          <a:ea typeface="Times New Roman" panose="02020603050405020304" pitchFamily="18" charset="0"/>
                          <a:cs typeface="Times New Roman" panose="02020603050405020304" pitchFamily="18" charset="0"/>
                        </a:rPr>
                        <a:t> КНС №5</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44,9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8006296"/>
                  </a:ext>
                </a:extLst>
              </a:tr>
              <a:tr h="409784">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Гідроочищення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каналізаційної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мережі</a:t>
                      </a:r>
                      <a:r>
                        <a:rPr lang="ru-RU" sz="1800" b="0" noProof="0" dirty="0">
                          <a:effectLst/>
                          <a:latin typeface="+mn-lt"/>
                          <a:ea typeface="Times New Roman" panose="02020603050405020304" pitchFamily="18" charset="0"/>
                          <a:cs typeface="Times New Roman" panose="02020603050405020304" pitchFamily="18" charset="0"/>
                        </a:rPr>
                        <a:t> на </a:t>
                      </a:r>
                      <a:r>
                        <a:rPr lang="ru-RU" sz="1800" b="0" noProof="0" dirty="0" err="1">
                          <a:effectLst/>
                          <a:latin typeface="+mn-lt"/>
                          <a:ea typeface="Times New Roman" panose="02020603050405020304" pitchFamily="18" charset="0"/>
                          <a:cs typeface="Times New Roman" panose="02020603050405020304" pitchFamily="18" charset="0"/>
                        </a:rPr>
                        <a:t>вул</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Кузовкова</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44,9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69546729"/>
                  </a:ext>
                </a:extLst>
              </a:tr>
              <a:tr h="283121">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Повірка</a:t>
                      </a:r>
                      <a:r>
                        <a:rPr lang="ru-RU" sz="1800" b="0" noProof="0" dirty="0">
                          <a:effectLst/>
                          <a:latin typeface="+mn-lt"/>
                          <a:ea typeface="Times New Roman" panose="02020603050405020304" pitchFamily="18" charset="0"/>
                          <a:cs typeface="Times New Roman" panose="02020603050405020304" pitchFamily="18" charset="0"/>
                        </a:rPr>
                        <a:t> та ремонт </a:t>
                      </a:r>
                      <a:r>
                        <a:rPr lang="ru-RU" sz="1800" b="0" noProof="0" dirty="0" err="1">
                          <a:effectLst/>
                          <a:latin typeface="+mn-lt"/>
                          <a:ea typeface="Times New Roman" panose="02020603050405020304" pitchFamily="18" charset="0"/>
                          <a:cs typeface="Times New Roman" panose="02020603050405020304" pitchFamily="18" charset="0"/>
                        </a:rPr>
                        <a:t>засобів</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обліку</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свердловин</a:t>
                      </a:r>
                      <a:r>
                        <a:rPr lang="ru-RU" sz="1800" b="0" noProof="0" dirty="0">
                          <a:effectLst/>
                          <a:latin typeface="+mn-lt"/>
                          <a:ea typeface="Times New Roman" panose="02020603050405020304" pitchFamily="18" charset="0"/>
                          <a:cs typeface="Times New Roman" panose="02020603050405020304" pitchFamily="18" charset="0"/>
                        </a:rPr>
                        <a:t> водозабору «</a:t>
                      </a:r>
                      <a:r>
                        <a:rPr lang="ru-RU" sz="1800" b="0" noProof="0" dirty="0" err="1">
                          <a:effectLst/>
                          <a:latin typeface="+mn-lt"/>
                          <a:ea typeface="Times New Roman" panose="02020603050405020304" pitchFamily="18" charset="0"/>
                          <a:cs typeface="Times New Roman" panose="02020603050405020304" pitchFamily="18" charset="0"/>
                        </a:rPr>
                        <a:t>Південний</a:t>
                      </a:r>
                      <a:r>
                        <a:rPr lang="ru-RU" sz="1800" b="0" noProof="0" dirty="0">
                          <a:effectLst/>
                          <a:latin typeface="+mn-lt"/>
                          <a:ea typeface="Times New Roman" panose="02020603050405020304" pitchFamily="18" charset="0"/>
                          <a:cs typeface="Times New Roman" panose="02020603050405020304" pitchFamily="18" charset="0"/>
                        </a:rPr>
                        <a:t>» (3 шт.)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29,8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61689349"/>
                  </a:ext>
                </a:extLst>
              </a:tr>
              <a:tr h="174837">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Заміна ламп на </a:t>
                      </a:r>
                      <a:r>
                        <a:rPr lang="uk-UA" sz="1800" b="0" noProof="0" dirty="0" err="1">
                          <a:effectLst/>
                          <a:latin typeface="+mn-lt"/>
                          <a:ea typeface="Times New Roman" panose="02020603050405020304" pitchFamily="18" charset="0"/>
                          <a:cs typeface="Times New Roman" panose="02020603050405020304" pitchFamily="18" charset="0"/>
                        </a:rPr>
                        <a:t>енергоекономні</a:t>
                      </a:r>
                      <a:r>
                        <a:rPr lang="uk-UA" sz="1800" b="0" noProof="0" dirty="0">
                          <a:effectLst/>
                          <a:latin typeface="+mn-lt"/>
                          <a:ea typeface="Times New Roman" panose="02020603050405020304" pitchFamily="18" charset="0"/>
                          <a:cs typeface="Times New Roman" panose="02020603050405020304" pitchFamily="18" charset="0"/>
                        </a:rPr>
                        <a:t> світлодіодні в НВК «ДНЗ -  ЗНЗ І ступеня, гімназія», </a:t>
                      </a:r>
                      <a:r>
                        <a:rPr lang="uk-UA" sz="1800" b="0" noProof="0" dirty="0" err="1">
                          <a:effectLst/>
                          <a:latin typeface="+mn-lt"/>
                          <a:ea typeface="Times New Roman" panose="02020603050405020304" pitchFamily="18" charset="0"/>
                          <a:cs typeface="Times New Roman" panose="02020603050405020304" pitchFamily="18" charset="0"/>
                        </a:rPr>
                        <a:t>Славутській</a:t>
                      </a:r>
                      <a:r>
                        <a:rPr lang="uk-UA" sz="1800" b="0" noProof="0" dirty="0">
                          <a:effectLst/>
                          <a:latin typeface="+mn-lt"/>
                          <a:ea typeface="Times New Roman" panose="02020603050405020304" pitchFamily="18" charset="0"/>
                          <a:cs typeface="Times New Roman" panose="02020603050405020304" pitchFamily="18" charset="0"/>
                        </a:rPr>
                        <a:t> гімназії №3 та ДНЗ №3 «Росинка» </a:t>
                      </a:r>
                    </a:p>
                  </a:txBody>
                  <a:tcPr marL="68580" marR="68580" marT="0" marB="0">
                    <a:solidFill>
                      <a:schemeClr val="accent1">
                        <a:lumMod val="75000"/>
                      </a:schemeClr>
                    </a:solidFill>
                  </a:tcPr>
                </a:tc>
                <a:tc>
                  <a:txBody>
                    <a:bodyPr/>
                    <a:lstStyle/>
                    <a:p>
                      <a:pPr>
                        <a:lnSpc>
                          <a:spcPct val="107000"/>
                        </a:lnSpc>
                        <a:spcAft>
                          <a:spcPts val="800"/>
                        </a:spcAft>
                      </a:pPr>
                      <a:r>
                        <a:rPr lang="uk-UA" sz="1800" b="0" noProof="0" dirty="0">
                          <a:effectLst/>
                          <a:latin typeface="+mn-lt"/>
                          <a:ea typeface="Times New Roman" panose="02020603050405020304" pitchFamily="18" charset="0"/>
                          <a:cs typeface="Times New Roman" panose="02020603050405020304" pitchFamily="18" charset="0"/>
                        </a:rPr>
                        <a:t>7,4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10417100"/>
                  </a:ext>
                </a:extLst>
              </a:tr>
              <a:tr h="327826">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Заміна дверних блоків в </a:t>
                      </a:r>
                      <a:r>
                        <a:rPr lang="uk-UA" sz="1800" b="0" noProof="0" dirty="0" err="1">
                          <a:effectLst/>
                          <a:latin typeface="+mn-lt"/>
                          <a:ea typeface="Times New Roman" panose="02020603050405020304" pitchFamily="18" charset="0"/>
                          <a:cs typeface="Times New Roman" panose="02020603050405020304" pitchFamily="18" charset="0"/>
                        </a:rPr>
                        <a:t>Славутській</a:t>
                      </a:r>
                      <a:r>
                        <a:rPr lang="uk-UA" sz="1800" b="0" noProof="0" dirty="0">
                          <a:effectLst/>
                          <a:latin typeface="+mn-lt"/>
                          <a:ea typeface="Times New Roman" panose="02020603050405020304" pitchFamily="18" charset="0"/>
                          <a:cs typeface="Times New Roman" panose="02020603050405020304" pitchFamily="18" charset="0"/>
                        </a:rPr>
                        <a:t> гімназії №7, ДНЗ №3 «Росинка» та ЗДО №5 «</a:t>
                      </a:r>
                      <a:r>
                        <a:rPr lang="uk-UA" sz="1800" b="0" noProof="0" dirty="0" err="1">
                          <a:effectLst/>
                          <a:latin typeface="+mn-lt"/>
                          <a:ea typeface="Times New Roman" panose="02020603050405020304" pitchFamily="18" charset="0"/>
                          <a:cs typeface="Times New Roman" panose="02020603050405020304" pitchFamily="18" charset="0"/>
                        </a:rPr>
                        <a:t>Квіткограй</a:t>
                      </a:r>
                      <a:r>
                        <a:rPr lang="uk-UA" sz="1800" b="0" noProof="0" dirty="0">
                          <a:effectLst/>
                          <a:latin typeface="+mn-lt"/>
                          <a:ea typeface="Times New Roman" panose="02020603050405020304" pitchFamily="18" charset="0"/>
                          <a:cs typeface="Times New Roman" panose="02020603050405020304" pitchFamily="18" charset="0"/>
                        </a:rPr>
                        <a:t>» </a:t>
                      </a:r>
                    </a:p>
                  </a:txBody>
                  <a:tcPr marL="68580" marR="68580" marT="0" marB="0">
                    <a:solidFill>
                      <a:schemeClr val="accent1">
                        <a:lumMod val="75000"/>
                      </a:schemeClr>
                    </a:solidFill>
                  </a:tcPr>
                </a:tc>
                <a:tc>
                  <a:txBody>
                    <a:bodyPr/>
                    <a:lstStyle/>
                    <a:p>
                      <a:pPr>
                        <a:lnSpc>
                          <a:spcPct val="107000"/>
                        </a:lnSpc>
                        <a:spcAft>
                          <a:spcPts val="800"/>
                        </a:spcAft>
                      </a:pPr>
                      <a:r>
                        <a:rPr lang="uk-UA" sz="1800" b="0" noProof="0" dirty="0">
                          <a:effectLst/>
                          <a:latin typeface="+mn-lt"/>
                          <a:ea typeface="Times New Roman" panose="02020603050405020304" pitchFamily="18" charset="0"/>
                          <a:cs typeface="Times New Roman" panose="02020603050405020304" pitchFamily="18" charset="0"/>
                        </a:rPr>
                        <a:t>21,4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7675938"/>
                  </a:ext>
                </a:extLst>
              </a:tr>
              <a:tr h="335402">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Гідрохімічне</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очищення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системи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опалення</a:t>
                      </a:r>
                      <a:r>
                        <a:rPr lang="ru-RU" sz="1800" b="0" noProof="0" dirty="0">
                          <a:effectLst/>
                          <a:latin typeface="+mn-lt"/>
                          <a:ea typeface="Times New Roman" panose="02020603050405020304" pitchFamily="18" charset="0"/>
                          <a:cs typeface="Times New Roman" panose="02020603050405020304" pitchFamily="18" charset="0"/>
                        </a:rPr>
                        <a:t> в ДНЗ №6 «Золота </a:t>
                      </a:r>
                      <a:r>
                        <a:rPr lang="ru-RU" sz="1800" b="0" noProof="0" dirty="0" err="1">
                          <a:effectLst/>
                          <a:latin typeface="+mn-lt"/>
                          <a:ea typeface="Times New Roman" panose="02020603050405020304" pitchFamily="18" charset="0"/>
                          <a:cs typeface="Times New Roman" panose="02020603050405020304" pitchFamily="18" charset="0"/>
                        </a:rPr>
                        <a:t>рибка</a:t>
                      </a:r>
                      <a:r>
                        <a:rPr lang="ru-RU" sz="1800" b="0" noProof="0" dirty="0">
                          <a:effectLst/>
                          <a:latin typeface="+mn-lt"/>
                          <a:ea typeface="Times New Roman" panose="02020603050405020304" pitchFamily="18" charset="0"/>
                          <a:cs typeface="Times New Roman" panose="02020603050405020304" pitchFamily="18" charset="0"/>
                        </a:rPr>
                        <a:t>»</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48,9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94064944"/>
                  </a:ext>
                </a:extLst>
              </a:tr>
              <a:tr h="197223">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Заміна</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покрівлі</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утеплення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горищного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перекриття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будівлі</a:t>
                      </a:r>
                      <a:r>
                        <a:rPr lang="ru-RU" sz="1800" b="0" noProof="0" dirty="0">
                          <a:effectLst/>
                          <a:latin typeface="+mn-lt"/>
                          <a:ea typeface="Times New Roman" panose="02020603050405020304" pitchFamily="18" charset="0"/>
                          <a:cs typeface="Times New Roman" panose="02020603050405020304" pitchFamily="18" charset="0"/>
                        </a:rPr>
                        <a:t> в ДНЗ №7 «Дюймовочка»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686,6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54647319"/>
                  </a:ext>
                </a:extLst>
              </a:tr>
              <a:tr h="205097">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Капітальний</a:t>
                      </a:r>
                      <a:r>
                        <a:rPr lang="ru-RU" sz="1800" b="0" noProof="0" dirty="0">
                          <a:effectLst/>
                          <a:latin typeface="+mn-lt"/>
                          <a:ea typeface="Times New Roman" panose="02020603050405020304" pitchFamily="18" charset="0"/>
                          <a:cs typeface="Times New Roman" panose="02020603050405020304" pitchFamily="18" charset="0"/>
                        </a:rPr>
                        <a:t> ремонт та </a:t>
                      </a:r>
                      <a:r>
                        <a:rPr lang="ru-RU" sz="1800" b="0" noProof="0" dirty="0" err="1">
                          <a:effectLst/>
                          <a:latin typeface="+mn-lt"/>
                          <a:ea typeface="Times New Roman" panose="02020603050405020304" pitchFamily="18" charset="0"/>
                          <a:cs typeface="Times New Roman" panose="02020603050405020304" pitchFamily="18" charset="0"/>
                        </a:rPr>
                        <a:t>утеплення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покрівлі</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будівлі</a:t>
                      </a:r>
                      <a:r>
                        <a:rPr lang="ru-RU" sz="1800" b="0" noProof="0" dirty="0">
                          <a:effectLst/>
                          <a:latin typeface="+mn-lt"/>
                          <a:ea typeface="Times New Roman" panose="02020603050405020304" pitchFamily="18" charset="0"/>
                          <a:cs typeface="Times New Roman" panose="02020603050405020304" pitchFamily="18" charset="0"/>
                        </a:rPr>
                        <a:t> в ДНЗ №6 «Золота </a:t>
                      </a:r>
                      <a:r>
                        <a:rPr lang="ru-RU" sz="1800" b="0" noProof="0" dirty="0" err="1">
                          <a:effectLst/>
                          <a:latin typeface="+mn-lt"/>
                          <a:ea typeface="Times New Roman" panose="02020603050405020304" pitchFamily="18" charset="0"/>
                          <a:cs typeface="Times New Roman" panose="02020603050405020304" pitchFamily="18" charset="0"/>
                        </a:rPr>
                        <a:t>рибка</a:t>
                      </a:r>
                      <a:r>
                        <a:rPr lang="ru-RU" sz="1800" b="0" noProof="0" dirty="0">
                          <a:effectLst/>
                          <a:latin typeface="+mn-lt"/>
                          <a:ea typeface="Times New Roman" panose="02020603050405020304" pitchFamily="18" charset="0"/>
                          <a:cs typeface="Times New Roman" panose="02020603050405020304" pitchFamily="18" charset="0"/>
                        </a:rPr>
                        <a:t>»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1497,1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2538103"/>
                  </a:ext>
                </a:extLst>
              </a:tr>
              <a:tr h="114359">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Капітальний</a:t>
                      </a:r>
                      <a:r>
                        <a:rPr lang="ru-RU" sz="1800" b="0" noProof="0" dirty="0">
                          <a:effectLst/>
                          <a:latin typeface="+mn-lt"/>
                          <a:ea typeface="Times New Roman" panose="02020603050405020304" pitchFamily="18" charset="0"/>
                          <a:cs typeface="Times New Roman" panose="02020603050405020304" pitchFamily="18" charset="0"/>
                        </a:rPr>
                        <a:t> ремонт та </a:t>
                      </a:r>
                      <a:r>
                        <a:rPr lang="ru-RU" sz="1800" b="0" noProof="0" dirty="0" err="1">
                          <a:effectLst/>
                          <a:latin typeface="+mn-lt"/>
                          <a:ea typeface="Times New Roman" panose="02020603050405020304" pitchFamily="18" charset="0"/>
                          <a:cs typeface="Times New Roman" panose="02020603050405020304" pitchFamily="18" charset="0"/>
                        </a:rPr>
                        <a:t>утеплення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покрівлі</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будівлі</a:t>
                      </a:r>
                      <a:r>
                        <a:rPr lang="ru-RU" sz="1800" b="0" noProof="0" dirty="0">
                          <a:effectLst/>
                          <a:latin typeface="+mn-lt"/>
                          <a:ea typeface="Times New Roman" panose="02020603050405020304" pitchFamily="18" charset="0"/>
                          <a:cs typeface="Times New Roman" panose="02020603050405020304" pitchFamily="18" charset="0"/>
                        </a:rPr>
                        <a:t> в ДНЗ №9 «Теремок»</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2585,0 тис. </a:t>
                      </a:r>
                      <a:r>
                        <a:rPr lang="ru-RU" sz="1800" b="0" noProof="0" dirty="0" err="1">
                          <a:effectLst/>
                          <a:latin typeface="+mn-lt"/>
                          <a:ea typeface="Times New Roman" panose="02020603050405020304" pitchFamily="18" charset="0"/>
                          <a:cs typeface="Times New Roman" panose="02020603050405020304" pitchFamily="18" charset="0"/>
                        </a:rPr>
                        <a:t>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6560332"/>
                  </a:ext>
                </a:extLst>
              </a:tr>
              <a:tr h="114359">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Встановлення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фотоелементного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змішувача</a:t>
                      </a:r>
                      <a:r>
                        <a:rPr lang="ru-RU" sz="1800" b="0" noProof="0" dirty="0">
                          <a:effectLst/>
                          <a:latin typeface="+mn-lt"/>
                          <a:ea typeface="Times New Roman" panose="02020603050405020304" pitchFamily="18" charset="0"/>
                          <a:cs typeface="Times New Roman" panose="02020603050405020304" pitchFamily="18" charset="0"/>
                        </a:rPr>
                        <a:t> води в ДНЗ №2 «</a:t>
                      </a:r>
                      <a:r>
                        <a:rPr lang="ru-RU" sz="1800" b="0" noProof="0" dirty="0" err="1">
                          <a:effectLst/>
                          <a:latin typeface="+mn-lt"/>
                          <a:ea typeface="Times New Roman" panose="02020603050405020304" pitchFamily="18" charset="0"/>
                          <a:cs typeface="Times New Roman" panose="02020603050405020304" pitchFamily="18" charset="0"/>
                        </a:rPr>
                        <a:t>Подоляночка</a:t>
                      </a:r>
                      <a:r>
                        <a:rPr lang="ru-RU" sz="1800" b="0" noProof="0" dirty="0">
                          <a:effectLst/>
                          <a:latin typeface="+mn-lt"/>
                          <a:ea typeface="Times New Roman" panose="02020603050405020304" pitchFamily="18" charset="0"/>
                          <a:cs typeface="Times New Roman" panose="02020603050405020304" pitchFamily="18" charset="0"/>
                        </a:rPr>
                        <a:t>», ДНЗ №3 «Росинка» та ЗДО №5 «</a:t>
                      </a:r>
                      <a:r>
                        <a:rPr lang="ru-RU" sz="1800" b="0" noProof="0" dirty="0" err="1">
                          <a:effectLst/>
                          <a:latin typeface="+mn-lt"/>
                          <a:ea typeface="Times New Roman" panose="02020603050405020304" pitchFamily="18" charset="0"/>
                          <a:cs typeface="Times New Roman" panose="02020603050405020304" pitchFamily="18" charset="0"/>
                        </a:rPr>
                        <a:t>Квіткограй</a:t>
                      </a:r>
                      <a:r>
                        <a:rPr lang="ru-RU" sz="1800" b="0" noProof="0" dirty="0">
                          <a:effectLst/>
                          <a:latin typeface="+mn-lt"/>
                          <a:ea typeface="Times New Roman" panose="02020603050405020304" pitchFamily="18" charset="0"/>
                          <a:cs typeface="Times New Roman" panose="02020603050405020304" pitchFamily="18" charset="0"/>
                        </a:rPr>
                        <a:t>»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24,8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5758028"/>
                  </a:ext>
                </a:extLst>
              </a:tr>
              <a:tr h="114359">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Капітальний ремонт будівлі </a:t>
                      </a:r>
                      <a:r>
                        <a:rPr lang="uk-UA" sz="1800" b="0" noProof="0" dirty="0" err="1">
                          <a:effectLst/>
                          <a:latin typeface="+mn-lt"/>
                          <a:ea typeface="Times New Roman" panose="02020603050405020304" pitchFamily="18" charset="0"/>
                          <a:cs typeface="Times New Roman" panose="02020603050405020304" pitchFamily="18" charset="0"/>
                        </a:rPr>
                        <a:t>Славутської</a:t>
                      </a:r>
                      <a:r>
                        <a:rPr lang="uk-UA" sz="1800" b="0" noProof="0" dirty="0">
                          <a:effectLst/>
                          <a:latin typeface="+mn-lt"/>
                          <a:ea typeface="Times New Roman" panose="02020603050405020304" pitchFamily="18" charset="0"/>
                          <a:cs typeface="Times New Roman" panose="02020603050405020304" pitchFamily="18" charset="0"/>
                        </a:rPr>
                        <a:t> гімназії №3 (ремонт та утеплення покрівлі спортивної зали)  </a:t>
                      </a:r>
                    </a:p>
                  </a:txBody>
                  <a:tcPr marL="68580" marR="68580" marT="0" marB="0">
                    <a:solidFill>
                      <a:schemeClr val="accent1">
                        <a:lumMod val="75000"/>
                      </a:schemeClr>
                    </a:solidFill>
                  </a:tcPr>
                </a:tc>
                <a:tc>
                  <a:txBody>
                    <a:bodyPr/>
                    <a:lstStyle/>
                    <a:p>
                      <a:pPr>
                        <a:lnSpc>
                          <a:spcPct val="107000"/>
                        </a:lnSpc>
                        <a:spcAft>
                          <a:spcPts val="800"/>
                        </a:spcAft>
                      </a:pPr>
                      <a:r>
                        <a:rPr lang="uk-UA" sz="1800" b="0" noProof="0" dirty="0">
                          <a:effectLst/>
                          <a:latin typeface="+mn-lt"/>
                          <a:ea typeface="Times New Roman" panose="02020603050405020304" pitchFamily="18" charset="0"/>
                          <a:cs typeface="Times New Roman" panose="02020603050405020304" pitchFamily="18" charset="0"/>
                        </a:rPr>
                        <a:t>485,0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06265857"/>
                  </a:ext>
                </a:extLst>
              </a:tr>
              <a:tr h="114359">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Капітальний ремонт </a:t>
                      </a:r>
                      <a:r>
                        <a:rPr lang="uk-UA" sz="1800" b="0" noProof="0" dirty="0" err="1">
                          <a:effectLst/>
                          <a:latin typeface="+mn-lt"/>
                          <a:ea typeface="Times New Roman" panose="02020603050405020304" pitchFamily="18" charset="0"/>
                          <a:cs typeface="Times New Roman" panose="02020603050405020304" pitchFamily="18" charset="0"/>
                        </a:rPr>
                        <a:t>Варварівської</a:t>
                      </a:r>
                      <a:r>
                        <a:rPr lang="uk-UA" sz="1800" b="0" noProof="0" dirty="0">
                          <a:effectLst/>
                          <a:latin typeface="+mn-lt"/>
                          <a:ea typeface="Times New Roman" panose="02020603050405020304" pitchFamily="18" charset="0"/>
                          <a:cs typeface="Times New Roman" panose="02020603050405020304" pitchFamily="18" charset="0"/>
                        </a:rPr>
                        <a:t> гімназії (утеплення зовнішніх стін) </a:t>
                      </a:r>
                    </a:p>
                  </a:txBody>
                  <a:tcPr marL="68580" marR="68580" marT="0" marB="0">
                    <a:solidFill>
                      <a:schemeClr val="accent1">
                        <a:lumMod val="75000"/>
                      </a:schemeClr>
                    </a:solidFill>
                  </a:tcPr>
                </a:tc>
                <a:tc>
                  <a:txBody>
                    <a:bodyPr/>
                    <a:lstStyle/>
                    <a:p>
                      <a:pPr>
                        <a:lnSpc>
                          <a:spcPct val="107000"/>
                        </a:lnSpc>
                        <a:spcAft>
                          <a:spcPts val="800"/>
                        </a:spcAft>
                      </a:pPr>
                      <a:r>
                        <a:rPr lang="uk-UA" sz="1800" b="0" noProof="0" dirty="0">
                          <a:effectLst/>
                          <a:latin typeface="+mn-lt"/>
                          <a:ea typeface="Times New Roman" panose="02020603050405020304" pitchFamily="18" charset="0"/>
                          <a:cs typeface="Times New Roman" panose="02020603050405020304" pitchFamily="18" charset="0"/>
                        </a:rPr>
                        <a:t>577,9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9830735"/>
                  </a:ext>
                </a:extLst>
              </a:tr>
            </a:tbl>
          </a:graphicData>
        </a:graphic>
      </p:graphicFrame>
    </p:spTree>
    <p:extLst>
      <p:ext uri="{BB962C8B-B14F-4D97-AF65-F5344CB8AC3E}">
        <p14:creationId xmlns:p14="http://schemas.microsoft.com/office/powerpoint/2010/main" val="16584984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304671" y="135844"/>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ЕНЕРГОЗАБЕЗПЕЧЕННЯ ТА ЕНЕРГОЗБЕРЕЖЕННЯ</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6185" y="944218"/>
            <a:ext cx="1177694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462327" y="212789"/>
            <a:ext cx="570799" cy="523220"/>
          </a:xfrm>
          <a:prstGeom prst="rect">
            <a:avLst/>
          </a:prstGeom>
          <a:noFill/>
        </p:spPr>
        <p:txBody>
          <a:bodyPr wrap="square" rtlCol="0">
            <a:spAutoFit/>
          </a:bodyPr>
          <a:lstStyle/>
          <a:p>
            <a:r>
              <a:rPr lang="uk-UA" sz="2800" b="1" dirty="0">
                <a:solidFill>
                  <a:schemeClr val="bg1"/>
                </a:solidFill>
              </a:rPr>
              <a:t>53</a:t>
            </a:r>
          </a:p>
        </p:txBody>
      </p:sp>
      <p:graphicFrame>
        <p:nvGraphicFramePr>
          <p:cNvPr id="8" name="Таблиця 7">
            <a:extLst>
              <a:ext uri="{FF2B5EF4-FFF2-40B4-BE49-F238E27FC236}">
                <a16:creationId xmlns:a16="http://schemas.microsoft.com/office/drawing/2014/main" id="{8885176F-FEC4-48AB-85BD-85CB97307154}"/>
              </a:ext>
            </a:extLst>
          </p:cNvPr>
          <p:cNvGraphicFramePr>
            <a:graphicFrameLocks noGrp="1"/>
          </p:cNvGraphicFramePr>
          <p:nvPr>
            <p:extLst>
              <p:ext uri="{D42A27DB-BD31-4B8C-83A1-F6EECF244321}">
                <p14:modId xmlns:p14="http://schemas.microsoft.com/office/powerpoint/2010/main" val="2316597530"/>
              </p:ext>
            </p:extLst>
          </p:nvPr>
        </p:nvGraphicFramePr>
        <p:xfrm>
          <a:off x="74209" y="1152428"/>
          <a:ext cx="11958917" cy="2790568"/>
        </p:xfrm>
        <a:graphic>
          <a:graphicData uri="http://schemas.openxmlformats.org/drawingml/2006/table">
            <a:tbl>
              <a:tblPr firstRow="1" firstCol="1" bandRow="1">
                <a:tableStyleId>{5C22544A-7EE6-4342-B048-85BDC9FD1C3A}</a:tableStyleId>
              </a:tblPr>
              <a:tblGrid>
                <a:gridCol w="10121351">
                  <a:extLst>
                    <a:ext uri="{9D8B030D-6E8A-4147-A177-3AD203B41FA5}">
                      <a16:colId xmlns:a16="http://schemas.microsoft.com/office/drawing/2014/main" val="3287717616"/>
                    </a:ext>
                  </a:extLst>
                </a:gridCol>
                <a:gridCol w="1837566">
                  <a:extLst>
                    <a:ext uri="{9D8B030D-6E8A-4147-A177-3AD203B41FA5}">
                      <a16:colId xmlns:a16="http://schemas.microsoft.com/office/drawing/2014/main" val="2559407725"/>
                    </a:ext>
                  </a:extLst>
                </a:gridCol>
              </a:tblGrid>
              <a:tr h="373884">
                <a:tc gridSpan="2">
                  <a:txBody>
                    <a:bodyPr/>
                    <a:lstStyle/>
                    <a:p>
                      <a:r>
                        <a:rPr lang="uk-UA" sz="1800" b="1" kern="1200" dirty="0">
                          <a:solidFill>
                            <a:schemeClr val="lt1"/>
                          </a:solidFill>
                          <a:effectLst/>
                          <a:latin typeface="+mn-lt"/>
                          <a:ea typeface="+mn-ea"/>
                          <a:cs typeface="+mn-cs"/>
                        </a:rPr>
                        <a:t>З метою зменшення споживання енергоносіїв за 2021 рік впроваджені наступні заходи:</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279923">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Заміна вікон у </a:t>
                      </a:r>
                      <a:r>
                        <a:rPr lang="uk-UA" sz="1800" b="0" dirty="0" err="1">
                          <a:effectLst/>
                          <a:latin typeface="Calibri" panose="020F0502020204030204" pitchFamily="34" charset="0"/>
                          <a:ea typeface="Calibri" panose="020F0502020204030204" pitchFamily="34" charset="0"/>
                          <a:cs typeface="Times New Roman" panose="02020603050405020304" pitchFamily="18" charset="0"/>
                        </a:rPr>
                        <a:t>Варварівській</a:t>
                      </a:r>
                      <a:r>
                        <a:rPr lang="uk-UA" sz="1800" b="0" dirty="0">
                          <a:effectLst/>
                          <a:latin typeface="Calibri" panose="020F0502020204030204" pitchFamily="34" charset="0"/>
                          <a:ea typeface="Calibri" panose="020F0502020204030204" pitchFamily="34" charset="0"/>
                          <a:cs typeface="Times New Roman" panose="02020603050405020304" pitchFamily="18" charset="0"/>
                        </a:rPr>
                        <a:t> гімназії  </a:t>
                      </a:r>
                    </a:p>
                  </a:txBody>
                  <a:tcPr marL="68580" marR="68580" marT="0" marB="0">
                    <a:solidFill>
                      <a:schemeClr val="accent1">
                        <a:lumMod val="7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uk-UA" sz="1800" b="0" dirty="0">
                          <a:effectLst/>
                          <a:latin typeface="Calibri" panose="020F0502020204030204" pitchFamily="34" charset="0"/>
                          <a:ea typeface="Calibri" panose="020F0502020204030204" pitchFamily="34" charset="0"/>
                          <a:cs typeface="Times New Roman" panose="02020603050405020304" pitchFamily="18" charset="0"/>
                        </a:rPr>
                        <a:t>189,9 тис. грн</a:t>
                      </a:r>
                      <a:endParaRPr lang="ru-RU"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279923">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Капітальний ремонт покрівлі корпусу № 3 </a:t>
                      </a:r>
                      <a:r>
                        <a:rPr lang="uk-UA" sz="1800" b="0" dirty="0" err="1">
                          <a:effectLst/>
                          <a:latin typeface="Calibri" panose="020F0502020204030204" pitchFamily="34" charset="0"/>
                          <a:ea typeface="Calibri" panose="020F0502020204030204" pitchFamily="34" charset="0"/>
                          <a:cs typeface="Times New Roman" panose="02020603050405020304" pitchFamily="18" charset="0"/>
                        </a:rPr>
                        <a:t>Славутської</a:t>
                      </a:r>
                      <a:r>
                        <a:rPr lang="uk-UA" sz="1800" b="0" dirty="0">
                          <a:effectLst/>
                          <a:latin typeface="Calibri" panose="020F0502020204030204" pitchFamily="34" charset="0"/>
                          <a:ea typeface="Calibri" panose="020F0502020204030204" pitchFamily="34" charset="0"/>
                          <a:cs typeface="Times New Roman" panose="02020603050405020304" pitchFamily="18" charset="0"/>
                        </a:rPr>
                        <a:t> міської лікарні ім. Ф.М. Михайлова </a:t>
                      </a: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1900,0 тис. грн</a:t>
                      </a:r>
                    </a:p>
                  </a:txBody>
                  <a:tcPr marL="68580" marR="68580" marT="0" marB="0"/>
                </a:tc>
                <a:extLst>
                  <a:ext uri="{0D108BD9-81ED-4DB2-BD59-A6C34878D82A}">
                    <a16:rowId xmlns:a16="http://schemas.microsoft.com/office/drawing/2014/main" val="4124038479"/>
                  </a:ext>
                </a:extLst>
              </a:tr>
              <a:tr h="611177">
                <a:tc gridSpan="2">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За </a:t>
                      </a:r>
                      <a:r>
                        <a:rPr lang="ru-RU" sz="1800" b="0" noProof="0" dirty="0" err="1">
                          <a:effectLst/>
                          <a:latin typeface="+mn-lt"/>
                          <a:ea typeface="Times New Roman" panose="02020603050405020304" pitchFamily="18" charset="0"/>
                          <a:cs typeface="Times New Roman" panose="02020603050405020304" pitchFamily="18" charset="0"/>
                        </a:rPr>
                        <a:t>допомогою</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системи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Енергобаланс</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організовано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централізований</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збір</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даних</a:t>
                      </a:r>
                      <a:r>
                        <a:rPr lang="ru-RU" sz="1800" b="0" noProof="0" dirty="0">
                          <a:effectLst/>
                          <a:latin typeface="+mn-lt"/>
                          <a:ea typeface="Times New Roman" panose="02020603050405020304" pitchFamily="18" charset="0"/>
                          <a:cs typeface="Times New Roman" panose="02020603050405020304" pitchFamily="18" charset="0"/>
                        </a:rPr>
                        <a:t> по </a:t>
                      </a:r>
                      <a:r>
                        <a:rPr lang="ru-RU" sz="1800" b="0" noProof="0" dirty="0" err="1">
                          <a:effectLst/>
                          <a:latin typeface="+mn-lt"/>
                          <a:ea typeface="Times New Roman" panose="02020603050405020304" pitchFamily="18" charset="0"/>
                          <a:cs typeface="Times New Roman" panose="02020603050405020304" pitchFamily="18" charset="0"/>
                        </a:rPr>
                        <a:t>споживанню</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енергоносіїв</a:t>
                      </a:r>
                      <a:r>
                        <a:rPr lang="ru-RU" sz="1800" b="0" noProof="0" dirty="0">
                          <a:effectLst/>
                          <a:latin typeface="+mn-lt"/>
                          <a:ea typeface="Times New Roman" panose="02020603050405020304" pitchFamily="18" charset="0"/>
                          <a:cs typeface="Times New Roman" panose="02020603050405020304" pitchFamily="18" charset="0"/>
                        </a:rPr>
                        <a:t> по </a:t>
                      </a:r>
                      <a:r>
                        <a:rPr lang="ru-RU" sz="1800" b="0" noProof="0" dirty="0" err="1">
                          <a:effectLst/>
                          <a:latin typeface="+mn-lt"/>
                          <a:ea typeface="Times New Roman" panose="02020603050405020304" pitchFamily="18" charset="0"/>
                          <a:cs typeface="Times New Roman" panose="02020603050405020304" pitchFamily="18" charset="0"/>
                        </a:rPr>
                        <a:t>всіх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установах</a:t>
                      </a:r>
                      <a:r>
                        <a:rPr lang="ru-RU" sz="1800" b="0" noProof="0" dirty="0">
                          <a:effectLst/>
                          <a:latin typeface="+mn-lt"/>
                          <a:ea typeface="Times New Roman" panose="02020603050405020304" pitchFamily="18" charset="0"/>
                          <a:cs typeface="Times New Roman" panose="02020603050405020304" pitchFamily="18" charset="0"/>
                        </a:rPr>
                        <a:t> та </a:t>
                      </a:r>
                      <a:r>
                        <a:rPr lang="ru-RU" sz="1800" b="0" noProof="0" dirty="0" err="1">
                          <a:effectLst/>
                          <a:latin typeface="+mn-lt"/>
                          <a:ea typeface="Times New Roman" panose="02020603050405020304" pitchFamily="18" charset="0"/>
                          <a:cs typeface="Times New Roman" panose="02020603050405020304" pitchFamily="18" charset="0"/>
                        </a:rPr>
                        <a:t>підприємствах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міської</a:t>
                      </a:r>
                      <a:r>
                        <a:rPr lang="ru-RU" sz="1800" b="0" noProof="0" dirty="0">
                          <a:effectLst/>
                          <a:latin typeface="+mn-lt"/>
                          <a:ea typeface="Times New Roman" panose="02020603050405020304" pitchFamily="18" charset="0"/>
                          <a:cs typeface="Times New Roman" panose="02020603050405020304" pitchFamily="18" charset="0"/>
                        </a:rPr>
                        <a:t> ради.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11346375"/>
                  </a:ext>
                </a:extLst>
              </a:tr>
              <a:tr h="1240860">
                <a:tc gridSpan="2">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Організовано</a:t>
                      </a:r>
                      <a:r>
                        <a:rPr lang="ru-RU" sz="1800" b="0" noProof="0" dirty="0">
                          <a:effectLst/>
                          <a:latin typeface="+mn-lt"/>
                          <a:ea typeface="Times New Roman" panose="02020603050405020304" pitchFamily="18" charset="0"/>
                          <a:cs typeface="Times New Roman" panose="02020603050405020304" pitchFamily="18" charset="0"/>
                        </a:rPr>
                        <a:t> роботу на </a:t>
                      </a:r>
                      <a:r>
                        <a:rPr lang="ru-RU" sz="1800" b="0" noProof="0" dirty="0" err="1">
                          <a:effectLst/>
                          <a:latin typeface="+mn-lt"/>
                          <a:ea typeface="Times New Roman" panose="02020603050405020304" pitchFamily="18" charset="0"/>
                          <a:cs typeface="Times New Roman" panose="02020603050405020304" pitchFamily="18" charset="0"/>
                        </a:rPr>
                        <a:t>виконання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Програми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впровадження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заходів</a:t>
                      </a:r>
                      <a:r>
                        <a:rPr lang="ru-RU" sz="1800" b="0" noProof="0" dirty="0">
                          <a:effectLst/>
                          <a:latin typeface="+mn-lt"/>
                          <a:ea typeface="Times New Roman" panose="02020603050405020304" pitchFamily="18" charset="0"/>
                          <a:cs typeface="Times New Roman" panose="02020603050405020304" pitchFamily="18" charset="0"/>
                        </a:rPr>
                        <a:t> з </a:t>
                      </a:r>
                      <a:r>
                        <a:rPr lang="ru-RU" sz="1800" b="0" noProof="0" dirty="0" err="1">
                          <a:effectLst/>
                          <a:latin typeface="+mn-lt"/>
                          <a:ea typeface="Times New Roman" panose="02020603050405020304" pitchFamily="18" charset="0"/>
                          <a:cs typeface="Times New Roman" panose="02020603050405020304" pitchFamily="18" charset="0"/>
                        </a:rPr>
                        <a:t>енергозбереження</a:t>
                      </a:r>
                      <a:r>
                        <a:rPr lang="ru-RU" sz="1800" b="0" noProof="0" dirty="0">
                          <a:effectLst/>
                          <a:latin typeface="+mn-lt"/>
                          <a:ea typeface="Times New Roman" panose="02020603050405020304" pitchFamily="18" charset="0"/>
                          <a:cs typeface="Times New Roman" panose="02020603050405020304" pitchFamily="18" charset="0"/>
                        </a:rPr>
                        <a:t> і </a:t>
                      </a:r>
                      <a:r>
                        <a:rPr lang="ru-RU" sz="1800" b="0" noProof="0" dirty="0" err="1">
                          <a:effectLst/>
                          <a:latin typeface="+mn-lt"/>
                          <a:ea typeface="Times New Roman" panose="02020603050405020304" pitchFamily="18" charset="0"/>
                          <a:cs typeface="Times New Roman" panose="02020603050405020304" pitchFamily="18" charset="0"/>
                        </a:rPr>
                        <a:t>термомодернізації</a:t>
                      </a:r>
                      <a:r>
                        <a:rPr lang="ru-RU" sz="1800" b="0" noProof="0" dirty="0">
                          <a:effectLst/>
                          <a:latin typeface="+mn-lt"/>
                          <a:ea typeface="Times New Roman" panose="02020603050405020304" pitchFamily="18" charset="0"/>
                          <a:cs typeface="Times New Roman" panose="02020603050405020304" pitchFamily="18" charset="0"/>
                        </a:rPr>
                        <a:t> у </a:t>
                      </a:r>
                      <a:r>
                        <a:rPr lang="ru-RU" sz="1800" b="0" noProof="0" dirty="0" err="1">
                          <a:effectLst/>
                          <a:latin typeface="+mn-lt"/>
                          <a:ea typeface="Times New Roman" panose="02020603050405020304" pitchFamily="18" charset="0"/>
                          <a:cs typeface="Times New Roman" panose="02020603050405020304" pitchFamily="18" charset="0"/>
                        </a:rPr>
                        <a:t>приватних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житлових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будинках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садибного</a:t>
                      </a:r>
                      <a:r>
                        <a:rPr lang="ru-RU" sz="1800" b="0" noProof="0" dirty="0">
                          <a:effectLst/>
                          <a:latin typeface="+mn-lt"/>
                          <a:ea typeface="Times New Roman" panose="02020603050405020304" pitchFamily="18" charset="0"/>
                          <a:cs typeface="Times New Roman" panose="02020603050405020304" pitchFamily="18" charset="0"/>
                        </a:rPr>
                        <a:t> типу та </a:t>
                      </a:r>
                      <a:r>
                        <a:rPr lang="ru-RU" sz="1800" b="0" noProof="0" dirty="0" err="1">
                          <a:effectLst/>
                          <a:latin typeface="+mn-lt"/>
                          <a:ea typeface="Times New Roman" panose="02020603050405020304" pitchFamily="18" charset="0"/>
                          <a:cs typeface="Times New Roman" panose="02020603050405020304" pitchFamily="18" charset="0"/>
                        </a:rPr>
                        <a:t>багатоквартирних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житлових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будинках</a:t>
                      </a:r>
                      <a:r>
                        <a:rPr lang="ru-RU" sz="1800" b="0" noProof="0" dirty="0">
                          <a:effectLst/>
                          <a:latin typeface="+mn-lt"/>
                          <a:ea typeface="Times New Roman" panose="02020603050405020304" pitchFamily="18" charset="0"/>
                          <a:cs typeface="Times New Roman" panose="02020603050405020304" pitchFamily="18" charset="0"/>
                        </a:rPr>
                        <a:t> у </a:t>
                      </a:r>
                      <a:r>
                        <a:rPr lang="ru-RU" sz="1800" b="0" noProof="0" dirty="0" err="1">
                          <a:effectLst/>
                          <a:latin typeface="+mn-lt"/>
                          <a:ea typeface="Times New Roman" panose="02020603050405020304" pitchFamily="18" charset="0"/>
                          <a:cs typeface="Times New Roman" panose="02020603050405020304" pitchFamily="18" charset="0"/>
                        </a:rPr>
                        <a:t>Славутській</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міській</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територіальній</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громаді</a:t>
                      </a:r>
                      <a:r>
                        <a:rPr lang="ru-RU" sz="1800" b="0" noProof="0" dirty="0">
                          <a:effectLst/>
                          <a:latin typeface="+mn-lt"/>
                          <a:ea typeface="Times New Roman" panose="02020603050405020304" pitchFamily="18" charset="0"/>
                          <a:cs typeface="Times New Roman" panose="02020603050405020304" pitchFamily="18" charset="0"/>
                        </a:rPr>
                        <a:t>  на 2021 – 2023 роки.  За результатами </a:t>
                      </a:r>
                      <a:r>
                        <a:rPr lang="ru-RU" sz="1800" b="0" noProof="0" dirty="0" err="1">
                          <a:effectLst/>
                          <a:latin typeface="+mn-lt"/>
                          <a:ea typeface="Times New Roman" panose="02020603050405020304" pitchFamily="18" charset="0"/>
                          <a:cs typeface="Times New Roman" panose="02020603050405020304" pitchFamily="18" charset="0"/>
                        </a:rPr>
                        <a:t>проведеної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роботи</a:t>
                      </a:r>
                      <a:r>
                        <a:rPr lang="ru-RU" sz="1800" b="0" noProof="0" dirty="0">
                          <a:effectLst/>
                          <a:latin typeface="+mn-lt"/>
                          <a:ea typeface="Times New Roman" panose="02020603050405020304" pitchFamily="18" charset="0"/>
                          <a:cs typeface="Times New Roman" panose="02020603050405020304" pitchFamily="18" charset="0"/>
                        </a:rPr>
                        <a:t> в </a:t>
                      </a:r>
                      <a:r>
                        <a:rPr lang="ru-RU" sz="1800" b="0" noProof="0" dirty="0" err="1">
                          <a:effectLst/>
                          <a:latin typeface="+mn-lt"/>
                          <a:ea typeface="Times New Roman" panose="02020603050405020304" pitchFamily="18" charset="0"/>
                          <a:cs typeface="Times New Roman" panose="02020603050405020304" pitchFamily="18" charset="0"/>
                        </a:rPr>
                        <a:t>звітному</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періоді</a:t>
                      </a:r>
                      <a:r>
                        <a:rPr lang="ru-RU" sz="1800" b="0" noProof="0" dirty="0">
                          <a:effectLst/>
                          <a:latin typeface="+mn-lt"/>
                          <a:ea typeface="Times New Roman" panose="02020603050405020304" pitchFamily="18" charset="0"/>
                          <a:cs typeface="Times New Roman" panose="02020603050405020304" pitchFamily="18" charset="0"/>
                        </a:rPr>
                        <a:t>, видано 60 тис. грн. </a:t>
                      </a:r>
                      <a:r>
                        <a:rPr lang="ru-RU" sz="1800" b="0" noProof="0" dirty="0" err="1">
                          <a:effectLst/>
                          <a:latin typeface="+mn-lt"/>
                          <a:ea typeface="Times New Roman" panose="02020603050405020304" pitchFamily="18" charset="0"/>
                          <a:cs typeface="Times New Roman" panose="02020603050405020304" pitchFamily="18" charset="0"/>
                        </a:rPr>
                        <a:t>поворотної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фінансової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допомоги</a:t>
                      </a:r>
                      <a:r>
                        <a:rPr lang="ru-RU" sz="1800" b="0" noProof="0" dirty="0">
                          <a:effectLst/>
                          <a:latin typeface="+mn-lt"/>
                          <a:ea typeface="Times New Roman" panose="02020603050405020304" pitchFamily="18" charset="0"/>
                          <a:cs typeface="Times New Roman" panose="02020603050405020304" pitchFamily="18" charset="0"/>
                        </a:rPr>
                        <a:t> на заходи з </a:t>
                      </a:r>
                      <a:r>
                        <a:rPr lang="ru-RU" sz="1800" b="0" noProof="0" dirty="0" err="1">
                          <a:effectLst/>
                          <a:latin typeface="+mn-lt"/>
                          <a:ea typeface="Times New Roman" panose="02020603050405020304" pitchFamily="18" charset="0"/>
                          <a:cs typeface="Times New Roman" panose="02020603050405020304" pitchFamily="18" charset="0"/>
                        </a:rPr>
                        <a:t>енергозбереження</a:t>
                      </a:r>
                      <a:r>
                        <a:rPr lang="ru-RU" sz="1800" b="0" noProof="0" dirty="0">
                          <a:effectLst/>
                          <a:latin typeface="+mn-lt"/>
                          <a:ea typeface="Times New Roman" panose="02020603050405020304" pitchFamily="18" charset="0"/>
                          <a:cs typeface="Times New Roman" panose="02020603050405020304" pitchFamily="18" charset="0"/>
                        </a:rPr>
                        <a:t>.</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28006296"/>
                  </a:ext>
                </a:extLst>
              </a:tr>
            </a:tbl>
          </a:graphicData>
        </a:graphic>
      </p:graphicFrame>
      <p:pic>
        <p:nvPicPr>
          <p:cNvPr id="6" name="Picture 5" descr="K:\ФОТО ДАРЧИК\17-Енергозабезпечення та енергозбереження--\перший.jpg">
            <a:extLst>
              <a:ext uri="{FF2B5EF4-FFF2-40B4-BE49-F238E27FC236}">
                <a16:creationId xmlns:a16="http://schemas.microsoft.com/office/drawing/2014/main" id="{DB29A446-B05D-4A0A-AD05-4038FF97CA1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28147" y="3988697"/>
            <a:ext cx="2952806" cy="277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Рисунок 2">
            <a:extLst>
              <a:ext uri="{FF2B5EF4-FFF2-40B4-BE49-F238E27FC236}">
                <a16:creationId xmlns:a16="http://schemas.microsoft.com/office/drawing/2014/main" id="{AC47EB77-6BB0-4449-8C36-434B1A8D68C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80953" y="3988697"/>
            <a:ext cx="4585308" cy="2762663"/>
          </a:xfrm>
          <a:prstGeom prst="rect">
            <a:avLst/>
          </a:prstGeom>
        </p:spPr>
      </p:pic>
      <p:pic>
        <p:nvPicPr>
          <p:cNvPr id="5" name="Рисунок 4">
            <a:extLst>
              <a:ext uri="{FF2B5EF4-FFF2-40B4-BE49-F238E27FC236}">
                <a16:creationId xmlns:a16="http://schemas.microsoft.com/office/drawing/2014/main" id="{96986EE7-345E-48EE-A59C-48656C4732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209" y="3970150"/>
            <a:ext cx="4536838" cy="2790568"/>
          </a:xfrm>
          <a:prstGeom prst="rect">
            <a:avLst/>
          </a:prstGeom>
        </p:spPr>
      </p:pic>
    </p:spTree>
    <p:extLst>
      <p:ext uri="{BB962C8B-B14F-4D97-AF65-F5344CB8AC3E}">
        <p14:creationId xmlns:p14="http://schemas.microsoft.com/office/powerpoint/2010/main" val="5692489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304671" y="135844"/>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МІСТОБУДУВАННЯ ТА БУДІВЕЛЬНИЙ КОМПЛЕКС</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6185" y="944218"/>
            <a:ext cx="1177694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416145" y="212789"/>
            <a:ext cx="616981" cy="523220"/>
          </a:xfrm>
          <a:prstGeom prst="rect">
            <a:avLst/>
          </a:prstGeom>
          <a:noFill/>
        </p:spPr>
        <p:txBody>
          <a:bodyPr wrap="square" rtlCol="0">
            <a:spAutoFit/>
          </a:bodyPr>
          <a:lstStyle/>
          <a:p>
            <a:r>
              <a:rPr lang="uk-UA" sz="2800" b="1" dirty="0">
                <a:solidFill>
                  <a:schemeClr val="bg1"/>
                </a:solidFill>
              </a:rPr>
              <a:t>54</a:t>
            </a:r>
          </a:p>
        </p:txBody>
      </p: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392583" y="4680647"/>
            <a:ext cx="11285066" cy="4354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err="1">
                <a:solidFill>
                  <a:schemeClr val="bg1"/>
                </a:solidFill>
                <a:cs typeface="Times New Roman" pitchFamily="18" charset="0"/>
              </a:rPr>
              <a:t>Протягом</a:t>
            </a:r>
            <a:r>
              <a:rPr lang="ru-RU" sz="2000" b="1" dirty="0">
                <a:solidFill>
                  <a:schemeClr val="bg1"/>
                </a:solidFill>
                <a:cs typeface="Times New Roman" pitchFamily="18" charset="0"/>
              </a:rPr>
              <a:t> 2021 року </a:t>
            </a:r>
            <a:r>
              <a:rPr lang="ru-RU" sz="2000" b="1" dirty="0" err="1">
                <a:solidFill>
                  <a:schemeClr val="bg1"/>
                </a:solidFill>
                <a:cs typeface="Times New Roman" pitchFamily="18" charset="0"/>
              </a:rPr>
              <a:t>проводилися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роботи</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коригування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проєктів</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містобудівної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документації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Внесення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змін</a:t>
            </a:r>
            <a:r>
              <a:rPr lang="ru-RU" sz="2000" b="1" dirty="0">
                <a:solidFill>
                  <a:schemeClr val="bg1"/>
                </a:solidFill>
                <a:cs typeface="Times New Roman" pitchFamily="18" charset="0"/>
              </a:rPr>
              <a:t>  до генерального  плану </a:t>
            </a:r>
            <a:r>
              <a:rPr lang="ru-RU" sz="2000" b="1" dirty="0" err="1">
                <a:solidFill>
                  <a:schemeClr val="bg1"/>
                </a:solidFill>
                <a:cs typeface="Times New Roman" pitchFamily="18" charset="0"/>
              </a:rPr>
              <a:t>міста</a:t>
            </a:r>
            <a:r>
              <a:rPr lang="ru-RU" sz="2000" b="1" dirty="0">
                <a:solidFill>
                  <a:schemeClr val="bg1"/>
                </a:solidFill>
                <a:cs typeface="Times New Roman" pitchFamily="18" charset="0"/>
              </a:rPr>
              <a:t> Славута </a:t>
            </a:r>
            <a:r>
              <a:rPr lang="ru-RU" sz="2000" b="1" dirty="0" err="1">
                <a:solidFill>
                  <a:schemeClr val="bg1"/>
                </a:solidFill>
                <a:cs typeface="Times New Roman" pitchFamily="18" charset="0"/>
              </a:rPr>
              <a:t>Хмельницької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області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Внесення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змін</a:t>
            </a:r>
            <a:r>
              <a:rPr lang="ru-RU" sz="2000" b="1" dirty="0">
                <a:solidFill>
                  <a:schemeClr val="bg1"/>
                </a:solidFill>
                <a:cs typeface="Times New Roman" pitchFamily="18" charset="0"/>
              </a:rPr>
              <a:t>  до плану </a:t>
            </a:r>
            <a:r>
              <a:rPr lang="ru-RU" sz="2000" b="1" dirty="0" err="1">
                <a:solidFill>
                  <a:schemeClr val="bg1"/>
                </a:solidFill>
                <a:cs typeface="Times New Roman" pitchFamily="18" charset="0"/>
              </a:rPr>
              <a:t>зонування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міста</a:t>
            </a:r>
            <a:r>
              <a:rPr lang="ru-RU" sz="2000" b="1" dirty="0">
                <a:solidFill>
                  <a:schemeClr val="bg1"/>
                </a:solidFill>
                <a:cs typeface="Times New Roman" pitchFamily="18" charset="0"/>
              </a:rPr>
              <a:t> Славута </a:t>
            </a:r>
            <a:r>
              <a:rPr lang="ru-RU" sz="2000" b="1" dirty="0" err="1">
                <a:solidFill>
                  <a:schemeClr val="bg1"/>
                </a:solidFill>
                <a:cs typeface="Times New Roman" pitchFamily="18" charset="0"/>
              </a:rPr>
              <a:t>Хмельницької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області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Зазначені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проєкти</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після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доопрацювання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було</a:t>
            </a:r>
            <a:r>
              <a:rPr lang="ru-RU" sz="2000" b="1" dirty="0">
                <a:solidFill>
                  <a:schemeClr val="bg1"/>
                </a:solidFill>
                <a:cs typeface="Times New Roman" pitchFamily="18" charset="0"/>
              </a:rPr>
              <a:t>  направлено на </a:t>
            </a:r>
            <a:r>
              <a:rPr lang="ru-RU" sz="2000" b="1" dirty="0" err="1">
                <a:solidFill>
                  <a:schemeClr val="bg1"/>
                </a:solidFill>
                <a:cs typeface="Times New Roman" pitchFamily="18" charset="0"/>
              </a:rPr>
              <a:t>розгляд</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містобудівної</a:t>
            </a:r>
            <a:r>
              <a:rPr lang="ru-RU" sz="2000" b="1" dirty="0">
                <a:solidFill>
                  <a:schemeClr val="bg1"/>
                </a:solidFill>
                <a:cs typeface="Times New Roman" pitchFamily="18" charset="0"/>
              </a:rPr>
              <a:t> ради при </a:t>
            </a:r>
            <a:r>
              <a:rPr lang="ru-RU" sz="2000" b="1" dirty="0" err="1">
                <a:solidFill>
                  <a:schemeClr val="bg1"/>
                </a:solidFill>
                <a:cs typeface="Times New Roman" pitchFamily="18" charset="0"/>
              </a:rPr>
              <a:t>відділі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містобудування</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архітектури</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Хмельницької</a:t>
            </a:r>
            <a:r>
              <a:rPr lang="ru-RU" sz="2000" b="1" dirty="0">
                <a:solidFill>
                  <a:schemeClr val="bg1"/>
                </a:solidFill>
                <a:cs typeface="Times New Roman" pitchFamily="18" charset="0"/>
              </a:rPr>
              <a:t> ОДА, за результатами </a:t>
            </a:r>
            <a:r>
              <a:rPr lang="ru-RU" sz="2000" b="1" dirty="0" err="1">
                <a:solidFill>
                  <a:schemeClr val="bg1"/>
                </a:solidFill>
                <a:cs typeface="Times New Roman" pitchFamily="18" charset="0"/>
              </a:rPr>
              <a:t>розгляду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якої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отримано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позитивний</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висновок</a:t>
            </a:r>
            <a:r>
              <a:rPr lang="ru-RU" sz="2000" b="1" dirty="0">
                <a:solidFill>
                  <a:schemeClr val="bg1"/>
                </a:solidFill>
                <a:cs typeface="Times New Roman" pitchFamily="18" charset="0"/>
              </a:rPr>
              <a:t>.</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p>
        </p:txBody>
      </p:sp>
      <p:graphicFrame>
        <p:nvGraphicFramePr>
          <p:cNvPr id="13" name="Таблиця 12">
            <a:extLst>
              <a:ext uri="{FF2B5EF4-FFF2-40B4-BE49-F238E27FC236}">
                <a16:creationId xmlns:a16="http://schemas.microsoft.com/office/drawing/2014/main" id="{763183C5-EFA3-4336-A2F2-B249CC41D67E}"/>
              </a:ext>
            </a:extLst>
          </p:cNvPr>
          <p:cNvGraphicFramePr>
            <a:graphicFrameLocks noGrp="1"/>
          </p:cNvGraphicFramePr>
          <p:nvPr>
            <p:extLst>
              <p:ext uri="{D42A27DB-BD31-4B8C-83A1-F6EECF244321}">
                <p14:modId xmlns:p14="http://schemas.microsoft.com/office/powerpoint/2010/main" val="3325110963"/>
              </p:ext>
            </p:extLst>
          </p:nvPr>
        </p:nvGraphicFramePr>
        <p:xfrm>
          <a:off x="365723" y="1413118"/>
          <a:ext cx="11557863" cy="2942494"/>
        </p:xfrm>
        <a:graphic>
          <a:graphicData uri="http://schemas.openxmlformats.org/drawingml/2006/table">
            <a:tbl>
              <a:tblPr firstRow="1" firstCol="1" bandRow="1">
                <a:tableStyleId>{5C22544A-7EE6-4342-B048-85BDC9FD1C3A}</a:tableStyleId>
              </a:tblPr>
              <a:tblGrid>
                <a:gridCol w="10132879">
                  <a:extLst>
                    <a:ext uri="{9D8B030D-6E8A-4147-A177-3AD203B41FA5}">
                      <a16:colId xmlns:a16="http://schemas.microsoft.com/office/drawing/2014/main" val="3287717616"/>
                    </a:ext>
                  </a:extLst>
                </a:gridCol>
                <a:gridCol w="1424984">
                  <a:extLst>
                    <a:ext uri="{9D8B030D-6E8A-4147-A177-3AD203B41FA5}">
                      <a16:colId xmlns:a16="http://schemas.microsoft.com/office/drawing/2014/main" val="2559407725"/>
                    </a:ext>
                  </a:extLst>
                </a:gridCol>
              </a:tblGrid>
              <a:tr h="845193">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Видано будівельні паспорти забудови земельної ділянки на проектування нових індивідуальних житлових будинків садибного типу та реконструкцію існуючих індивідуальних житлових будинків</a:t>
                      </a:r>
                    </a:p>
                  </a:txBody>
                  <a:tcPr marL="68580" marR="68580" marT="0" marB="0">
                    <a:solidFill>
                      <a:schemeClr val="accent1">
                        <a:lumMod val="75000"/>
                      </a:schemeClr>
                    </a:solidFill>
                  </a:tcPr>
                </a:tc>
                <a:tc>
                  <a:txBody>
                    <a:bodyPr/>
                    <a:lstStyle/>
                    <a:p>
                      <a:pPr>
                        <a:lnSpc>
                          <a:spcPct val="107000"/>
                        </a:lnSpc>
                        <a:spcAft>
                          <a:spcPts val="800"/>
                        </a:spcAft>
                      </a:pPr>
                      <a:r>
                        <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28</a:t>
                      </a:r>
                    </a:p>
                  </a:txBody>
                  <a:tcPr marL="68580" marR="68580" marT="0" marB="0"/>
                </a:tc>
                <a:extLst>
                  <a:ext uri="{0D108BD9-81ED-4DB2-BD59-A6C34878D82A}">
                    <a16:rowId xmlns:a16="http://schemas.microsoft.com/office/drawing/2014/main" val="2993048005"/>
                  </a:ext>
                </a:extLst>
              </a:tr>
              <a:tr h="471166">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Видано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містобудівні</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умови</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та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обмеження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забудови</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земельної</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ділянки</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для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проектування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нових</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будівель</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та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реконструкцію</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існуючих</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у 2021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році</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69 </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761662">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Видано </a:t>
                      </a:r>
                      <a:r>
                        <a:rPr lang="ru-RU" sz="1800" b="0" noProof="0" dirty="0" err="1">
                          <a:effectLst/>
                          <a:latin typeface="+mn-lt"/>
                          <a:ea typeface="Times New Roman" panose="02020603050405020304" pitchFamily="18" charset="0"/>
                          <a:cs typeface="Times New Roman" panose="02020603050405020304" pitchFamily="18" charset="0"/>
                        </a:rPr>
                        <a:t>паспорти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прив’язки</a:t>
                      </a:r>
                      <a:r>
                        <a:rPr lang="ru-RU" sz="1800" b="0" noProof="0" dirty="0">
                          <a:effectLst/>
                          <a:latin typeface="+mn-lt"/>
                          <a:ea typeface="Times New Roman" panose="02020603050405020304" pitchFamily="18" charset="0"/>
                          <a:cs typeface="Times New Roman" panose="02020603050405020304" pitchFamily="18" charset="0"/>
                        </a:rPr>
                        <a:t> для </a:t>
                      </a:r>
                      <a:r>
                        <a:rPr lang="ru-RU" sz="1800" b="0" noProof="0" dirty="0" err="1">
                          <a:effectLst/>
                          <a:latin typeface="+mn-lt"/>
                          <a:ea typeface="Times New Roman" panose="02020603050405020304" pitchFamily="18" charset="0"/>
                          <a:cs typeface="Times New Roman" panose="02020603050405020304" pitchFamily="18" charset="0"/>
                        </a:rPr>
                        <a:t>розміщення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тимчасових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споруд</a:t>
                      </a:r>
                      <a:r>
                        <a:rPr lang="ru-RU" sz="1800" b="0" noProof="0" dirty="0">
                          <a:effectLst/>
                          <a:latin typeface="+mn-lt"/>
                          <a:ea typeface="Times New Roman" panose="02020603050405020304" pitchFamily="18" charset="0"/>
                          <a:cs typeface="Times New Roman" panose="02020603050405020304" pitchFamily="18" charset="0"/>
                        </a:rPr>
                        <a:t> на </a:t>
                      </a:r>
                      <a:r>
                        <a:rPr lang="ru-RU" sz="1800" b="0" noProof="0" dirty="0" err="1">
                          <a:effectLst/>
                          <a:latin typeface="+mn-lt"/>
                          <a:ea typeface="Times New Roman" panose="02020603050405020304" pitchFamily="18" charset="0"/>
                          <a:cs typeface="Times New Roman" panose="02020603050405020304" pitchFamily="18" charset="0"/>
                        </a:rPr>
                        <a:t>розміщення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тимчасових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споруд</a:t>
                      </a:r>
                      <a:r>
                        <a:rPr lang="ru-RU" sz="1800" b="0" noProof="0" dirty="0">
                          <a:effectLst/>
                          <a:latin typeface="+mn-lt"/>
                          <a:ea typeface="Times New Roman" panose="02020603050405020304" pitchFamily="18" charset="0"/>
                          <a:cs typeface="Times New Roman" panose="02020603050405020304" pitchFamily="18" charset="0"/>
                        </a:rPr>
                        <a:t> для </a:t>
                      </a:r>
                      <a:r>
                        <a:rPr lang="ru-RU" sz="1800" b="0" noProof="0" dirty="0" err="1">
                          <a:effectLst/>
                          <a:latin typeface="+mn-lt"/>
                          <a:ea typeface="Times New Roman" panose="02020603050405020304" pitchFamily="18" charset="0"/>
                          <a:cs typeface="Times New Roman" panose="02020603050405020304" pitchFamily="18" charset="0"/>
                        </a:rPr>
                        <a:t>провадження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підприємницької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діяльності</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tc>
                <a:extLst>
                  <a:ext uri="{0D108BD9-81ED-4DB2-BD59-A6C34878D82A}">
                    <a16:rowId xmlns:a16="http://schemas.microsoft.com/office/drawing/2014/main" val="1911346375"/>
                  </a:ext>
                </a:extLst>
              </a:tr>
              <a:tr h="761662">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Прийнято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рішення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сесії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стосовно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присвоєння</a:t>
                      </a:r>
                      <a:r>
                        <a:rPr lang="ru-RU" sz="1800" b="0" noProof="0" dirty="0">
                          <a:effectLst/>
                          <a:latin typeface="+mn-lt"/>
                          <a:ea typeface="Times New Roman" panose="02020603050405020304" pitchFamily="18" charset="0"/>
                          <a:cs typeface="Times New Roman" panose="02020603050405020304" pitchFamily="18" charset="0"/>
                        </a:rPr>
                        <a:t> та </a:t>
                      </a:r>
                      <a:r>
                        <a:rPr lang="ru-RU" sz="1800" b="0" noProof="0" dirty="0" err="1">
                          <a:effectLst/>
                          <a:latin typeface="+mn-lt"/>
                          <a:ea typeface="Times New Roman" panose="02020603050405020304" pitchFamily="18" charset="0"/>
                          <a:cs typeface="Times New Roman" panose="02020603050405020304" pitchFamily="18" charset="0"/>
                        </a:rPr>
                        <a:t>зміни</a:t>
                      </a:r>
                      <a:r>
                        <a:rPr lang="ru-RU" sz="1800" b="0" noProof="0" dirty="0">
                          <a:effectLst/>
                          <a:latin typeface="+mn-lt"/>
                          <a:ea typeface="Times New Roman" panose="02020603050405020304" pitchFamily="18" charset="0"/>
                          <a:cs typeface="Times New Roman" panose="02020603050405020304" pitchFamily="18" charset="0"/>
                        </a:rPr>
                        <a:t> адрес </a:t>
                      </a:r>
                      <a:r>
                        <a:rPr lang="ru-RU" sz="1800" b="0" noProof="0" dirty="0" err="1">
                          <a:effectLst/>
                          <a:latin typeface="+mn-lt"/>
                          <a:ea typeface="Times New Roman" panose="02020603050405020304" pitchFamily="18" charset="0"/>
                          <a:cs typeface="Times New Roman" panose="02020603050405020304" pitchFamily="18" charset="0"/>
                        </a:rPr>
                        <a:t>об’єктам</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будівництва</a:t>
                      </a:r>
                      <a:r>
                        <a:rPr lang="ru-RU" sz="1800" b="0" noProof="0" dirty="0">
                          <a:effectLst/>
                          <a:latin typeface="+mn-lt"/>
                          <a:ea typeface="Times New Roman" panose="02020603050405020304" pitchFamily="18" charset="0"/>
                          <a:cs typeface="Times New Roman" panose="02020603050405020304" pitchFamily="18" charset="0"/>
                        </a:rPr>
                        <a:t> та </a:t>
                      </a:r>
                      <a:r>
                        <a:rPr lang="ru-RU" sz="1800" b="0" noProof="0" dirty="0" err="1">
                          <a:effectLst/>
                          <a:latin typeface="+mn-lt"/>
                          <a:ea typeface="Times New Roman" panose="02020603050405020304" pitchFamily="18" charset="0"/>
                          <a:cs typeface="Times New Roman" panose="02020603050405020304" pitchFamily="18" charset="0"/>
                        </a:rPr>
                        <a:t>об’єктам</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нерухомого</a:t>
                      </a:r>
                      <a:r>
                        <a:rPr lang="ru-RU" sz="1800" b="0" noProof="0" dirty="0">
                          <a:effectLst/>
                          <a:latin typeface="+mn-lt"/>
                          <a:ea typeface="Times New Roman" panose="02020603050405020304" pitchFamily="18" charset="0"/>
                          <a:cs typeface="Times New Roman" panose="02020603050405020304" pitchFamily="18" charset="0"/>
                        </a:rPr>
                        <a:t> майна</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57</a:t>
                      </a:r>
                    </a:p>
                  </a:txBody>
                  <a:tcPr marL="68580" marR="68580" marT="0" marB="0"/>
                </a:tc>
                <a:extLst>
                  <a:ext uri="{0D108BD9-81ED-4DB2-BD59-A6C34878D82A}">
                    <a16:rowId xmlns:a16="http://schemas.microsoft.com/office/drawing/2014/main" val="247159106"/>
                  </a:ext>
                </a:extLst>
              </a:tr>
            </a:tbl>
          </a:graphicData>
        </a:graphic>
      </p:graphicFrame>
    </p:spTree>
    <p:extLst>
      <p:ext uri="{BB962C8B-B14F-4D97-AF65-F5344CB8AC3E}">
        <p14:creationId xmlns:p14="http://schemas.microsoft.com/office/powerpoint/2010/main" val="10505132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9403" y="-56881"/>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МІСТОБУДУВАННЯ ТА БУДІВЕЛЬНИЙ КОМПЛЕКС</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263506" y="899620"/>
            <a:ext cx="4937863" cy="149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err="1">
                <a:solidFill>
                  <a:schemeClr val="bg1"/>
                </a:solidFill>
                <a:cs typeface="Times New Roman" pitchFamily="18" charset="0"/>
              </a:rPr>
              <a:t>Реконструкція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вулиці</a:t>
            </a:r>
            <a:r>
              <a:rPr lang="ru-RU" sz="2000" b="1" dirty="0">
                <a:solidFill>
                  <a:schemeClr val="bg1"/>
                </a:solidFill>
                <a:cs typeface="Times New Roman" pitchFamily="18" charset="0"/>
              </a:rPr>
              <a:t> Петра Сагайдачного </a:t>
            </a:r>
          </a:p>
          <a:p>
            <a:pPr marL="0" indent="0">
              <a:spcBef>
                <a:spcPts val="0"/>
              </a:spcBef>
              <a:buNone/>
            </a:pPr>
            <a:r>
              <a:rPr lang="ru-RU" sz="2000" b="1" dirty="0">
                <a:solidFill>
                  <a:schemeClr val="bg1"/>
                </a:solidFill>
                <a:cs typeface="Times New Roman" pitchFamily="18" charset="0"/>
              </a:rPr>
              <a:t>– 1155,00496 тис. грн.</a:t>
            </a:r>
          </a:p>
          <a:p>
            <a:pPr marL="0" indent="0">
              <a:spcBef>
                <a:spcPts val="0"/>
              </a:spcBef>
              <a:buNone/>
            </a:pPr>
            <a:endParaRPr lang="ru-RU" sz="2000" b="1" dirty="0">
              <a:solidFill>
                <a:schemeClr val="bg1"/>
              </a:solidFill>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415126" y="623672"/>
            <a:ext cx="11551475"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2050" name="Picture 2" descr="На зображенні може бути: вулиця, дорога та дерево">
            <a:extLst>
              <a:ext uri="{FF2B5EF4-FFF2-40B4-BE49-F238E27FC236}">
                <a16:creationId xmlns:a16="http://schemas.microsoft.com/office/drawing/2014/main" id="{370002D3-5BEB-45DA-9662-195E1923A272}"/>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3506" y="4291138"/>
            <a:ext cx="4494733" cy="2530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На зображенні може бути: природа, вулиця, дорога та дерево">
            <a:extLst>
              <a:ext uri="{FF2B5EF4-FFF2-40B4-BE49-F238E27FC236}">
                <a16:creationId xmlns:a16="http://schemas.microsoft.com/office/drawing/2014/main" id="{38A60E01-667A-4C88-9CB6-19A87731E21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73018" y="1757524"/>
            <a:ext cx="4485221" cy="25302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D0B837-2061-482E-8289-2C8DEEA1E607}"/>
              </a:ext>
            </a:extLst>
          </p:cNvPr>
          <p:cNvSpPr txBox="1"/>
          <p:nvPr/>
        </p:nvSpPr>
        <p:spPr>
          <a:xfrm>
            <a:off x="11494008" y="21786"/>
            <a:ext cx="626249" cy="523220"/>
          </a:xfrm>
          <a:prstGeom prst="rect">
            <a:avLst/>
          </a:prstGeom>
          <a:noFill/>
        </p:spPr>
        <p:txBody>
          <a:bodyPr wrap="square" rtlCol="0">
            <a:spAutoFit/>
          </a:bodyPr>
          <a:lstStyle/>
          <a:p>
            <a:r>
              <a:rPr lang="uk-UA" sz="2800" b="1" dirty="0">
                <a:solidFill>
                  <a:schemeClr val="bg1"/>
                </a:solidFill>
              </a:rPr>
              <a:t>55</a:t>
            </a:r>
          </a:p>
        </p:txBody>
      </p:sp>
      <p:pic>
        <p:nvPicPr>
          <p:cNvPr id="10" name="Рисунок 9">
            <a:extLst>
              <a:ext uri="{FF2B5EF4-FFF2-40B4-BE49-F238E27FC236}">
                <a16:creationId xmlns:a16="http://schemas.microsoft.com/office/drawing/2014/main" id="{72C7CD88-CE83-49DA-A74E-EBC47459A4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6674" y="1885049"/>
            <a:ext cx="5637334" cy="4805475"/>
          </a:xfrm>
          <a:prstGeom prst="rect">
            <a:avLst/>
          </a:prstGeom>
        </p:spPr>
      </p:pic>
      <p:sp>
        <p:nvSpPr>
          <p:cNvPr id="14" name="Rectangle 3">
            <a:extLst>
              <a:ext uri="{FF2B5EF4-FFF2-40B4-BE49-F238E27FC236}">
                <a16:creationId xmlns:a16="http://schemas.microsoft.com/office/drawing/2014/main" id="{F66976AB-1481-467D-9E96-708BE8948035}"/>
              </a:ext>
            </a:extLst>
          </p:cNvPr>
          <p:cNvSpPr txBox="1">
            <a:spLocks noChangeArrowheads="1"/>
          </p:cNvSpPr>
          <p:nvPr/>
        </p:nvSpPr>
        <p:spPr>
          <a:xfrm>
            <a:off x="5760695" y="899620"/>
            <a:ext cx="4937863" cy="1497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err="1">
                <a:solidFill>
                  <a:schemeClr val="bg1"/>
                </a:solidFill>
                <a:cs typeface="Times New Roman" pitchFamily="18" charset="0"/>
              </a:rPr>
              <a:t>Капітальний</a:t>
            </a:r>
            <a:r>
              <a:rPr lang="ru-RU" sz="2000" b="1" dirty="0">
                <a:solidFill>
                  <a:schemeClr val="bg1"/>
                </a:solidFill>
                <a:cs typeface="Times New Roman" pitchFamily="18" charset="0"/>
              </a:rPr>
              <a:t> ремонт тротуару на</a:t>
            </a:r>
          </a:p>
          <a:p>
            <a:pPr marL="0" indent="0">
              <a:spcBef>
                <a:spcPts val="0"/>
              </a:spcBef>
              <a:buNone/>
            </a:pPr>
            <a:r>
              <a:rPr lang="ru-RU" sz="2000" b="1" dirty="0" err="1">
                <a:solidFill>
                  <a:schemeClr val="bg1"/>
                </a:solidFill>
                <a:cs typeface="Times New Roman" pitchFamily="18" charset="0"/>
              </a:rPr>
              <a:t>вул</a:t>
            </a:r>
            <a:r>
              <a:rPr lang="ru-RU" sz="2000" b="1" dirty="0">
                <a:solidFill>
                  <a:schemeClr val="bg1"/>
                </a:solidFill>
                <a:cs typeface="Times New Roman" pitchFamily="18" charset="0"/>
              </a:rPr>
              <a:t>. Миру – 1196,320 тис. грн.</a:t>
            </a:r>
          </a:p>
          <a:p>
            <a:pPr marL="0" indent="0">
              <a:spcBef>
                <a:spcPts val="0"/>
              </a:spcBef>
              <a:buNone/>
            </a:pPr>
            <a:endParaRPr lang="ru-RU" sz="2000" b="1" dirty="0">
              <a:solidFill>
                <a:schemeClr val="bg1"/>
              </a:solidFill>
              <a:cs typeface="Times New Roman" pitchFamily="18" charset="0"/>
            </a:endParaRPr>
          </a:p>
        </p:txBody>
      </p:sp>
    </p:spTree>
    <p:extLst>
      <p:ext uri="{BB962C8B-B14F-4D97-AF65-F5344CB8AC3E}">
        <p14:creationId xmlns:p14="http://schemas.microsoft.com/office/powerpoint/2010/main" val="38631889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69403" y="-56881"/>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МІСТОБУДУВАННЯ ТА БУДІВЕЛЬНИЙ КОМПЛЕКС</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474241" y="895375"/>
            <a:ext cx="5383982" cy="16209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err="1">
                <a:solidFill>
                  <a:schemeClr val="bg1"/>
                </a:solidFill>
                <a:cs typeface="Times New Roman" pitchFamily="18" charset="0"/>
              </a:rPr>
              <a:t>Капітальний</a:t>
            </a:r>
            <a:r>
              <a:rPr lang="ru-RU" sz="2000" b="1" dirty="0">
                <a:solidFill>
                  <a:schemeClr val="bg1"/>
                </a:solidFill>
                <a:cs typeface="Times New Roman" pitchFamily="18" charset="0"/>
              </a:rPr>
              <a:t> ремонт </a:t>
            </a:r>
            <a:r>
              <a:rPr lang="ru-RU" sz="2000" b="1" dirty="0" err="1">
                <a:solidFill>
                  <a:schemeClr val="bg1"/>
                </a:solidFill>
                <a:cs typeface="Times New Roman" pitchFamily="18" charset="0"/>
              </a:rPr>
              <a:t>дорожнього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покриття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вул</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Козацька</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ділянці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від</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Соборності</a:t>
            </a:r>
            <a:r>
              <a:rPr lang="ru-RU" sz="2000" b="1" dirty="0">
                <a:solidFill>
                  <a:schemeClr val="bg1"/>
                </a:solidFill>
                <a:cs typeface="Times New Roman" pitchFamily="18" charset="0"/>
              </a:rPr>
              <a:t> до </a:t>
            </a:r>
            <a:r>
              <a:rPr lang="ru-RU" sz="2000" b="1" dirty="0" err="1">
                <a:solidFill>
                  <a:schemeClr val="bg1"/>
                </a:solidFill>
                <a:cs typeface="Times New Roman" pitchFamily="18" charset="0"/>
              </a:rPr>
              <a:t>площі</a:t>
            </a:r>
            <a:r>
              <a:rPr lang="ru-RU" sz="2000" b="1" dirty="0">
                <a:solidFill>
                  <a:schemeClr val="bg1"/>
                </a:solidFill>
                <a:cs typeface="Times New Roman" pitchFamily="18" charset="0"/>
              </a:rPr>
              <a:t> Шевченка) — 2756,439 56 тис. грн.</a:t>
            </a:r>
            <a:endParaRPr lang="uk-UA" sz="2000" b="1" dirty="0">
              <a:solidFill>
                <a:schemeClr val="bg1"/>
              </a:solidFill>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456482" y="724256"/>
            <a:ext cx="11735518"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890293" y="895375"/>
            <a:ext cx="5397253" cy="13749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err="1">
                <a:solidFill>
                  <a:schemeClr val="bg1"/>
                </a:solidFill>
                <a:cs typeface="Times New Roman" pitchFamily="18" charset="0"/>
              </a:rPr>
              <a:t>Капітальний</a:t>
            </a:r>
            <a:r>
              <a:rPr lang="ru-RU" sz="2000" b="1" dirty="0">
                <a:solidFill>
                  <a:schemeClr val="bg1"/>
                </a:solidFill>
                <a:cs typeface="Times New Roman" pitchFamily="18" charset="0"/>
              </a:rPr>
              <a:t> ремонт </a:t>
            </a:r>
            <a:r>
              <a:rPr lang="ru-RU" sz="2000" b="1" dirty="0" err="1">
                <a:solidFill>
                  <a:schemeClr val="bg1"/>
                </a:solidFill>
                <a:cs typeface="Times New Roman" pitchFamily="18" charset="0"/>
              </a:rPr>
              <a:t>дорожнього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покриття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вул</a:t>
            </a:r>
            <a:r>
              <a:rPr lang="ru-RU" sz="2000" b="1" dirty="0">
                <a:solidFill>
                  <a:schemeClr val="bg1"/>
                </a:solidFill>
                <a:cs typeface="Times New Roman" pitchFamily="18" charset="0"/>
              </a:rPr>
              <a:t>. Богдана </a:t>
            </a:r>
            <a:r>
              <a:rPr lang="ru-RU" sz="2000" b="1" dirty="0" err="1">
                <a:solidFill>
                  <a:schemeClr val="bg1"/>
                </a:solidFill>
                <a:cs typeface="Times New Roman" pitchFamily="18" charset="0"/>
              </a:rPr>
              <a:t>Хмельницького</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ділянці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від</a:t>
            </a:r>
            <a:r>
              <a:rPr lang="ru-RU" sz="2000" b="1" dirty="0">
                <a:solidFill>
                  <a:schemeClr val="bg1"/>
                </a:solidFill>
                <a:cs typeface="Times New Roman" pitchFamily="18" charset="0"/>
              </a:rPr>
              <a:t> Данила </a:t>
            </a:r>
            <a:r>
              <a:rPr lang="ru-RU" sz="2000" b="1" dirty="0" err="1">
                <a:solidFill>
                  <a:schemeClr val="bg1"/>
                </a:solidFill>
                <a:cs typeface="Times New Roman" pitchFamily="18" charset="0"/>
              </a:rPr>
              <a:t>Галицького</a:t>
            </a:r>
            <a:r>
              <a:rPr lang="ru-RU" sz="2000" b="1" dirty="0">
                <a:solidFill>
                  <a:schemeClr val="bg1"/>
                </a:solidFill>
                <a:cs typeface="Times New Roman" pitchFamily="18" charset="0"/>
              </a:rPr>
              <a:t> до </a:t>
            </a:r>
            <a:r>
              <a:rPr lang="ru-RU" sz="2000" b="1" dirty="0" err="1">
                <a:solidFill>
                  <a:schemeClr val="bg1"/>
                </a:solidFill>
                <a:cs typeface="Times New Roman" pitchFamily="18" charset="0"/>
              </a:rPr>
              <a:t>вулиці</a:t>
            </a:r>
            <a:r>
              <a:rPr lang="ru-RU" sz="2000" b="1" dirty="0">
                <a:solidFill>
                  <a:schemeClr val="bg1"/>
                </a:solidFill>
                <a:cs typeface="Times New Roman" pitchFamily="18" charset="0"/>
              </a:rPr>
              <a:t> Ярослава Мудрого) – 721,972 54 тис. грн.</a:t>
            </a:r>
            <a:endParaRPr lang="uk-UA" sz="2000" b="1" dirty="0">
              <a:solidFill>
                <a:schemeClr val="bg1"/>
              </a:solidFill>
              <a:latin typeface="Times New Roman" pitchFamily="18" charset="0"/>
              <a:cs typeface="Times New Roman" pitchFamily="18" charset="0"/>
            </a:endParaRPr>
          </a:p>
        </p:txBody>
      </p:sp>
      <p:pic>
        <p:nvPicPr>
          <p:cNvPr id="1026" name="Picture 2" descr="На зображенні може бути: дерево та дорога">
            <a:extLst>
              <a:ext uri="{FF2B5EF4-FFF2-40B4-BE49-F238E27FC236}">
                <a16:creationId xmlns:a16="http://schemas.microsoft.com/office/drawing/2014/main" id="{1B653B26-3DC3-4BFD-8A71-554A109333C7}"/>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41519" y="1999904"/>
            <a:ext cx="5316704" cy="239835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DBA0A4AA-2C3E-4EEE-8A35-1B62A6BB71B6}"/>
              </a:ext>
            </a:extLst>
          </p:cNvPr>
          <p:cNvSpPr txBox="1"/>
          <p:nvPr/>
        </p:nvSpPr>
        <p:spPr>
          <a:xfrm>
            <a:off x="11565751" y="20063"/>
            <a:ext cx="626249" cy="523220"/>
          </a:xfrm>
          <a:prstGeom prst="rect">
            <a:avLst/>
          </a:prstGeom>
          <a:noFill/>
        </p:spPr>
        <p:txBody>
          <a:bodyPr wrap="square" rtlCol="0">
            <a:spAutoFit/>
          </a:bodyPr>
          <a:lstStyle/>
          <a:p>
            <a:r>
              <a:rPr lang="uk-UA" sz="2800" b="1" dirty="0">
                <a:solidFill>
                  <a:schemeClr val="bg1"/>
                </a:solidFill>
              </a:rPr>
              <a:t>56</a:t>
            </a:r>
          </a:p>
        </p:txBody>
      </p:sp>
      <p:pic>
        <p:nvPicPr>
          <p:cNvPr id="4" name="Рисунок 3">
            <a:extLst>
              <a:ext uri="{FF2B5EF4-FFF2-40B4-BE49-F238E27FC236}">
                <a16:creationId xmlns:a16="http://schemas.microsoft.com/office/drawing/2014/main" id="{B0F88B0B-BE74-4EA4-A2BD-C3C003C055B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45742" y="2040134"/>
            <a:ext cx="5100258" cy="2358129"/>
          </a:xfrm>
          <a:prstGeom prst="rect">
            <a:avLst/>
          </a:prstGeom>
        </p:spPr>
      </p:pic>
      <p:pic>
        <p:nvPicPr>
          <p:cNvPr id="10" name="Рисунок 9">
            <a:extLst>
              <a:ext uri="{FF2B5EF4-FFF2-40B4-BE49-F238E27FC236}">
                <a16:creationId xmlns:a16="http://schemas.microsoft.com/office/drawing/2014/main" id="{ED197FD1-8A71-42BF-B803-DCB8D5DFB2F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
          <a:stretch/>
        </p:blipFill>
        <p:spPr>
          <a:xfrm>
            <a:off x="7045743" y="4462501"/>
            <a:ext cx="5100258" cy="2395499"/>
          </a:xfrm>
          <a:prstGeom prst="rect">
            <a:avLst/>
          </a:prstGeom>
        </p:spPr>
      </p:pic>
      <p:sp>
        <p:nvSpPr>
          <p:cNvPr id="13" name="Rectangle 3">
            <a:extLst>
              <a:ext uri="{FF2B5EF4-FFF2-40B4-BE49-F238E27FC236}">
                <a16:creationId xmlns:a16="http://schemas.microsoft.com/office/drawing/2014/main" id="{626E533A-6558-49F8-982D-5C880DBA6CAE}"/>
              </a:ext>
            </a:extLst>
          </p:cNvPr>
          <p:cNvSpPr txBox="1">
            <a:spLocks noChangeArrowheads="1"/>
          </p:cNvSpPr>
          <p:nvPr/>
        </p:nvSpPr>
        <p:spPr>
          <a:xfrm>
            <a:off x="532654" y="4827013"/>
            <a:ext cx="4324833" cy="16845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err="1">
                <a:solidFill>
                  <a:schemeClr val="bg1"/>
                </a:solidFill>
                <a:cs typeface="Times New Roman" pitchFamily="18" charset="0"/>
              </a:rPr>
              <a:t>Реконструкція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об'єктів</a:t>
            </a:r>
            <a:r>
              <a:rPr lang="ru-RU" sz="2000" b="1" dirty="0">
                <a:solidFill>
                  <a:schemeClr val="bg1"/>
                </a:solidFill>
                <a:cs typeface="Times New Roman" pitchFamily="18" charset="0"/>
              </a:rPr>
              <a:t> благоустрою </a:t>
            </a:r>
            <a:r>
              <a:rPr lang="ru-RU" sz="2000" b="1" dirty="0" err="1">
                <a:solidFill>
                  <a:schemeClr val="bg1"/>
                </a:solidFill>
                <a:cs typeface="Times New Roman" pitchFamily="18" charset="0"/>
              </a:rPr>
              <a:t>мікрорайону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Військове</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містечко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вул</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Садова</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вул</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Ізяславська</a:t>
            </a:r>
            <a:r>
              <a:rPr lang="ru-RU" sz="2000" b="1" dirty="0">
                <a:solidFill>
                  <a:schemeClr val="bg1"/>
                </a:solidFill>
                <a:cs typeface="Times New Roman" pitchFamily="18" charset="0"/>
              </a:rPr>
              <a:t> – 996,758 96 тис. грн.</a:t>
            </a:r>
            <a:endParaRPr lang="uk-UA" sz="2000" b="1" dirty="0">
              <a:solidFill>
                <a:schemeClr val="bg1"/>
              </a:solidFill>
              <a:cs typeface="Times New Roman" pitchFamily="18" charset="0"/>
            </a:endParaRPr>
          </a:p>
        </p:txBody>
      </p:sp>
      <p:sp>
        <p:nvSpPr>
          <p:cNvPr id="2" name="Стрілка: вправо 1">
            <a:extLst>
              <a:ext uri="{FF2B5EF4-FFF2-40B4-BE49-F238E27FC236}">
                <a16:creationId xmlns:a16="http://schemas.microsoft.com/office/drawing/2014/main" id="{C2E14561-52A2-4B05-94B7-B38F3E2C0F90}"/>
              </a:ext>
            </a:extLst>
          </p:cNvPr>
          <p:cNvSpPr/>
          <p:nvPr/>
        </p:nvSpPr>
        <p:spPr>
          <a:xfrm>
            <a:off x="5276088" y="5257800"/>
            <a:ext cx="1614205" cy="411480"/>
          </a:xfrm>
          <a:prstGeom prst="righ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uk-UA"/>
          </a:p>
        </p:txBody>
      </p:sp>
    </p:spTree>
    <p:extLst>
      <p:ext uri="{BB962C8B-B14F-4D97-AF65-F5344CB8AC3E}">
        <p14:creationId xmlns:p14="http://schemas.microsoft.com/office/powerpoint/2010/main" val="704539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387371" y="1439037"/>
            <a:ext cx="11573836" cy="6365"/>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7514729" y="2352659"/>
            <a:ext cx="4702022" cy="41963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uk-UA" sz="1900" b="1" dirty="0">
                <a:solidFill>
                  <a:schemeClr val="bg1"/>
                </a:solidFill>
                <a:cs typeface="Times New Roman" pitchFamily="18" charset="0"/>
              </a:rPr>
              <a:t>● Діяльність КП «Славута-Сервіс» - забезпечення благоустрою громади, організація поводження з ТПВ. </a:t>
            </a:r>
          </a:p>
          <a:p>
            <a:pPr marL="0" indent="0">
              <a:spcBef>
                <a:spcPts val="0"/>
              </a:spcBef>
              <a:buNone/>
            </a:pPr>
            <a:endParaRPr lang="uk-UA" sz="1900" b="1" dirty="0">
              <a:solidFill>
                <a:schemeClr val="bg1"/>
              </a:solidFill>
              <a:cs typeface="Times New Roman" pitchFamily="18" charset="0"/>
            </a:endParaRPr>
          </a:p>
          <a:p>
            <a:pPr marL="0" indent="0">
              <a:spcBef>
                <a:spcPts val="0"/>
              </a:spcBef>
              <a:buNone/>
            </a:pPr>
            <a:r>
              <a:rPr lang="uk-UA" sz="1900" b="1" dirty="0">
                <a:solidFill>
                  <a:schemeClr val="bg1"/>
                </a:solidFill>
                <a:cs typeface="Times New Roman" pitchFamily="18" charset="0"/>
              </a:rPr>
              <a:t>● Кількість працівників КП «Славута-Сервіс» складає 110 осіб. Середньомісячна заробітна плата на  підприємстві становить 11062 грн. </a:t>
            </a:r>
          </a:p>
          <a:p>
            <a:pPr marL="0" indent="0">
              <a:spcBef>
                <a:spcPts val="0"/>
              </a:spcBef>
              <a:buNone/>
            </a:pPr>
            <a:endParaRPr lang="uk-UA" sz="1900" b="1" dirty="0">
              <a:solidFill>
                <a:schemeClr val="bg1"/>
              </a:solidFill>
              <a:cs typeface="Times New Roman" pitchFamily="18" charset="0"/>
            </a:endParaRPr>
          </a:p>
          <a:p>
            <a:pPr marL="0" indent="0">
              <a:spcBef>
                <a:spcPts val="0"/>
              </a:spcBef>
              <a:buNone/>
            </a:pPr>
            <a:r>
              <a:rPr lang="uk-UA" sz="1900" b="1" dirty="0">
                <a:solidFill>
                  <a:schemeClr val="bg1"/>
                </a:solidFill>
                <a:cs typeface="Times New Roman" pitchFamily="18" charset="0"/>
              </a:rPr>
              <a:t>●  За оперативними даними станом на 01.01.2022 року загальний обсяг реалізації продукції (робіт, послуг) склав 30495,6 тис. грн, в т. ч. 8629,7 тис. грн - обсяг реалізації власних послуг. </a:t>
            </a:r>
          </a:p>
          <a:p>
            <a:pPr marL="0" indent="0">
              <a:spcBef>
                <a:spcPts val="0"/>
              </a:spcBef>
              <a:buNone/>
            </a:pPr>
            <a:endParaRPr lang="uk-UA" sz="1900" b="1" dirty="0">
              <a:solidFill>
                <a:schemeClr val="bg1"/>
              </a:solidFill>
              <a:cs typeface="Times New Roman" pitchFamily="18" charset="0"/>
            </a:endParaRPr>
          </a:p>
          <a:p>
            <a:pPr marL="0" indent="0">
              <a:spcBef>
                <a:spcPts val="0"/>
              </a:spcBef>
              <a:buNone/>
            </a:pPr>
            <a:r>
              <a:rPr lang="uk-UA" sz="1900" b="1" dirty="0">
                <a:solidFill>
                  <a:schemeClr val="bg1"/>
                </a:solidFill>
                <a:cs typeface="Times New Roman" pitchFamily="18" charset="0"/>
              </a:rPr>
              <a:t>●  Відповідно до бюджетних програм виконано робіт на суму  21 865,9 тис. грн. </a:t>
            </a:r>
          </a:p>
        </p:txBody>
      </p:sp>
      <p:pic>
        <p:nvPicPr>
          <p:cNvPr id="3" name="Рисунок 2">
            <a:extLst>
              <a:ext uri="{FF2B5EF4-FFF2-40B4-BE49-F238E27FC236}">
                <a16:creationId xmlns:a16="http://schemas.microsoft.com/office/drawing/2014/main" id="{0AF74806-6BAB-4561-A57F-AC7F6FD8064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352659"/>
            <a:ext cx="1961980" cy="4503789"/>
          </a:xfrm>
          <a:prstGeom prst="rect">
            <a:avLst/>
          </a:prstGeom>
        </p:spPr>
      </p:pic>
      <p:pic>
        <p:nvPicPr>
          <p:cNvPr id="17" name="Рисунок 16">
            <a:extLst>
              <a:ext uri="{FF2B5EF4-FFF2-40B4-BE49-F238E27FC236}">
                <a16:creationId xmlns:a16="http://schemas.microsoft.com/office/drawing/2014/main" id="{8A58331F-055E-4754-9470-978CFC2C955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29310" y="2352659"/>
            <a:ext cx="2485419" cy="4505342"/>
          </a:xfrm>
          <a:prstGeom prst="rect">
            <a:avLst/>
          </a:prstGeom>
        </p:spPr>
      </p:pic>
      <p:pic>
        <p:nvPicPr>
          <p:cNvPr id="1026" name="Picture 2" descr="На зображенні може бути: дерево та дорога">
            <a:extLst>
              <a:ext uri="{FF2B5EF4-FFF2-40B4-BE49-F238E27FC236}">
                <a16:creationId xmlns:a16="http://schemas.microsoft.com/office/drawing/2014/main" id="{3E6C512E-69C4-4EA9-AEC1-BA97111D84B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61980" y="2354211"/>
            <a:ext cx="3111882" cy="45037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AE2B394-C631-40AE-ADD6-97A04A0C06E8}"/>
              </a:ext>
            </a:extLst>
          </p:cNvPr>
          <p:cNvSpPr txBox="1"/>
          <p:nvPr/>
        </p:nvSpPr>
        <p:spPr>
          <a:xfrm>
            <a:off x="11590502" y="139996"/>
            <a:ext cx="626249" cy="523220"/>
          </a:xfrm>
          <a:prstGeom prst="rect">
            <a:avLst/>
          </a:prstGeom>
          <a:noFill/>
        </p:spPr>
        <p:txBody>
          <a:bodyPr wrap="square" rtlCol="0">
            <a:spAutoFit/>
          </a:bodyPr>
          <a:lstStyle/>
          <a:p>
            <a:r>
              <a:rPr lang="uk-UA" sz="2800" b="1" dirty="0">
                <a:solidFill>
                  <a:schemeClr val="bg1"/>
                </a:solidFill>
              </a:rPr>
              <a:t>57</a:t>
            </a:r>
          </a:p>
        </p:txBody>
      </p:sp>
      <p:sp>
        <p:nvSpPr>
          <p:cNvPr id="19" name="TextBox 18">
            <a:extLst>
              <a:ext uri="{FF2B5EF4-FFF2-40B4-BE49-F238E27FC236}">
                <a16:creationId xmlns:a16="http://schemas.microsoft.com/office/drawing/2014/main" id="{DC864073-B2B7-4BB0-BD59-A167F32F6A38}"/>
              </a:ext>
            </a:extLst>
          </p:cNvPr>
          <p:cNvSpPr txBox="1"/>
          <p:nvPr/>
        </p:nvSpPr>
        <p:spPr>
          <a:xfrm>
            <a:off x="0" y="159882"/>
            <a:ext cx="11688023" cy="1492716"/>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r>
              <a:rPr lang="ru-RU" sz="2700" b="1" kern="1800" spc="300" dirty="0">
                <a:solidFill>
                  <a:schemeClr val="bg1"/>
                </a:solidFill>
                <a:effectLst>
                  <a:outerShdw blurRad="50800" dist="50800" dir="5400000" algn="ctr" rotWithShape="0">
                    <a:srgbClr val="000000">
                      <a:alpha val="96000"/>
                    </a:srgbClr>
                  </a:outerShdw>
                </a:effectLst>
              </a:rPr>
              <a:t>ДІЯЛЬНІСТЬ ПІДПРИЄМСТВ КОМУНАЛЬНОЇ ФОРМИ ВЛАСНОСТІ</a:t>
            </a:r>
            <a:endParaRPr lang="uk-UA" sz="2700" b="1" kern="1800" spc="300" dirty="0">
              <a:solidFill>
                <a:schemeClr val="bg1"/>
              </a:solidFill>
              <a:effectLst>
                <a:outerShdw blurRad="50800" dist="50800" dir="5400000" algn="ctr" rotWithShape="0">
                  <a:srgbClr val="000000">
                    <a:alpha val="96000"/>
                  </a:srgbClr>
                </a:outerShdw>
              </a:effectLst>
            </a:endParaRPr>
          </a:p>
          <a:p>
            <a:pPr algn="ctr"/>
            <a:r>
              <a:rPr lang="uk-UA" sz="2800" b="1" kern="1800" spc="300" dirty="0">
                <a:solidFill>
                  <a:schemeClr val="bg1"/>
                </a:solidFill>
                <a:effectLst>
                  <a:outerShdw blurRad="50800" dist="50800" dir="5400000" algn="ctr" rotWithShape="0">
                    <a:srgbClr val="000000">
                      <a:alpha val="96000"/>
                    </a:srgbClr>
                  </a:outerShdw>
                </a:effectLst>
              </a:rPr>
              <a:t>КП «СЛАВУТА-СЕРВІС»</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20" name="Rectangle 3">
            <a:extLst>
              <a:ext uri="{FF2B5EF4-FFF2-40B4-BE49-F238E27FC236}">
                <a16:creationId xmlns:a16="http://schemas.microsoft.com/office/drawing/2014/main" id="{54D1F89B-1C46-4B59-B391-0FD3767F565B}"/>
              </a:ext>
            </a:extLst>
          </p:cNvPr>
          <p:cNvSpPr txBox="1">
            <a:spLocks noChangeArrowheads="1"/>
          </p:cNvSpPr>
          <p:nvPr/>
        </p:nvSpPr>
        <p:spPr>
          <a:xfrm>
            <a:off x="86653" y="1439038"/>
            <a:ext cx="12307541" cy="9546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uk-UA" sz="2000" b="1" dirty="0">
                <a:solidFill>
                  <a:schemeClr val="bg1"/>
                </a:solidFill>
                <a:cs typeface="Times New Roman" pitchFamily="18" charset="0"/>
              </a:rPr>
              <a:t>За підсумками 2021 року в громаді здійснюють діяльність 6 комунальних підприємств. Найбільшими за обсягами реалізації робіт і послуг є КП «</a:t>
            </a:r>
            <a:r>
              <a:rPr lang="uk-UA" sz="2000" b="1" dirty="0" err="1">
                <a:solidFill>
                  <a:schemeClr val="bg1"/>
                </a:solidFill>
                <a:cs typeface="Times New Roman" pitchFamily="18" charset="0"/>
              </a:rPr>
              <a:t>Славутське</a:t>
            </a:r>
            <a:r>
              <a:rPr lang="uk-UA" sz="2000" b="1" dirty="0">
                <a:solidFill>
                  <a:schemeClr val="bg1"/>
                </a:solidFill>
                <a:cs typeface="Times New Roman" pitchFamily="18" charset="0"/>
              </a:rPr>
              <a:t> ЖКО»,  </a:t>
            </a:r>
            <a:r>
              <a:rPr lang="uk-UA" sz="2000" b="1" dirty="0" err="1">
                <a:solidFill>
                  <a:schemeClr val="bg1"/>
                </a:solidFill>
                <a:cs typeface="Times New Roman" pitchFamily="18" charset="0"/>
              </a:rPr>
              <a:t>Славутське</a:t>
            </a:r>
            <a:r>
              <a:rPr lang="uk-UA" sz="2000" b="1" dirty="0">
                <a:solidFill>
                  <a:schemeClr val="bg1"/>
                </a:solidFill>
                <a:cs typeface="Times New Roman" pitchFamily="18" charset="0"/>
              </a:rPr>
              <a:t> управління водопровідно-каналізаційного господарства та КП «Славута-Сервіс». </a:t>
            </a:r>
          </a:p>
        </p:txBody>
      </p:sp>
    </p:spTree>
    <p:extLst>
      <p:ext uri="{BB962C8B-B14F-4D97-AF65-F5344CB8AC3E}">
        <p14:creationId xmlns:p14="http://schemas.microsoft.com/office/powerpoint/2010/main" val="8252020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flipV="1">
            <a:off x="387371" y="1147080"/>
            <a:ext cx="11628000" cy="106568"/>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117125" y="1589846"/>
            <a:ext cx="5492436" cy="472564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Славутське</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управління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водопровідно-каналізаційного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господарства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надало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послуг</a:t>
            </a:r>
            <a:r>
              <a:rPr lang="ru-RU" sz="2000" b="1" dirty="0">
                <a:solidFill>
                  <a:schemeClr val="bg1"/>
                </a:solidFill>
                <a:cs typeface="Times New Roman" pitchFamily="18" charset="0"/>
              </a:rPr>
              <a:t> по </a:t>
            </a:r>
            <a:r>
              <a:rPr lang="ru-RU" sz="2000" b="1" dirty="0" err="1">
                <a:solidFill>
                  <a:schemeClr val="bg1"/>
                </a:solidFill>
                <a:cs typeface="Times New Roman" pitchFamily="18" charset="0"/>
              </a:rPr>
              <a:t>водопостачанню</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водовідведенню</a:t>
            </a:r>
            <a:r>
              <a:rPr lang="ru-RU" sz="2000" b="1" dirty="0">
                <a:solidFill>
                  <a:schemeClr val="bg1"/>
                </a:solidFill>
                <a:cs typeface="Times New Roman" pitchFamily="18" charset="0"/>
              </a:rPr>
              <a:t> на суму 33 069,7 тис.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з ПДВ, в т. ч. </a:t>
            </a:r>
            <a:r>
              <a:rPr lang="ru-RU" sz="2000" b="1" dirty="0" err="1">
                <a:solidFill>
                  <a:schemeClr val="bg1"/>
                </a:solidFill>
                <a:cs typeface="Times New Roman" pitchFamily="18" charset="0"/>
              </a:rPr>
              <a:t>реалізовано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населенню</a:t>
            </a:r>
            <a:r>
              <a:rPr lang="ru-RU" sz="2000" b="1" dirty="0">
                <a:solidFill>
                  <a:schemeClr val="bg1"/>
                </a:solidFill>
                <a:cs typeface="Times New Roman" pitchFamily="18" charset="0"/>
              </a:rPr>
              <a:t> 18 946,4 тис. </a:t>
            </a:r>
            <a:r>
              <a:rPr lang="ru-RU" sz="2000" b="1" dirty="0" err="1">
                <a:solidFill>
                  <a:schemeClr val="bg1"/>
                </a:solidFill>
                <a:cs typeface="Times New Roman" pitchFamily="18" charset="0"/>
              </a:rPr>
              <a:t>грн</a:t>
            </a:r>
            <a:r>
              <a:rPr lang="ru-RU" sz="2000" b="1" dirty="0">
                <a:solidFill>
                  <a:schemeClr val="bg1"/>
                </a:solidFill>
                <a:cs typeface="Times New Roman" pitchFamily="18" charset="0"/>
              </a:rPr>
              <a:t> з ПДВ.</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Реалізовано</a:t>
            </a:r>
            <a:r>
              <a:rPr lang="ru-RU" sz="2000" b="1" dirty="0">
                <a:solidFill>
                  <a:schemeClr val="bg1"/>
                </a:solidFill>
                <a:cs typeface="Times New Roman" pitchFamily="18" charset="0"/>
              </a:rPr>
              <a:t> води 991,7 тис. м. куб., очистка </a:t>
            </a:r>
            <a:r>
              <a:rPr lang="ru-RU" sz="2000" b="1" dirty="0" err="1">
                <a:solidFill>
                  <a:schemeClr val="bg1"/>
                </a:solidFill>
                <a:cs typeface="Times New Roman" pitchFamily="18" charset="0"/>
              </a:rPr>
              <a:t>стоків</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склала</a:t>
            </a:r>
            <a:r>
              <a:rPr lang="ru-RU" sz="2000" b="1" dirty="0">
                <a:solidFill>
                  <a:schemeClr val="bg1"/>
                </a:solidFill>
                <a:cs typeface="Times New Roman" pitchFamily="18" charset="0"/>
              </a:rPr>
              <a:t> 751,6 тис.м3.</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r>
              <a:rPr lang="ru-RU" sz="2000" b="1" dirty="0" err="1">
                <a:solidFill>
                  <a:schemeClr val="bg1"/>
                </a:solidFill>
                <a:cs typeface="Times New Roman" pitchFamily="18" charset="0"/>
              </a:rPr>
              <a:t>Фактична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зайнятість</a:t>
            </a:r>
            <a:r>
              <a:rPr lang="ru-RU" sz="2000" b="1" dirty="0">
                <a:solidFill>
                  <a:schemeClr val="bg1"/>
                </a:solidFill>
                <a:cs typeface="Times New Roman" pitchFamily="18" charset="0"/>
              </a:rPr>
              <a:t> станом на 01.01.2021 р. 107 </a:t>
            </a:r>
            <a:r>
              <a:rPr lang="ru-RU" sz="2000" b="1" dirty="0" err="1">
                <a:solidFill>
                  <a:schemeClr val="bg1"/>
                </a:solidFill>
                <a:cs typeface="Times New Roman" pitchFamily="18" charset="0"/>
              </a:rPr>
              <a:t>осіб</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Середньомісячна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заробітна</a:t>
            </a:r>
            <a:r>
              <a:rPr lang="ru-RU" sz="2000" b="1" dirty="0">
                <a:solidFill>
                  <a:schemeClr val="bg1"/>
                </a:solidFill>
                <a:cs typeface="Times New Roman" pitchFamily="18" charset="0"/>
              </a:rPr>
              <a:t> плата 10 500 грн. </a:t>
            </a:r>
            <a:r>
              <a:rPr lang="ru-RU" sz="2000" b="1" dirty="0" err="1">
                <a:solidFill>
                  <a:schemeClr val="bg1"/>
                </a:solidFill>
                <a:cs typeface="Times New Roman" pitchFamily="18" charset="0"/>
              </a:rPr>
              <a:t>Протягом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звітного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періоду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сплачено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податків</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внесків</a:t>
            </a:r>
            <a:r>
              <a:rPr lang="ru-RU" sz="2000" b="1" dirty="0">
                <a:solidFill>
                  <a:schemeClr val="bg1"/>
                </a:solidFill>
                <a:cs typeface="Times New Roman" pitchFamily="18" charset="0"/>
              </a:rPr>
              <a:t> на суму 9882,4 тис .грн.</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Для </a:t>
            </a:r>
            <a:r>
              <a:rPr lang="ru-RU" sz="2000" b="1" dirty="0" err="1">
                <a:solidFill>
                  <a:schemeClr val="bg1"/>
                </a:solidFill>
                <a:cs typeface="Times New Roman" pitchFamily="18" charset="0"/>
              </a:rPr>
              <a:t>забезпечення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надання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якісних</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послуг</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водопостачання</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водовідведення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підприємство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виконало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робіт</a:t>
            </a:r>
            <a:r>
              <a:rPr lang="ru-RU" sz="2000" b="1" dirty="0">
                <a:solidFill>
                  <a:schemeClr val="bg1"/>
                </a:solidFill>
                <a:cs typeface="Times New Roman" pitchFamily="18" charset="0"/>
              </a:rPr>
              <a:t> на суму 1513,6 тис. грн.</a:t>
            </a:r>
            <a:endParaRPr lang="uk-UA" sz="2000" b="1" dirty="0">
              <a:solidFill>
                <a:schemeClr val="bg1"/>
              </a:solidFill>
              <a:cs typeface="Times New Roman" pitchFamily="18" charset="0"/>
            </a:endParaRPr>
          </a:p>
        </p:txBody>
      </p:sp>
      <p:pic>
        <p:nvPicPr>
          <p:cNvPr id="4" name="Рисунок 3">
            <a:extLst>
              <a:ext uri="{FF2B5EF4-FFF2-40B4-BE49-F238E27FC236}">
                <a16:creationId xmlns:a16="http://schemas.microsoft.com/office/drawing/2014/main" id="{8D8E278C-A891-4A77-B29E-F2F0C7FA59A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08774" y="1326921"/>
            <a:ext cx="4899853" cy="2625750"/>
          </a:xfrm>
          <a:prstGeom prst="rect">
            <a:avLst/>
          </a:prstGeom>
        </p:spPr>
      </p:pic>
      <p:pic>
        <p:nvPicPr>
          <p:cNvPr id="12" name="Рисунок 11">
            <a:extLst>
              <a:ext uri="{FF2B5EF4-FFF2-40B4-BE49-F238E27FC236}">
                <a16:creationId xmlns:a16="http://schemas.microsoft.com/office/drawing/2014/main" id="{0F5044A7-6460-4426-8E52-CF790D43E07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08773" y="4025944"/>
            <a:ext cx="4899853" cy="2771448"/>
          </a:xfrm>
          <a:prstGeom prst="rect">
            <a:avLst/>
          </a:prstGeom>
        </p:spPr>
      </p:pic>
      <p:sp>
        <p:nvSpPr>
          <p:cNvPr id="13" name="TextBox 12">
            <a:extLst>
              <a:ext uri="{FF2B5EF4-FFF2-40B4-BE49-F238E27FC236}">
                <a16:creationId xmlns:a16="http://schemas.microsoft.com/office/drawing/2014/main" id="{5738B702-35ED-495B-A9B4-F2FB00C5E732}"/>
              </a:ext>
            </a:extLst>
          </p:cNvPr>
          <p:cNvSpPr txBox="1"/>
          <p:nvPr/>
        </p:nvSpPr>
        <p:spPr>
          <a:xfrm>
            <a:off x="11565751" y="131595"/>
            <a:ext cx="626249" cy="523220"/>
          </a:xfrm>
          <a:prstGeom prst="rect">
            <a:avLst/>
          </a:prstGeom>
          <a:noFill/>
        </p:spPr>
        <p:txBody>
          <a:bodyPr wrap="square" rtlCol="0">
            <a:spAutoFit/>
          </a:bodyPr>
          <a:lstStyle/>
          <a:p>
            <a:r>
              <a:rPr lang="uk-UA" sz="2800" b="1" dirty="0">
                <a:solidFill>
                  <a:schemeClr val="bg1"/>
                </a:solidFill>
              </a:rPr>
              <a:t>58</a:t>
            </a:r>
          </a:p>
        </p:txBody>
      </p:sp>
      <p:sp>
        <p:nvSpPr>
          <p:cNvPr id="10" name="TextBox 9">
            <a:extLst>
              <a:ext uri="{FF2B5EF4-FFF2-40B4-BE49-F238E27FC236}">
                <a16:creationId xmlns:a16="http://schemas.microsoft.com/office/drawing/2014/main" id="{FE7684DA-9A21-4D05-B8C1-58DD5EA83488}"/>
              </a:ext>
            </a:extLst>
          </p:cNvPr>
          <p:cNvSpPr txBox="1"/>
          <p:nvPr/>
        </p:nvSpPr>
        <p:spPr>
          <a:xfrm>
            <a:off x="-1" y="162550"/>
            <a:ext cx="11627999" cy="1492716"/>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r>
              <a:rPr lang="ru-RU" sz="2700" b="1" kern="1800" spc="300" dirty="0">
                <a:solidFill>
                  <a:schemeClr val="bg1"/>
                </a:solidFill>
                <a:effectLst>
                  <a:outerShdw blurRad="50800" dist="50800" dir="5400000" algn="ctr" rotWithShape="0">
                    <a:srgbClr val="000000">
                      <a:alpha val="96000"/>
                    </a:srgbClr>
                  </a:outerShdw>
                </a:effectLst>
              </a:rPr>
              <a:t>ДІЯЛЬНІСТЬ ПІДПРИЄМСТВ КОМУНАЛЬНОЇ ФОРМИ ВЛАСНОСТІ</a:t>
            </a:r>
            <a:endParaRPr lang="uk-UA" sz="2700" b="1" kern="1800" spc="300" dirty="0">
              <a:solidFill>
                <a:schemeClr val="bg1"/>
              </a:solidFill>
              <a:effectLst>
                <a:outerShdw blurRad="50800" dist="50800" dir="5400000" algn="ctr" rotWithShape="0">
                  <a:srgbClr val="000000">
                    <a:alpha val="96000"/>
                  </a:srgbClr>
                </a:outerShdw>
              </a:effectLst>
            </a:endParaRPr>
          </a:p>
          <a:p>
            <a:pPr algn="ctr"/>
            <a:r>
              <a:rPr lang="uk-UA" sz="2800" b="1" kern="1800" spc="300" dirty="0">
                <a:solidFill>
                  <a:schemeClr val="bg1"/>
                </a:solidFill>
                <a:effectLst>
                  <a:outerShdw blurRad="50800" dist="50800" dir="5400000" algn="ctr" rotWithShape="0">
                    <a:srgbClr val="000000">
                      <a:alpha val="96000"/>
                    </a:srgbClr>
                  </a:outerShdw>
                </a:effectLst>
              </a:rPr>
              <a:t>Водопровідно-каналізаційне господарство</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Tree>
    <p:extLst>
      <p:ext uri="{BB962C8B-B14F-4D97-AF65-F5344CB8AC3E}">
        <p14:creationId xmlns:p14="http://schemas.microsoft.com/office/powerpoint/2010/main" val="26877599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53443" y="894970"/>
            <a:ext cx="11635295"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pic>
        <p:nvPicPr>
          <p:cNvPr id="8" name="Рисунок 7">
            <a:extLst>
              <a:ext uri="{FF2B5EF4-FFF2-40B4-BE49-F238E27FC236}">
                <a16:creationId xmlns:a16="http://schemas.microsoft.com/office/drawing/2014/main" id="{4BA102A9-03C1-4524-AB0B-3481E585E7E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60574" y="1002493"/>
            <a:ext cx="3056696" cy="3016196"/>
          </a:xfrm>
          <a:prstGeom prst="rect">
            <a:avLst/>
          </a:prstGeom>
        </p:spPr>
      </p:pic>
      <p:pic>
        <p:nvPicPr>
          <p:cNvPr id="20" name="Рисунок 19">
            <a:extLst>
              <a:ext uri="{FF2B5EF4-FFF2-40B4-BE49-F238E27FC236}">
                <a16:creationId xmlns:a16="http://schemas.microsoft.com/office/drawing/2014/main" id="{CEB44618-95FB-40E3-9F9B-B4F541446D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0091" y="1011154"/>
            <a:ext cx="3063438" cy="3026158"/>
          </a:xfrm>
          <a:prstGeom prst="rect">
            <a:avLst/>
          </a:prstGeom>
        </p:spPr>
      </p:pic>
      <p:sp>
        <p:nvSpPr>
          <p:cNvPr id="11" name="TextBox 10">
            <a:extLst>
              <a:ext uri="{FF2B5EF4-FFF2-40B4-BE49-F238E27FC236}">
                <a16:creationId xmlns:a16="http://schemas.microsoft.com/office/drawing/2014/main" id="{48581512-6FBD-4028-8721-12A9190F005F}"/>
              </a:ext>
            </a:extLst>
          </p:cNvPr>
          <p:cNvSpPr txBox="1"/>
          <p:nvPr/>
        </p:nvSpPr>
        <p:spPr>
          <a:xfrm>
            <a:off x="11535829" y="156918"/>
            <a:ext cx="626249" cy="523220"/>
          </a:xfrm>
          <a:prstGeom prst="rect">
            <a:avLst/>
          </a:prstGeom>
          <a:noFill/>
        </p:spPr>
        <p:txBody>
          <a:bodyPr wrap="square" rtlCol="0">
            <a:spAutoFit/>
          </a:bodyPr>
          <a:lstStyle/>
          <a:p>
            <a:r>
              <a:rPr lang="uk-UA" sz="2800" b="1" dirty="0">
                <a:solidFill>
                  <a:schemeClr val="bg1"/>
                </a:solidFill>
              </a:rPr>
              <a:t>59</a:t>
            </a:r>
          </a:p>
        </p:txBody>
      </p:sp>
      <p:sp>
        <p:nvSpPr>
          <p:cNvPr id="12" name="TextBox 11">
            <a:extLst>
              <a:ext uri="{FF2B5EF4-FFF2-40B4-BE49-F238E27FC236}">
                <a16:creationId xmlns:a16="http://schemas.microsoft.com/office/drawing/2014/main" id="{EC8BF748-FB1B-44BA-9ADD-EB5AEE232257}"/>
              </a:ext>
            </a:extLst>
          </p:cNvPr>
          <p:cNvSpPr txBox="1"/>
          <p:nvPr/>
        </p:nvSpPr>
        <p:spPr>
          <a:xfrm>
            <a:off x="343046" y="70901"/>
            <a:ext cx="10973786" cy="1415772"/>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r>
              <a:rPr lang="ru-RU" sz="2500" b="1" kern="1800" spc="300" dirty="0">
                <a:solidFill>
                  <a:schemeClr val="bg1"/>
                </a:solidFill>
                <a:effectLst>
                  <a:outerShdw blurRad="50800" dist="50800" dir="5400000" algn="ctr" rotWithShape="0">
                    <a:srgbClr val="000000">
                      <a:alpha val="96000"/>
                    </a:srgbClr>
                  </a:outerShdw>
                </a:effectLst>
              </a:rPr>
              <a:t>ДІЯЛЬНІСТЬ ПІДПРИЄМСТВ КОМУНАЛЬНОЇ ФОРМИ ВЛАСНОСТІ</a:t>
            </a:r>
            <a:endParaRPr lang="uk-UA" sz="2500" b="1" kern="1800" spc="300" dirty="0">
              <a:solidFill>
                <a:schemeClr val="bg1"/>
              </a:solidFill>
              <a:effectLst>
                <a:outerShdw blurRad="50800" dist="50800" dir="5400000" algn="ctr" rotWithShape="0">
                  <a:srgbClr val="000000">
                    <a:alpha val="96000"/>
                  </a:srgbClr>
                </a:outerShdw>
              </a:effectLst>
            </a:endParaRPr>
          </a:p>
          <a:p>
            <a:pPr algn="ctr"/>
            <a:r>
              <a:rPr lang="uk-UA" sz="2500" b="1" kern="1800" spc="300" dirty="0">
                <a:solidFill>
                  <a:schemeClr val="bg1"/>
                </a:solidFill>
                <a:effectLst>
                  <a:outerShdw blurRad="50800" dist="50800" dir="5400000" algn="ctr" rotWithShape="0">
                    <a:srgbClr val="000000">
                      <a:alpha val="96000"/>
                    </a:srgbClr>
                  </a:outerShdw>
                </a:effectLst>
              </a:rPr>
              <a:t>КП «СЛАВУТСЬКЕ ЖКО»</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14" name="Rectangle 3">
            <a:extLst>
              <a:ext uri="{FF2B5EF4-FFF2-40B4-BE49-F238E27FC236}">
                <a16:creationId xmlns:a16="http://schemas.microsoft.com/office/drawing/2014/main" id="{67D9A673-B684-4944-9C08-FB36DE53ACA1}"/>
              </a:ext>
            </a:extLst>
          </p:cNvPr>
          <p:cNvSpPr txBox="1">
            <a:spLocks noChangeArrowheads="1"/>
          </p:cNvSpPr>
          <p:nvPr/>
        </p:nvSpPr>
        <p:spPr>
          <a:xfrm>
            <a:off x="6636397" y="1150162"/>
            <a:ext cx="5411058" cy="5452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a:solidFill>
                  <a:schemeClr val="bg1"/>
                </a:solidFill>
                <a:cs typeface="Times New Roman" pitchFamily="18" charset="0"/>
              </a:rPr>
              <a:t>● </a:t>
            </a:r>
            <a:r>
              <a:rPr lang="uk-UA" sz="2000" b="1" dirty="0">
                <a:solidFill>
                  <a:schemeClr val="bg1"/>
                </a:solidFill>
                <a:cs typeface="Times New Roman" pitchFamily="18" charset="0"/>
              </a:rPr>
              <a:t>КП «</a:t>
            </a:r>
            <a:r>
              <a:rPr lang="uk-UA" sz="2000" b="1" dirty="0" err="1">
                <a:solidFill>
                  <a:schemeClr val="bg1"/>
                </a:solidFill>
                <a:cs typeface="Times New Roman" pitchFamily="18" charset="0"/>
              </a:rPr>
              <a:t>Славутське</a:t>
            </a:r>
            <a:r>
              <a:rPr lang="uk-UA" sz="2000" b="1" dirty="0">
                <a:solidFill>
                  <a:schemeClr val="bg1"/>
                </a:solidFill>
                <a:cs typeface="Times New Roman" pitchFamily="18" charset="0"/>
              </a:rPr>
              <a:t> ЖКО» здійснює </a:t>
            </a:r>
            <a:r>
              <a:rPr lang="ru-RU" sz="2000" b="1" dirty="0" err="1">
                <a:solidFill>
                  <a:schemeClr val="bg1"/>
                </a:solidFill>
                <a:cs typeface="Times New Roman" pitchFamily="18" charset="0"/>
              </a:rPr>
              <a:t>виробництво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транспортування</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постачання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теплової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енергії</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надання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послуг</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постачання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теплової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енергії</a:t>
            </a:r>
            <a:r>
              <a:rPr lang="ru-RU" sz="2000" b="1" dirty="0">
                <a:solidFill>
                  <a:schemeClr val="bg1"/>
                </a:solidFill>
                <a:cs typeface="Times New Roman" pitchFamily="18" charset="0"/>
              </a:rPr>
              <a:t>.</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На </a:t>
            </a:r>
            <a:r>
              <a:rPr lang="ru-RU" sz="2000" b="1" dirty="0" err="1">
                <a:solidFill>
                  <a:schemeClr val="bg1"/>
                </a:solidFill>
                <a:cs typeface="Times New Roman" pitchFamily="18" charset="0"/>
              </a:rPr>
              <a:t>балансі</a:t>
            </a:r>
            <a:r>
              <a:rPr lang="ru-RU" sz="2000" b="1" dirty="0">
                <a:solidFill>
                  <a:schemeClr val="bg1"/>
                </a:solidFill>
                <a:cs typeface="Times New Roman" pitchFamily="18" charset="0"/>
              </a:rPr>
              <a:t> ЖКО </a:t>
            </a:r>
            <a:r>
              <a:rPr lang="ru-RU" sz="2000" b="1" dirty="0" err="1">
                <a:solidFill>
                  <a:schemeClr val="bg1"/>
                </a:solidFill>
                <a:cs typeface="Times New Roman" pitchFamily="18" charset="0"/>
              </a:rPr>
              <a:t>знаходиться</a:t>
            </a:r>
            <a:r>
              <a:rPr lang="ru-RU" sz="2000" b="1" dirty="0">
                <a:solidFill>
                  <a:schemeClr val="bg1"/>
                </a:solidFill>
                <a:cs typeface="Times New Roman" pitchFamily="18" charset="0"/>
              </a:rPr>
              <a:t> 14 </a:t>
            </a:r>
            <a:r>
              <a:rPr lang="ru-RU" sz="2000" b="1" dirty="0" err="1">
                <a:solidFill>
                  <a:schemeClr val="bg1"/>
                </a:solidFill>
                <a:cs typeface="Times New Roman" pitchFamily="18" charset="0"/>
              </a:rPr>
              <a:t>діючих</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котельнь</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які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опалюють</a:t>
            </a:r>
            <a:r>
              <a:rPr lang="ru-RU" sz="2000" b="1" dirty="0">
                <a:solidFill>
                  <a:schemeClr val="bg1"/>
                </a:solidFill>
                <a:cs typeface="Times New Roman" pitchFamily="18" charset="0"/>
              </a:rPr>
              <a:t> 208,4 тис. кв. м </a:t>
            </a:r>
            <a:r>
              <a:rPr lang="ru-RU" sz="2000" b="1" dirty="0" err="1">
                <a:solidFill>
                  <a:schemeClr val="bg1"/>
                </a:solidFill>
                <a:cs typeface="Times New Roman" pitchFamily="18" charset="0"/>
              </a:rPr>
              <a:t>площі</a:t>
            </a:r>
            <a:r>
              <a:rPr lang="ru-RU" sz="2000" b="1" dirty="0">
                <a:solidFill>
                  <a:schemeClr val="bg1"/>
                </a:solidFill>
                <a:cs typeface="Times New Roman" pitchFamily="18" charset="0"/>
              </a:rPr>
              <a:t>.</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У</a:t>
            </a:r>
            <a:r>
              <a:rPr lang="uk-UA" sz="2000" b="1" dirty="0">
                <a:solidFill>
                  <a:schemeClr val="bg1"/>
                </a:solidFill>
                <a:cs typeface="Times New Roman" pitchFamily="18" charset="0"/>
              </a:rPr>
              <a:t>правління багатоквартирних будинків на договірних умовах із співвласниками багатоквартирних будинків: в управлінні ЖКО знаходяться 190 будинків загальною площею – 361,8 тис. </a:t>
            </a:r>
            <a:r>
              <a:rPr lang="uk-UA" sz="2000" b="1" dirty="0" err="1">
                <a:solidFill>
                  <a:schemeClr val="bg1"/>
                </a:solidFill>
                <a:cs typeface="Times New Roman" pitchFamily="18" charset="0"/>
              </a:rPr>
              <a:t>кв</a:t>
            </a:r>
            <a:r>
              <a:rPr lang="uk-UA" sz="2000" b="1" dirty="0">
                <a:solidFill>
                  <a:schemeClr val="bg1"/>
                </a:solidFill>
                <a:cs typeface="Times New Roman" pitchFamily="18" charset="0"/>
              </a:rPr>
              <a:t>. м, з співвласниками яких укладено 190 договорів.</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r>
              <a:rPr lang="uk-UA" sz="2000" b="1" dirty="0">
                <a:solidFill>
                  <a:schemeClr val="bg1"/>
                </a:solidFill>
                <a:cs typeface="Times New Roman" pitchFamily="18" charset="0"/>
              </a:rPr>
              <a:t>Кількість працюючих на підприємстві – 183.</a:t>
            </a:r>
          </a:p>
          <a:p>
            <a:pPr marL="0" indent="0">
              <a:spcBef>
                <a:spcPts val="0"/>
              </a:spcBef>
              <a:buNone/>
            </a:pPr>
            <a:r>
              <a:rPr lang="ru-RU" sz="2000" b="1" dirty="0" err="1">
                <a:solidFill>
                  <a:schemeClr val="bg1"/>
                </a:solidFill>
                <a:cs typeface="Times New Roman" pitchFamily="18" charset="0"/>
              </a:rPr>
              <a:t>Середньомісячна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заробітна</a:t>
            </a:r>
            <a:r>
              <a:rPr lang="ru-RU" sz="2000" b="1" dirty="0">
                <a:solidFill>
                  <a:schemeClr val="bg1"/>
                </a:solidFill>
                <a:cs typeface="Times New Roman" pitchFamily="18" charset="0"/>
              </a:rPr>
              <a:t> плата - 9369 грн. </a:t>
            </a:r>
            <a:endParaRPr lang="uk-UA" sz="2000" b="1" dirty="0">
              <a:solidFill>
                <a:schemeClr val="bg1"/>
              </a:solidFill>
              <a:cs typeface="Times New Roman" pitchFamily="18" charset="0"/>
            </a:endParaRPr>
          </a:p>
        </p:txBody>
      </p:sp>
      <p:pic>
        <p:nvPicPr>
          <p:cNvPr id="15" name="Рисунок 14">
            <a:extLst>
              <a:ext uri="{FF2B5EF4-FFF2-40B4-BE49-F238E27FC236}">
                <a16:creationId xmlns:a16="http://schemas.microsoft.com/office/drawing/2014/main" id="{C482FCBA-175E-4B21-B6F2-3F69255AEE0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0091" y="4037312"/>
            <a:ext cx="6155824" cy="2820688"/>
          </a:xfrm>
          <a:prstGeom prst="rect">
            <a:avLst/>
          </a:prstGeom>
        </p:spPr>
      </p:pic>
    </p:spTree>
    <p:extLst>
      <p:ext uri="{BB962C8B-B14F-4D97-AF65-F5344CB8AC3E}">
        <p14:creationId xmlns:p14="http://schemas.microsoft.com/office/powerpoint/2010/main" val="3782292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793722" y="222283"/>
            <a:ext cx="10670958"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СОЦІАЛЬНИЙ ЗАХИСТ</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28600" y="1147080"/>
            <a:ext cx="11801203"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53810A-BEB2-435A-A040-99A202373F07}"/>
              </a:ext>
            </a:extLst>
          </p:cNvPr>
          <p:cNvSpPr txBox="1"/>
          <p:nvPr/>
        </p:nvSpPr>
        <p:spPr>
          <a:xfrm>
            <a:off x="7618110" y="1233056"/>
            <a:ext cx="4472376" cy="5355312"/>
          </a:xfrm>
          <a:prstGeom prst="rect">
            <a:avLst/>
          </a:prstGeom>
          <a:noFill/>
        </p:spPr>
        <p:txBody>
          <a:bodyPr wrap="square">
            <a:spAutoFit/>
          </a:bodyPr>
          <a:lstStyle/>
          <a:p>
            <a:pPr marL="0" indent="0">
              <a:spcBef>
                <a:spcPts val="0"/>
              </a:spcBef>
              <a:buNone/>
            </a:pPr>
            <a:r>
              <a:rPr lang="ru-RU" sz="1800" b="1" dirty="0">
                <a:solidFill>
                  <a:schemeClr val="bg1"/>
                </a:solidFill>
                <a:cs typeface="Times New Roman" pitchFamily="18" charset="0"/>
              </a:rPr>
              <a:t> ● </a:t>
            </a:r>
            <a:r>
              <a:rPr lang="ru-RU" sz="1800" b="1" dirty="0" err="1">
                <a:solidFill>
                  <a:schemeClr val="bg1"/>
                </a:solidFill>
                <a:cs typeface="Times New Roman" pitchFamily="18" charset="0"/>
              </a:rPr>
              <a:t>Призначено</a:t>
            </a:r>
            <a:r>
              <a:rPr lang="ru-RU" sz="1800" b="1" dirty="0">
                <a:solidFill>
                  <a:schemeClr val="bg1"/>
                </a:solidFill>
                <a:cs typeface="Times New Roman" pitchFamily="18" charset="0"/>
              </a:rPr>
              <a:t> та </a:t>
            </a:r>
            <a:r>
              <a:rPr lang="ru-RU" sz="1800" b="1" dirty="0" err="1">
                <a:solidFill>
                  <a:schemeClr val="bg1"/>
                </a:solidFill>
                <a:cs typeface="Times New Roman" pitchFamily="18" charset="0"/>
              </a:rPr>
              <a:t>виплачено</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державних</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соціальних</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допомог</a:t>
            </a:r>
            <a:r>
              <a:rPr lang="ru-RU" sz="1800" b="1" dirty="0">
                <a:solidFill>
                  <a:schemeClr val="bg1"/>
                </a:solidFill>
                <a:cs typeface="Times New Roman" pitchFamily="18" charset="0"/>
              </a:rPr>
              <a:t> та </a:t>
            </a:r>
            <a:r>
              <a:rPr lang="ru-RU" sz="1800" b="1" dirty="0" err="1">
                <a:solidFill>
                  <a:schemeClr val="bg1"/>
                </a:solidFill>
                <a:cs typeface="Times New Roman" pitchFamily="18" charset="0"/>
              </a:rPr>
              <a:t>субсидій</a:t>
            </a:r>
            <a:r>
              <a:rPr lang="ru-RU" sz="1800" b="1" dirty="0">
                <a:solidFill>
                  <a:schemeClr val="bg1"/>
                </a:solidFill>
                <a:cs typeface="Times New Roman" pitchFamily="18" charset="0"/>
              </a:rPr>
              <a:t> для </a:t>
            </a:r>
            <a:r>
              <a:rPr lang="ru-RU" sz="1800" b="1" u="sng" dirty="0">
                <a:solidFill>
                  <a:schemeClr val="bg1"/>
                </a:solidFill>
                <a:cs typeface="Times New Roman" pitchFamily="18" charset="0"/>
              </a:rPr>
              <a:t>7128 </a:t>
            </a:r>
            <a:r>
              <a:rPr lang="ru-RU" sz="1800" b="1" u="sng" dirty="0" err="1">
                <a:solidFill>
                  <a:schemeClr val="bg1"/>
                </a:solidFill>
                <a:cs typeface="Times New Roman" pitchFamily="18" charset="0"/>
              </a:rPr>
              <a:t>громадян</a:t>
            </a:r>
            <a:r>
              <a:rPr lang="ru-RU" sz="1800" b="1" u="sng" dirty="0">
                <a:solidFill>
                  <a:schemeClr val="bg1"/>
                </a:solidFill>
                <a:cs typeface="Times New Roman" pitchFamily="18" charset="0"/>
              </a:rPr>
              <a:t> </a:t>
            </a:r>
            <a:r>
              <a:rPr lang="ru-RU" sz="1800" b="1" dirty="0">
                <a:solidFill>
                  <a:schemeClr val="bg1"/>
                </a:solidFill>
                <a:cs typeface="Times New Roman" pitchFamily="18" charset="0"/>
              </a:rPr>
              <a:t>на суму </a:t>
            </a:r>
            <a:r>
              <a:rPr lang="ru-RU" sz="1800" b="1" u="sng" dirty="0">
                <a:solidFill>
                  <a:schemeClr val="bg1"/>
                </a:solidFill>
                <a:cs typeface="Times New Roman" pitchFamily="18" charset="0"/>
              </a:rPr>
              <a:t>115695,6 тис. грн.</a:t>
            </a:r>
          </a:p>
          <a:p>
            <a:pPr marL="0" indent="0">
              <a:spcBef>
                <a:spcPts val="0"/>
              </a:spcBef>
              <a:buNone/>
            </a:pPr>
            <a:r>
              <a:rPr lang="ru-RU" sz="1800" b="1" dirty="0">
                <a:solidFill>
                  <a:schemeClr val="bg1"/>
                </a:solidFill>
                <a:cs typeface="Times New Roman" pitchFamily="18" charset="0"/>
              </a:rPr>
              <a:t> ● </a:t>
            </a:r>
            <a:r>
              <a:rPr lang="ru-RU" sz="1800" b="1" dirty="0" err="1">
                <a:solidFill>
                  <a:schemeClr val="bg1"/>
                </a:solidFill>
                <a:cs typeface="Times New Roman" pitchFamily="18" charset="0"/>
              </a:rPr>
              <a:t>Призначено</a:t>
            </a:r>
            <a:r>
              <a:rPr lang="ru-RU" sz="1800" b="1" dirty="0">
                <a:solidFill>
                  <a:schemeClr val="bg1"/>
                </a:solidFill>
                <a:cs typeface="Times New Roman" pitchFamily="18" charset="0"/>
              </a:rPr>
              <a:t> та </a:t>
            </a:r>
            <a:r>
              <a:rPr lang="ru-RU" sz="1800" b="1" dirty="0" err="1">
                <a:solidFill>
                  <a:schemeClr val="bg1"/>
                </a:solidFill>
                <a:cs typeface="Times New Roman" pitchFamily="18" charset="0"/>
              </a:rPr>
              <a:t>нараховано</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пільг</a:t>
            </a:r>
            <a:r>
              <a:rPr lang="ru-RU" sz="1800" b="1" dirty="0">
                <a:solidFill>
                  <a:schemeClr val="bg1"/>
                </a:solidFill>
                <a:cs typeface="Times New Roman" pitchFamily="18" charset="0"/>
              </a:rPr>
              <a:t> на </a:t>
            </a:r>
            <a:r>
              <a:rPr lang="ru-RU" sz="1800" b="1" dirty="0" err="1">
                <a:solidFill>
                  <a:schemeClr val="bg1"/>
                </a:solidFill>
                <a:cs typeface="Times New Roman" pitchFamily="18" charset="0"/>
              </a:rPr>
              <a:t>житлово-комунальні</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послуги</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тверде</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паливо</a:t>
            </a:r>
            <a:r>
              <a:rPr lang="ru-RU" sz="1800" b="1" dirty="0">
                <a:solidFill>
                  <a:schemeClr val="bg1"/>
                </a:solidFill>
                <a:cs typeface="Times New Roman" pitchFamily="18" charset="0"/>
              </a:rPr>
              <a:t> та </a:t>
            </a:r>
            <a:r>
              <a:rPr lang="ru-RU" sz="1800" b="1" dirty="0" err="1">
                <a:solidFill>
                  <a:schemeClr val="bg1"/>
                </a:solidFill>
                <a:cs typeface="Times New Roman" pitchFamily="18" charset="0"/>
              </a:rPr>
              <a:t>скраплений</a:t>
            </a:r>
            <a:r>
              <a:rPr lang="ru-RU" sz="1800" b="1" dirty="0">
                <a:solidFill>
                  <a:schemeClr val="bg1"/>
                </a:solidFill>
                <a:cs typeface="Times New Roman" pitchFamily="18" charset="0"/>
              </a:rPr>
              <a:t> газ для 3858 </a:t>
            </a:r>
            <a:r>
              <a:rPr lang="ru-RU" sz="1800" b="1" dirty="0" err="1">
                <a:solidFill>
                  <a:schemeClr val="bg1"/>
                </a:solidFill>
                <a:cs typeface="Times New Roman" pitchFamily="18" charset="0"/>
              </a:rPr>
              <a:t>домогосподарств</a:t>
            </a:r>
            <a:r>
              <a:rPr lang="ru-RU" sz="1800" b="1" dirty="0">
                <a:solidFill>
                  <a:schemeClr val="bg1"/>
                </a:solidFill>
                <a:cs typeface="Times New Roman" pitchFamily="18" charset="0"/>
              </a:rPr>
              <a:t> на суму </a:t>
            </a:r>
            <a:r>
              <a:rPr lang="ru-RU" sz="1800" b="1" u="sng" dirty="0">
                <a:solidFill>
                  <a:schemeClr val="bg1"/>
                </a:solidFill>
                <a:cs typeface="Times New Roman" pitchFamily="18" charset="0"/>
              </a:rPr>
              <a:t>50788,9 тис. грн. </a:t>
            </a:r>
          </a:p>
          <a:p>
            <a:pPr marL="0" indent="0">
              <a:spcBef>
                <a:spcPts val="0"/>
              </a:spcBef>
              <a:buNone/>
            </a:pPr>
            <a:r>
              <a:rPr lang="ru-RU" sz="1800" b="1" dirty="0">
                <a:solidFill>
                  <a:schemeClr val="bg1"/>
                </a:solidFill>
                <a:cs typeface="Times New Roman" pitchFamily="18" charset="0"/>
              </a:rPr>
              <a:t> ● Одноразовою натуральною </a:t>
            </a:r>
            <a:r>
              <a:rPr lang="ru-RU" sz="1800" b="1" dirty="0" err="1">
                <a:solidFill>
                  <a:schemeClr val="bg1"/>
                </a:solidFill>
                <a:cs typeface="Times New Roman" pitchFamily="18" charset="0"/>
              </a:rPr>
              <a:t>допомогою</a:t>
            </a:r>
            <a:r>
              <a:rPr lang="ru-RU" sz="1800" b="1" dirty="0">
                <a:solidFill>
                  <a:schemeClr val="bg1"/>
                </a:solidFill>
                <a:cs typeface="Times New Roman" pitchFamily="18" charset="0"/>
              </a:rPr>
              <a:t> «</a:t>
            </a:r>
            <a:r>
              <a:rPr lang="ru-RU" b="1" dirty="0" err="1">
                <a:solidFill>
                  <a:schemeClr val="bg1"/>
                </a:solidFill>
                <a:cs typeface="Times New Roman" pitchFamily="18" charset="0"/>
              </a:rPr>
              <a:t>П</a:t>
            </a:r>
            <a:r>
              <a:rPr lang="ru-RU" sz="1800" b="1" dirty="0" err="1">
                <a:solidFill>
                  <a:schemeClr val="bg1"/>
                </a:solidFill>
                <a:cs typeface="Times New Roman" pitchFamily="18" charset="0"/>
              </a:rPr>
              <a:t>акунок</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малюка</a:t>
            </a:r>
            <a:r>
              <a:rPr lang="ru-RU" sz="1800" b="1" dirty="0">
                <a:solidFill>
                  <a:schemeClr val="bg1"/>
                </a:solidFill>
                <a:cs typeface="Times New Roman" pitchFamily="18" charset="0"/>
              </a:rPr>
              <a:t>» </a:t>
            </a:r>
            <a:r>
              <a:rPr lang="ru-RU" sz="1800" b="1" dirty="0" err="1">
                <a:solidFill>
                  <a:schemeClr val="bg1"/>
                </a:solidFill>
                <a:cs typeface="Times New Roman" pitchFamily="18" charset="0"/>
              </a:rPr>
              <a:t>забезпечено</a:t>
            </a:r>
            <a:r>
              <a:rPr lang="ru-RU" sz="1800" b="1" dirty="0">
                <a:solidFill>
                  <a:schemeClr val="bg1"/>
                </a:solidFill>
                <a:cs typeface="Times New Roman" pitchFamily="18" charset="0"/>
              </a:rPr>
              <a:t> 224 </a:t>
            </a:r>
            <a:r>
              <a:rPr lang="ru-RU" sz="1800" b="1" dirty="0" err="1">
                <a:solidFill>
                  <a:schemeClr val="bg1"/>
                </a:solidFill>
                <a:cs typeface="Times New Roman" pitchFamily="18" charset="0"/>
              </a:rPr>
              <a:t>осіб</a:t>
            </a:r>
            <a:r>
              <a:rPr lang="ru-RU" sz="1800" b="1" dirty="0">
                <a:solidFill>
                  <a:schemeClr val="bg1"/>
                </a:solidFill>
                <a:cs typeface="Times New Roman" pitchFamily="18" charset="0"/>
              </a:rPr>
              <a:t>  на суму </a:t>
            </a:r>
            <a:r>
              <a:rPr lang="ru-RU" sz="1800" b="1" u="sng" dirty="0">
                <a:solidFill>
                  <a:schemeClr val="bg1"/>
                </a:solidFill>
                <a:cs typeface="Times New Roman" pitchFamily="18" charset="0"/>
              </a:rPr>
              <a:t>1330,3 тис. грн.</a:t>
            </a: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uk-UA" sz="1800" b="1" dirty="0">
              <a:solidFill>
                <a:schemeClr val="bg1"/>
              </a:solidFill>
              <a:cs typeface="Times New Roman" pitchFamily="18" charset="0"/>
            </a:endParaRPr>
          </a:p>
        </p:txBody>
      </p:sp>
      <p:graphicFrame>
        <p:nvGraphicFramePr>
          <p:cNvPr id="19" name="Таблиця 18">
            <a:extLst>
              <a:ext uri="{FF2B5EF4-FFF2-40B4-BE49-F238E27FC236}">
                <a16:creationId xmlns:a16="http://schemas.microsoft.com/office/drawing/2014/main" id="{A55AC5D0-604B-44F7-94B0-7CDFE66C39F8}"/>
              </a:ext>
            </a:extLst>
          </p:cNvPr>
          <p:cNvGraphicFramePr>
            <a:graphicFrameLocks noGrp="1"/>
          </p:cNvGraphicFramePr>
          <p:nvPr>
            <p:extLst>
              <p:ext uri="{D42A27DB-BD31-4B8C-83A1-F6EECF244321}">
                <p14:modId xmlns:p14="http://schemas.microsoft.com/office/powerpoint/2010/main" val="3245556461"/>
              </p:ext>
            </p:extLst>
          </p:nvPr>
        </p:nvGraphicFramePr>
        <p:xfrm>
          <a:off x="111440" y="1543456"/>
          <a:ext cx="7395230" cy="4880434"/>
        </p:xfrm>
        <a:graphic>
          <a:graphicData uri="http://schemas.openxmlformats.org/drawingml/2006/table">
            <a:tbl>
              <a:tblPr firstRow="1" firstCol="1" bandRow="1">
                <a:tableStyleId>{5C22544A-7EE6-4342-B048-85BDC9FD1C3A}</a:tableStyleId>
              </a:tblPr>
              <a:tblGrid>
                <a:gridCol w="5742513">
                  <a:extLst>
                    <a:ext uri="{9D8B030D-6E8A-4147-A177-3AD203B41FA5}">
                      <a16:colId xmlns:a16="http://schemas.microsoft.com/office/drawing/2014/main" val="3287717616"/>
                    </a:ext>
                  </a:extLst>
                </a:gridCol>
                <a:gridCol w="1652717">
                  <a:extLst>
                    <a:ext uri="{9D8B030D-6E8A-4147-A177-3AD203B41FA5}">
                      <a16:colId xmlns:a16="http://schemas.microsoft.com/office/drawing/2014/main" val="2559407725"/>
                    </a:ext>
                  </a:extLst>
                </a:gridCol>
              </a:tblGrid>
              <a:tr h="416103">
                <a:tc gridSpan="2">
                  <a:txBody>
                    <a:bodyPr/>
                    <a:lstStyle/>
                    <a:p>
                      <a:pPr>
                        <a:lnSpc>
                          <a:spcPct val="107000"/>
                        </a:lnSpc>
                        <a:spcAft>
                          <a:spcPts val="800"/>
                        </a:spcAft>
                      </a:pPr>
                      <a:r>
                        <a:rPr lang="uk-UA" sz="1800" b="1" noProof="0" dirty="0">
                          <a:effectLst/>
                          <a:latin typeface="Calibri" panose="020F0502020204030204" pitchFamily="34" charset="0"/>
                          <a:ea typeface="Calibri" panose="020F0502020204030204" pitchFamily="34" charset="0"/>
                          <a:cs typeface="Times New Roman" panose="02020603050405020304" pitchFamily="18" charset="0"/>
                        </a:rPr>
                        <a:t>З МІСЬКОГО БЮДЖЕТУ ВИПЛАЧЕНО КОМПЕНСАЦІЮ:</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1194651">
                <a:tc>
                  <a:txBody>
                    <a:bodyPr/>
                    <a:lstStyle/>
                    <a:p>
                      <a:pPr>
                        <a:lnSpc>
                          <a:spcPct val="107000"/>
                        </a:lnSpc>
                        <a:spcAft>
                          <a:spcPts val="800"/>
                        </a:spcAft>
                      </a:pPr>
                      <a:r>
                        <a:rPr lang="uk-UA" sz="1800" b="0" kern="1200" dirty="0">
                          <a:solidFill>
                            <a:schemeClr val="lt1"/>
                          </a:solidFill>
                          <a:effectLst/>
                          <a:latin typeface="+mn-lt"/>
                          <a:ea typeface="+mn-ea"/>
                          <a:cs typeface="+mn-cs"/>
                        </a:rPr>
                        <a:t>- фізичним особам, які надають соціальні послуги з догляду особам з інвалідністю І групи, громадянам похилого віку, хворим, які через порушення функцій організму не можуть самостійно пересуватися та самообслуговуватися;</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927,5 тис. грн</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751349">
                <a:tc>
                  <a:txBody>
                    <a:bodyPr/>
                    <a:lstStyle/>
                    <a:p>
                      <a:pPr>
                        <a:lnSpc>
                          <a:spcPct val="107000"/>
                        </a:lnSpc>
                        <a:spcAft>
                          <a:spcPts val="800"/>
                        </a:spcAft>
                      </a:pPr>
                      <a:r>
                        <a:rPr lang="ru-RU" sz="1800" b="0" dirty="0">
                          <a:effectLst/>
                          <a:latin typeface="Calibri" panose="020F0502020204030204" pitchFamily="34" charset="0"/>
                          <a:ea typeface="Calibri" panose="020F0502020204030204" pitchFamily="34" charset="0"/>
                          <a:cs typeface="Times New Roman" panose="02020603050405020304" pitchFamily="18" charset="0"/>
                        </a:rPr>
                        <a:t>- за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пільгове</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перевезення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міським</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та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приміським</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автомобільним</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транспортом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загального</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користування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kern="1200" dirty="0">
                          <a:solidFill>
                            <a:schemeClr val="dk1"/>
                          </a:solidFill>
                          <a:effectLst/>
                          <a:latin typeface="+mn-lt"/>
                          <a:ea typeface="+mn-ea"/>
                          <a:cs typeface="+mn-cs"/>
                        </a:rPr>
                        <a:t>1382,6 </a:t>
                      </a:r>
                      <a:r>
                        <a:rPr lang="uk-UA" sz="1800" kern="1200" dirty="0">
                          <a:solidFill>
                            <a:schemeClr val="dk1"/>
                          </a:solidFill>
                          <a:effectLst/>
                          <a:latin typeface="+mn-lt"/>
                          <a:ea typeface="+mn-ea"/>
                          <a:cs typeface="+mn-cs"/>
                        </a:rPr>
                        <a:t>тис. грн </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348786">
                <a:tc>
                  <a:txBody>
                    <a:bodyPr/>
                    <a:lstStyle/>
                    <a:p>
                      <a:pPr>
                        <a:lnSpc>
                          <a:spcPct val="107000"/>
                        </a:lnSpc>
                        <a:spcAft>
                          <a:spcPts val="800"/>
                        </a:spcAft>
                      </a:pPr>
                      <a:r>
                        <a:rPr lang="uk-UA" sz="1800" b="0" noProof="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noProof="0" dirty="0">
                          <a:effectLst/>
                          <a:latin typeface="Calibri" panose="020F0502020204030204" pitchFamily="34" charset="0"/>
                          <a:ea typeface="Calibri" panose="020F0502020204030204" pitchFamily="34" charset="0"/>
                          <a:cs typeface="Times New Roman" panose="02020603050405020304" pitchFamily="18" charset="0"/>
                        </a:rPr>
                        <a:t>за </a:t>
                      </a:r>
                      <a:r>
                        <a:rPr lang="ru-RU" sz="1800" b="0" noProof="0" dirty="0" err="1">
                          <a:effectLst/>
                          <a:latin typeface="Calibri" panose="020F0502020204030204" pitchFamily="34" charset="0"/>
                          <a:ea typeface="Calibri" panose="020F0502020204030204" pitchFamily="34" charset="0"/>
                          <a:cs typeface="Times New Roman" panose="02020603050405020304" pitchFamily="18" charset="0"/>
                        </a:rPr>
                        <a:t>пільгове</a:t>
                      </a:r>
                      <a:r>
                        <a:rPr lang="ru-RU" sz="1800" b="0" noProof="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noProof="0" dirty="0" err="1">
                          <a:effectLst/>
                          <a:latin typeface="Calibri" panose="020F0502020204030204" pitchFamily="34" charset="0"/>
                          <a:ea typeface="Calibri" panose="020F0502020204030204" pitchFamily="34" charset="0"/>
                          <a:cs typeface="Times New Roman" panose="02020603050405020304" pitchFamily="18" charset="0"/>
                        </a:rPr>
                        <a:t>перевезення</a:t>
                      </a:r>
                      <a:r>
                        <a:rPr lang="ru-RU" sz="1800" b="0" noProof="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noProof="0" dirty="0" err="1">
                          <a:effectLst/>
                          <a:latin typeface="Calibri" panose="020F0502020204030204" pitchFamily="34" charset="0"/>
                          <a:ea typeface="Calibri" panose="020F0502020204030204" pitchFamily="34" charset="0"/>
                          <a:cs typeface="Times New Roman" panose="02020603050405020304" pitchFamily="18" charset="0"/>
                        </a:rPr>
                        <a:t>залізничним</a:t>
                      </a:r>
                      <a:r>
                        <a:rPr lang="ru-RU" sz="1800" b="0" noProof="0" dirty="0">
                          <a:effectLst/>
                          <a:latin typeface="Calibri" panose="020F0502020204030204" pitchFamily="34" charset="0"/>
                          <a:ea typeface="Calibri" panose="020F0502020204030204" pitchFamily="34" charset="0"/>
                          <a:cs typeface="Times New Roman" panose="02020603050405020304" pitchFamily="18" charset="0"/>
                        </a:rPr>
                        <a:t> транспортом;</a:t>
                      </a:r>
                      <a:endParaRPr lang="uk-UA" sz="1800" b="0" noProof="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a:effectLst/>
                          <a:latin typeface="Calibri" panose="020F0502020204030204" pitchFamily="34" charset="0"/>
                          <a:ea typeface="Times New Roman" panose="02020603050405020304" pitchFamily="18" charset="0"/>
                          <a:cs typeface="Times New Roman" panose="02020603050405020304" pitchFamily="18" charset="0"/>
                        </a:rPr>
                        <a:t>90,4</a:t>
                      </a:r>
                      <a:r>
                        <a:rPr lang="uk-UA"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тис. грн </a:t>
                      </a:r>
                      <a:endParaRPr lang="uk-U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3053944214"/>
                  </a:ext>
                </a:extLst>
              </a:tr>
              <a:tr h="630329">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 </a:t>
                      </a:r>
                      <a:r>
                        <a:rPr lang="ru-RU" sz="1800" b="0" noProof="0" dirty="0">
                          <a:effectLst/>
                          <a:latin typeface="+mn-lt"/>
                          <a:ea typeface="Times New Roman" panose="02020603050405020304" pitchFamily="18" charset="0"/>
                          <a:cs typeface="Times New Roman" panose="02020603050405020304" pitchFamily="18" charset="0"/>
                        </a:rPr>
                        <a:t>за </a:t>
                      </a:r>
                      <a:r>
                        <a:rPr lang="ru-RU" sz="1800" b="0" noProof="0" dirty="0" err="1">
                          <a:effectLst/>
                          <a:latin typeface="+mn-lt"/>
                          <a:ea typeface="Times New Roman" panose="02020603050405020304" pitchFamily="18" charset="0"/>
                          <a:cs typeface="Times New Roman" panose="02020603050405020304" pitchFamily="18" charset="0"/>
                        </a:rPr>
                        <a:t>користування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пільговими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категоріями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населення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послугами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зв’язку</a:t>
                      </a:r>
                      <a:r>
                        <a:rPr lang="ru-RU" sz="1800" b="0" noProof="0" dirty="0">
                          <a:effectLst/>
                          <a:latin typeface="+mn-lt"/>
                          <a:ea typeface="Times New Roman" panose="02020603050405020304" pitchFamily="18" charset="0"/>
                          <a:cs typeface="Times New Roman" panose="02020603050405020304" pitchFamily="18" charset="0"/>
                        </a:rPr>
                        <a:t>;</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72,7 тис. грн</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1911346375"/>
                  </a:ext>
                </a:extLst>
              </a:tr>
              <a:tr h="1279399">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 за перевезення мешканців громади з нирковою недостатністю для проходження замісної ниркової терапії (гемодіалізу) до відповідних відділень Хмельницької області та м. Славута. </a:t>
                      </a:r>
                    </a:p>
                  </a:txBody>
                  <a:tcPr marL="68580" marR="68580" marT="0" marB="0">
                    <a:solidFill>
                      <a:schemeClr val="accent1">
                        <a:lumMod val="75000"/>
                      </a:schemeClr>
                    </a:solidFill>
                  </a:tcPr>
                </a:tc>
                <a:tc>
                  <a:txBody>
                    <a:bodyPr/>
                    <a:lstStyle/>
                    <a:p>
                      <a:pPr>
                        <a:lnSpc>
                          <a:spcPct val="107000"/>
                        </a:lnSpc>
                        <a:spcAft>
                          <a:spcPts val="800"/>
                        </a:spcAft>
                      </a:pPr>
                      <a:r>
                        <a:rPr lang="uk-U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70,7 тис. грн </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2328006296"/>
                  </a:ext>
                </a:extLst>
              </a:tr>
            </a:tbl>
          </a:graphicData>
        </a:graphic>
      </p:graphicFrame>
      <p:pic>
        <p:nvPicPr>
          <p:cNvPr id="24" name="Рисунок 23">
            <a:extLst>
              <a:ext uri="{FF2B5EF4-FFF2-40B4-BE49-F238E27FC236}">
                <a16:creationId xmlns:a16="http://schemas.microsoft.com/office/drawing/2014/main" id="{0C5602B3-0473-4C2D-8C81-229D4C172B1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618110" y="4089904"/>
            <a:ext cx="4194665" cy="2669226"/>
          </a:xfrm>
          <a:prstGeom prst="rect">
            <a:avLst/>
          </a:prstGeom>
        </p:spPr>
      </p:pic>
      <p:sp>
        <p:nvSpPr>
          <p:cNvPr id="13" name="TextBox 12">
            <a:extLst>
              <a:ext uri="{FF2B5EF4-FFF2-40B4-BE49-F238E27FC236}">
                <a16:creationId xmlns:a16="http://schemas.microsoft.com/office/drawing/2014/main" id="{366FA2CD-AC52-4419-9E84-D6CE230700F3}"/>
              </a:ext>
            </a:extLst>
          </p:cNvPr>
          <p:cNvSpPr txBox="1"/>
          <p:nvPr/>
        </p:nvSpPr>
        <p:spPr>
          <a:xfrm>
            <a:off x="11318101" y="139771"/>
            <a:ext cx="626249" cy="523220"/>
          </a:xfrm>
          <a:prstGeom prst="rect">
            <a:avLst/>
          </a:prstGeom>
          <a:noFill/>
        </p:spPr>
        <p:txBody>
          <a:bodyPr wrap="square" rtlCol="0">
            <a:spAutoFit/>
          </a:bodyPr>
          <a:lstStyle/>
          <a:p>
            <a:r>
              <a:rPr lang="uk-UA" sz="2800" b="1" dirty="0">
                <a:solidFill>
                  <a:schemeClr val="bg1"/>
                </a:solidFill>
              </a:rPr>
              <a:t>6</a:t>
            </a:r>
          </a:p>
        </p:txBody>
      </p:sp>
    </p:spTree>
    <p:extLst>
      <p:ext uri="{BB962C8B-B14F-4D97-AF65-F5344CB8AC3E}">
        <p14:creationId xmlns:p14="http://schemas.microsoft.com/office/powerpoint/2010/main" val="181671015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53443" y="894970"/>
            <a:ext cx="11635295"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8581512-6FBD-4028-8721-12A9190F005F}"/>
              </a:ext>
            </a:extLst>
          </p:cNvPr>
          <p:cNvSpPr txBox="1"/>
          <p:nvPr/>
        </p:nvSpPr>
        <p:spPr>
          <a:xfrm>
            <a:off x="11337916" y="255567"/>
            <a:ext cx="626249" cy="523220"/>
          </a:xfrm>
          <a:prstGeom prst="rect">
            <a:avLst/>
          </a:prstGeom>
          <a:noFill/>
        </p:spPr>
        <p:txBody>
          <a:bodyPr wrap="square" rtlCol="0">
            <a:spAutoFit/>
          </a:bodyPr>
          <a:lstStyle/>
          <a:p>
            <a:r>
              <a:rPr lang="uk-UA" sz="2800" b="1" dirty="0">
                <a:solidFill>
                  <a:schemeClr val="bg1"/>
                </a:solidFill>
              </a:rPr>
              <a:t>60</a:t>
            </a:r>
          </a:p>
        </p:txBody>
      </p:sp>
      <p:sp>
        <p:nvSpPr>
          <p:cNvPr id="12" name="TextBox 11">
            <a:extLst>
              <a:ext uri="{FF2B5EF4-FFF2-40B4-BE49-F238E27FC236}">
                <a16:creationId xmlns:a16="http://schemas.microsoft.com/office/drawing/2014/main" id="{EC8BF748-FB1B-44BA-9ADD-EB5AEE232257}"/>
              </a:ext>
            </a:extLst>
          </p:cNvPr>
          <p:cNvSpPr txBox="1"/>
          <p:nvPr/>
        </p:nvSpPr>
        <p:spPr>
          <a:xfrm>
            <a:off x="4267200" y="171477"/>
            <a:ext cx="5012602" cy="1138773"/>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r>
              <a:rPr lang="uk-UA" sz="3200" b="1" kern="1800" spc="300" dirty="0">
                <a:solidFill>
                  <a:schemeClr val="bg1"/>
                </a:solidFill>
                <a:effectLst>
                  <a:outerShdw blurRad="50800" dist="50800" dir="5400000" algn="ctr" rotWithShape="0">
                    <a:srgbClr val="000000">
                      <a:alpha val="96000"/>
                    </a:srgbClr>
                  </a:outerShdw>
                </a:effectLst>
              </a:rPr>
              <a:t>ТАРИФНА ПОЛІТИКА</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14" name="Rectangle 3">
            <a:extLst>
              <a:ext uri="{FF2B5EF4-FFF2-40B4-BE49-F238E27FC236}">
                <a16:creationId xmlns:a16="http://schemas.microsoft.com/office/drawing/2014/main" id="{67D9A673-B684-4944-9C08-FB36DE53ACA1}"/>
              </a:ext>
            </a:extLst>
          </p:cNvPr>
          <p:cNvSpPr txBox="1">
            <a:spLocks noChangeArrowheads="1"/>
          </p:cNvSpPr>
          <p:nvPr/>
        </p:nvSpPr>
        <p:spPr>
          <a:xfrm>
            <a:off x="5432079" y="1405728"/>
            <a:ext cx="6687804" cy="54522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a:solidFill>
                  <a:schemeClr val="bg1"/>
                </a:solidFill>
                <a:cs typeface="Times New Roman" pitchFamily="18" charset="0"/>
              </a:rPr>
              <a:t>● У </a:t>
            </a:r>
            <a:r>
              <a:rPr lang="ru-RU" sz="2000" b="1" dirty="0" err="1">
                <a:solidFill>
                  <a:schemeClr val="bg1"/>
                </a:solidFill>
                <a:cs typeface="Times New Roman" pitchFamily="18" charset="0"/>
              </a:rPr>
              <a:t>зв’язку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із</a:t>
            </a:r>
            <a:r>
              <a:rPr lang="ru-RU" sz="2000" b="1" dirty="0">
                <a:solidFill>
                  <a:schemeClr val="bg1"/>
                </a:solidFill>
                <a:cs typeface="Times New Roman" pitchFamily="18" charset="0"/>
              </a:rPr>
              <a:t> передачею </a:t>
            </a:r>
            <a:r>
              <a:rPr lang="ru-RU" sz="2000" b="1" dirty="0" err="1">
                <a:solidFill>
                  <a:schemeClr val="bg1"/>
                </a:solidFill>
                <a:cs typeface="Times New Roman" pitchFamily="18" charset="0"/>
              </a:rPr>
              <a:t>від</a:t>
            </a:r>
            <a:r>
              <a:rPr lang="ru-RU" sz="2000" b="1" dirty="0">
                <a:solidFill>
                  <a:schemeClr val="bg1"/>
                </a:solidFill>
                <a:cs typeface="Times New Roman" pitchFamily="18" charset="0"/>
              </a:rPr>
              <a:t> НКРЕКП </a:t>
            </a:r>
            <a:r>
              <a:rPr lang="ru-RU" sz="2000" b="1" dirty="0" err="1">
                <a:solidFill>
                  <a:schemeClr val="bg1"/>
                </a:solidFill>
                <a:cs typeface="Times New Roman" pitchFamily="18" charset="0"/>
              </a:rPr>
              <a:t>повноважень</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щодо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встановлення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тарифів</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послуги</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постачання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теплової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енергії</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послуги</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централізованого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водопостачання</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централізованого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водовідведення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виконавчим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комітетом</a:t>
            </a:r>
            <a:r>
              <a:rPr lang="ru-RU" sz="2000" b="1" dirty="0">
                <a:solidFill>
                  <a:schemeClr val="bg1"/>
                </a:solidFill>
                <a:cs typeface="Times New Roman" pitchFamily="18" charset="0"/>
              </a:rPr>
              <a:t> проводилась систематична робота </a:t>
            </a:r>
            <a:r>
              <a:rPr lang="ru-RU" sz="2000" b="1" dirty="0" err="1">
                <a:solidFill>
                  <a:schemeClr val="bg1"/>
                </a:solidFill>
                <a:cs typeface="Times New Roman" pitchFamily="18" charset="0"/>
              </a:rPr>
              <a:t>щодо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перевірки</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економічного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обґрунтування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витрат</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послуги</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підготовки</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рішень</a:t>
            </a:r>
            <a:r>
              <a:rPr lang="ru-RU" sz="2000" b="1" dirty="0">
                <a:solidFill>
                  <a:schemeClr val="bg1"/>
                </a:solidFill>
                <a:cs typeface="Times New Roman" pitchFamily="18" charset="0"/>
              </a:rPr>
              <a:t> на перегляд </a:t>
            </a:r>
            <a:r>
              <a:rPr lang="ru-RU" sz="2000" b="1" dirty="0" err="1">
                <a:solidFill>
                  <a:schemeClr val="bg1"/>
                </a:solidFill>
                <a:cs typeface="Times New Roman" pitchFamily="18" charset="0"/>
              </a:rPr>
              <a:t>тарифів</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комунальні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послуги</a:t>
            </a:r>
            <a:r>
              <a:rPr lang="ru-RU" sz="2000" b="1" dirty="0">
                <a:solidFill>
                  <a:schemeClr val="bg1"/>
                </a:solidFill>
                <a:cs typeface="Times New Roman" pitchFamily="18" charset="0"/>
              </a:rPr>
              <a:t>. </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З метою </a:t>
            </a:r>
            <a:r>
              <a:rPr lang="ru-RU" sz="2000" b="1" dirty="0" err="1">
                <a:solidFill>
                  <a:schemeClr val="bg1"/>
                </a:solidFill>
                <a:cs typeface="Times New Roman" pitchFamily="18" charset="0"/>
              </a:rPr>
              <a:t>приведення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вартості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послуг</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комунальні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послуги</a:t>
            </a:r>
            <a:r>
              <a:rPr lang="ru-RU" sz="2000" b="1" dirty="0">
                <a:solidFill>
                  <a:schemeClr val="bg1"/>
                </a:solidFill>
                <a:cs typeface="Times New Roman" pitchFamily="18" charset="0"/>
              </a:rPr>
              <a:t> до </a:t>
            </a:r>
            <a:r>
              <a:rPr lang="ru-RU" sz="2000" b="1" dirty="0" err="1">
                <a:solidFill>
                  <a:schemeClr val="bg1"/>
                </a:solidFill>
                <a:cs typeface="Times New Roman" pitchFamily="18" charset="0"/>
              </a:rPr>
              <a:t>рівня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економічно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обґрунтованих</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витрат</a:t>
            </a:r>
            <a:r>
              <a:rPr lang="ru-RU" sz="2000" b="1" dirty="0">
                <a:solidFill>
                  <a:schemeClr val="bg1"/>
                </a:solidFill>
                <a:cs typeface="Times New Roman" pitchFamily="18" charset="0"/>
              </a:rPr>
              <a:t> у </a:t>
            </a:r>
            <a:r>
              <a:rPr lang="ru-RU" sz="2000" b="1" dirty="0" err="1">
                <a:solidFill>
                  <a:schemeClr val="bg1"/>
                </a:solidFill>
                <a:cs typeface="Times New Roman" pitchFamily="18" charset="0"/>
              </a:rPr>
              <a:t>зв’язку</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підвищенням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мінімальної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заробітної</a:t>
            </a:r>
            <a:r>
              <a:rPr lang="ru-RU" sz="2000" b="1" dirty="0">
                <a:solidFill>
                  <a:schemeClr val="bg1"/>
                </a:solidFill>
                <a:cs typeface="Times New Roman" pitchFamily="18" charset="0"/>
              </a:rPr>
              <a:t> плати та </a:t>
            </a:r>
            <a:r>
              <a:rPr lang="ru-RU" sz="2000" b="1" dirty="0" err="1">
                <a:solidFill>
                  <a:schemeClr val="bg1"/>
                </a:solidFill>
                <a:cs typeface="Times New Roman" pitchFamily="18" charset="0"/>
              </a:rPr>
              <a:t>підвищенням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цін</a:t>
            </a:r>
            <a:r>
              <a:rPr lang="ru-RU" sz="2000" b="1" dirty="0">
                <a:solidFill>
                  <a:schemeClr val="bg1"/>
                </a:solidFill>
                <a:cs typeface="Times New Roman" pitchFamily="18" charset="0"/>
              </a:rPr>
              <a:t> на </a:t>
            </a:r>
            <a:r>
              <a:rPr lang="ru-RU" sz="2000" b="1" dirty="0" err="1">
                <a:solidFill>
                  <a:schemeClr val="bg1"/>
                </a:solidFill>
                <a:cs typeface="Times New Roman" pitchFamily="18" charset="0"/>
              </a:rPr>
              <a:t>енергоносії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протягом</a:t>
            </a:r>
            <a:r>
              <a:rPr lang="ru-RU" sz="2000" b="1" dirty="0">
                <a:solidFill>
                  <a:schemeClr val="bg1"/>
                </a:solidFill>
                <a:cs typeface="Times New Roman" pitchFamily="18" charset="0"/>
              </a:rPr>
              <a:t> 2021 року </a:t>
            </a:r>
            <a:r>
              <a:rPr lang="ru-RU" sz="2000" b="1" dirty="0" err="1">
                <a:solidFill>
                  <a:schemeClr val="bg1"/>
                </a:solidFill>
                <a:cs typeface="Times New Roman" pitchFamily="18" charset="0"/>
              </a:rPr>
              <a:t>було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підготовлено</a:t>
            </a:r>
            <a:r>
              <a:rPr lang="ru-RU" sz="2000" b="1" dirty="0">
                <a:solidFill>
                  <a:schemeClr val="bg1"/>
                </a:solidFill>
                <a:cs typeface="Times New Roman" pitchFamily="18" charset="0"/>
              </a:rPr>
              <a:t> та подано на </a:t>
            </a:r>
            <a:r>
              <a:rPr lang="ru-RU" sz="2000" b="1" dirty="0" err="1">
                <a:solidFill>
                  <a:schemeClr val="bg1"/>
                </a:solidFill>
                <a:cs typeface="Times New Roman" pitchFamily="18" charset="0"/>
              </a:rPr>
              <a:t>затвердження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виконавчим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комітетом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Славутської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міської</a:t>
            </a:r>
            <a:r>
              <a:rPr lang="ru-RU" sz="2000" b="1" dirty="0">
                <a:solidFill>
                  <a:schemeClr val="bg1"/>
                </a:solidFill>
                <a:cs typeface="Times New Roman" pitchFamily="18" charset="0"/>
              </a:rPr>
              <a:t> ради 10 </a:t>
            </a:r>
            <a:r>
              <a:rPr lang="ru-RU" sz="2000" b="1" dirty="0" err="1">
                <a:solidFill>
                  <a:schemeClr val="bg1"/>
                </a:solidFill>
                <a:cs typeface="Times New Roman" pitchFamily="18" charset="0"/>
              </a:rPr>
              <a:t>проєктів</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рішень</a:t>
            </a:r>
            <a:r>
              <a:rPr lang="ru-RU" sz="2000" b="1" dirty="0">
                <a:solidFill>
                  <a:schemeClr val="bg1"/>
                </a:solidFill>
                <a:cs typeface="Times New Roman" pitchFamily="18" charset="0"/>
              </a:rPr>
              <a:t>.</a:t>
            </a:r>
            <a:endParaRPr lang="uk-UA" sz="2000" b="1" dirty="0">
              <a:solidFill>
                <a:schemeClr val="bg1"/>
              </a:solidFill>
              <a:cs typeface="Times New Roman" pitchFamily="18" charset="0"/>
            </a:endParaRPr>
          </a:p>
        </p:txBody>
      </p:sp>
      <p:pic>
        <p:nvPicPr>
          <p:cNvPr id="2050" name="Picture 2" descr="Затверджено нові тарифи на послуги з постачання теплової енергії та  постачання гарячої води">
            <a:extLst>
              <a:ext uri="{FF2B5EF4-FFF2-40B4-BE49-F238E27FC236}">
                <a16:creationId xmlns:a16="http://schemas.microsoft.com/office/drawing/2014/main" id="{90C8BB02-E0C4-45D6-8F6C-F1620FAE1B7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890" y="1547198"/>
            <a:ext cx="5238189" cy="3975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9861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001023" y="-26013"/>
            <a:ext cx="10135905" cy="523220"/>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2800" b="1" kern="1800" spc="300" dirty="0">
                <a:solidFill>
                  <a:schemeClr val="bg1"/>
                </a:solidFill>
                <a:effectLst>
                  <a:outerShdw blurRad="50800" dist="50800" dir="5400000" algn="ctr" rotWithShape="0">
                    <a:srgbClr val="000000">
                      <a:alpha val="96000"/>
                    </a:srgbClr>
                  </a:outerShdw>
                </a:effectLst>
              </a:rPr>
              <a:t>ПІДПРИЄМНИЦТВО ТА РЕГУЛЯТОРНА ПОЛІТИКА</a:t>
            </a: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189949" y="620318"/>
            <a:ext cx="1188916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0927C57E-A958-4AFA-8371-BD156A48FB2E}"/>
              </a:ext>
            </a:extLst>
          </p:cNvPr>
          <p:cNvSpPr txBox="1">
            <a:spLocks noChangeArrowheads="1"/>
          </p:cNvSpPr>
          <p:nvPr/>
        </p:nvSpPr>
        <p:spPr>
          <a:xfrm>
            <a:off x="6629932" y="882664"/>
            <a:ext cx="5417303" cy="4794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a:t>
            </a:r>
            <a:r>
              <a:rPr lang="uk-UA" sz="1900" b="1" dirty="0">
                <a:solidFill>
                  <a:schemeClr val="bg1"/>
                </a:solidFill>
                <a:cs typeface="Times New Roman" pitchFamily="18" charset="0"/>
              </a:rPr>
              <a:t>Кількість суб’єктів малого та середнього  підприємництва у </a:t>
            </a:r>
            <a:r>
              <a:rPr lang="uk-UA" sz="1900" b="1" dirty="0" err="1">
                <a:solidFill>
                  <a:schemeClr val="bg1"/>
                </a:solidFill>
                <a:cs typeface="Times New Roman" pitchFamily="18" charset="0"/>
              </a:rPr>
              <a:t>Славутській</a:t>
            </a:r>
            <a:r>
              <a:rPr lang="uk-UA" sz="1900" b="1" dirty="0">
                <a:solidFill>
                  <a:schemeClr val="bg1"/>
                </a:solidFill>
                <a:cs typeface="Times New Roman" pitchFamily="18" charset="0"/>
              </a:rPr>
              <a:t> міській ТГ становить 1821 одиниця, у тому числі: </a:t>
            </a:r>
          </a:p>
          <a:p>
            <a:pPr>
              <a:spcBef>
                <a:spcPts val="0"/>
              </a:spcBef>
              <a:buFontTx/>
              <a:buChar char="-"/>
            </a:pPr>
            <a:r>
              <a:rPr lang="uk-UA" sz="1900" b="1" dirty="0">
                <a:solidFill>
                  <a:schemeClr val="bg1"/>
                </a:solidFill>
                <a:cs typeface="Times New Roman" pitchFamily="18" charset="0"/>
              </a:rPr>
              <a:t>фізичних осіб-підприємців - 1688, </a:t>
            </a:r>
          </a:p>
          <a:p>
            <a:pPr>
              <a:spcBef>
                <a:spcPts val="0"/>
              </a:spcBef>
              <a:buFontTx/>
              <a:buChar char="-"/>
            </a:pPr>
            <a:r>
              <a:rPr lang="uk-UA" sz="1900" b="1" dirty="0">
                <a:solidFill>
                  <a:schemeClr val="bg1"/>
                </a:solidFill>
                <a:cs typeface="Times New Roman" pitchFamily="18" charset="0"/>
              </a:rPr>
              <a:t>суб’єктів малого підприємництва – 112,</a:t>
            </a:r>
          </a:p>
          <a:p>
            <a:pPr>
              <a:spcBef>
                <a:spcPts val="0"/>
              </a:spcBef>
              <a:buFontTx/>
              <a:buChar char="-"/>
            </a:pPr>
            <a:r>
              <a:rPr lang="uk-UA" sz="1900" b="1" dirty="0">
                <a:solidFill>
                  <a:schemeClr val="bg1"/>
                </a:solidFill>
                <a:cs typeface="Times New Roman" pitchFamily="18" charset="0"/>
              </a:rPr>
              <a:t>суб’єктів середнього підприємництва - 21.       </a:t>
            </a:r>
          </a:p>
          <a:p>
            <a:pPr marL="0" indent="0">
              <a:spcBef>
                <a:spcPts val="0"/>
              </a:spcBef>
              <a:buNone/>
            </a:pPr>
            <a:r>
              <a:rPr lang="uk-UA" sz="1900" b="1" dirty="0">
                <a:solidFill>
                  <a:schemeClr val="bg1"/>
                </a:solidFill>
                <a:cs typeface="Times New Roman" pitchFamily="18" charset="0"/>
              </a:rPr>
              <a:t>                                                                                                                                                                                                                                                                                                                                                                                                                  </a:t>
            </a:r>
          </a:p>
          <a:p>
            <a:pPr marL="0" indent="0">
              <a:spcBef>
                <a:spcPts val="0"/>
              </a:spcBef>
              <a:buNone/>
            </a:pPr>
            <a:r>
              <a:rPr lang="uk-UA" sz="1800" b="1" dirty="0">
                <a:solidFill>
                  <a:schemeClr val="bg1"/>
                </a:solidFill>
                <a:cs typeface="Times New Roman" pitchFamily="18" charset="0"/>
              </a:rPr>
              <a:t>●  </a:t>
            </a:r>
            <a:r>
              <a:rPr lang="uk-UA" sz="1900" b="1" dirty="0">
                <a:solidFill>
                  <a:schemeClr val="bg1"/>
                </a:solidFill>
                <a:cs typeface="Times New Roman" pitchFamily="18" charset="0"/>
              </a:rPr>
              <a:t>Чисельність зайнятих у суб’єктів середнього та малого підприємництва становить 4626 осіб, </a:t>
            </a:r>
          </a:p>
          <a:p>
            <a:pPr marL="0" indent="0">
              <a:spcBef>
                <a:spcPts val="0"/>
              </a:spcBef>
              <a:buNone/>
            </a:pPr>
            <a:r>
              <a:rPr lang="uk-UA" sz="1900" b="1" dirty="0">
                <a:solidFill>
                  <a:schemeClr val="bg1"/>
                </a:solidFill>
                <a:cs typeface="Times New Roman" pitchFamily="18" charset="0"/>
              </a:rPr>
              <a:t>в т. ч.  у суб’єктів середнього підприємництва – 4015 осіб (86,8% до загальної кількості найманих працівників), у суб’єктів малого підприємництва – 611 осіб (13,2% до загальної кількості найманих працівників). </a:t>
            </a:r>
          </a:p>
          <a:p>
            <a:pPr marL="0" indent="0">
              <a:spcBef>
                <a:spcPts val="0"/>
              </a:spcBef>
              <a:buNone/>
            </a:pPr>
            <a:endParaRPr lang="uk-UA" sz="2000" b="1" dirty="0">
              <a:solidFill>
                <a:schemeClr val="bg1"/>
              </a:solidFill>
              <a:cs typeface="Times New Roman" pitchFamily="18" charset="0"/>
            </a:endParaRPr>
          </a:p>
        </p:txBody>
      </p:sp>
      <p:pic>
        <p:nvPicPr>
          <p:cNvPr id="88" name="Рисунок 87">
            <a:extLst>
              <a:ext uri="{FF2B5EF4-FFF2-40B4-BE49-F238E27FC236}">
                <a16:creationId xmlns:a16="http://schemas.microsoft.com/office/drawing/2014/main" id="{2886E779-BFDB-4EF1-A1F4-21AF4B2055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5875" y="809656"/>
            <a:ext cx="3144371" cy="1878965"/>
          </a:xfrm>
          <a:prstGeom prst="rect">
            <a:avLst/>
          </a:prstGeom>
        </p:spPr>
      </p:pic>
      <p:pic>
        <p:nvPicPr>
          <p:cNvPr id="90" name="Рисунок 89">
            <a:extLst>
              <a:ext uri="{FF2B5EF4-FFF2-40B4-BE49-F238E27FC236}">
                <a16:creationId xmlns:a16="http://schemas.microsoft.com/office/drawing/2014/main" id="{8DFEA60D-02A7-4512-9E13-B683A96502F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22339" y="809656"/>
            <a:ext cx="3144369" cy="1888599"/>
          </a:xfrm>
          <a:prstGeom prst="rect">
            <a:avLst/>
          </a:prstGeom>
        </p:spPr>
      </p:pic>
      <p:pic>
        <p:nvPicPr>
          <p:cNvPr id="94" name="Рисунок 93">
            <a:extLst>
              <a:ext uri="{FF2B5EF4-FFF2-40B4-BE49-F238E27FC236}">
                <a16:creationId xmlns:a16="http://schemas.microsoft.com/office/drawing/2014/main" id="{F2B0FF0D-73B5-45BE-A296-5902B8F8D4B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875" y="2850853"/>
            <a:ext cx="3189218" cy="2096246"/>
          </a:xfrm>
          <a:prstGeom prst="rect">
            <a:avLst/>
          </a:prstGeom>
        </p:spPr>
      </p:pic>
      <p:pic>
        <p:nvPicPr>
          <p:cNvPr id="96" name="Рисунок 95">
            <a:extLst>
              <a:ext uri="{FF2B5EF4-FFF2-40B4-BE49-F238E27FC236}">
                <a16:creationId xmlns:a16="http://schemas.microsoft.com/office/drawing/2014/main" id="{9F9386E3-35D5-4932-AC54-4316DE0A22C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22338" y="2823342"/>
            <a:ext cx="3144369" cy="2122559"/>
          </a:xfrm>
          <a:prstGeom prst="rect">
            <a:avLst/>
          </a:prstGeom>
        </p:spPr>
      </p:pic>
      <p:sp>
        <p:nvSpPr>
          <p:cNvPr id="15" name="TextBox 14">
            <a:extLst>
              <a:ext uri="{FF2B5EF4-FFF2-40B4-BE49-F238E27FC236}">
                <a16:creationId xmlns:a16="http://schemas.microsoft.com/office/drawing/2014/main" id="{47970018-F499-4CB3-B0B8-2DE72369CF6A}"/>
              </a:ext>
            </a:extLst>
          </p:cNvPr>
          <p:cNvSpPr txBox="1"/>
          <p:nvPr/>
        </p:nvSpPr>
        <p:spPr>
          <a:xfrm>
            <a:off x="11300153" y="0"/>
            <a:ext cx="594732" cy="523220"/>
          </a:xfrm>
          <a:prstGeom prst="rect">
            <a:avLst/>
          </a:prstGeom>
          <a:noFill/>
        </p:spPr>
        <p:txBody>
          <a:bodyPr wrap="square" rtlCol="0">
            <a:spAutoFit/>
          </a:bodyPr>
          <a:lstStyle/>
          <a:p>
            <a:r>
              <a:rPr lang="uk-UA" sz="2800" b="1" dirty="0">
                <a:solidFill>
                  <a:schemeClr val="bg1"/>
                </a:solidFill>
              </a:rPr>
              <a:t>61</a:t>
            </a:r>
          </a:p>
        </p:txBody>
      </p:sp>
      <p:sp>
        <p:nvSpPr>
          <p:cNvPr id="18" name="TextBox 17">
            <a:extLst>
              <a:ext uri="{FF2B5EF4-FFF2-40B4-BE49-F238E27FC236}">
                <a16:creationId xmlns:a16="http://schemas.microsoft.com/office/drawing/2014/main" id="{4E90F8F2-9069-44B8-91E1-870043DF84D2}"/>
              </a:ext>
            </a:extLst>
          </p:cNvPr>
          <p:cNvSpPr txBox="1"/>
          <p:nvPr/>
        </p:nvSpPr>
        <p:spPr>
          <a:xfrm>
            <a:off x="6634599" y="5222900"/>
            <a:ext cx="5326931" cy="646331"/>
          </a:xfrm>
          <a:prstGeom prst="rect">
            <a:avLst/>
          </a:prstGeom>
          <a:noFill/>
        </p:spPr>
        <p:txBody>
          <a:bodyPr wrap="square">
            <a:spAutoFit/>
          </a:bodyPr>
          <a:lstStyle/>
          <a:p>
            <a:r>
              <a:rPr lang="uk-UA" sz="1800" b="1" dirty="0">
                <a:solidFill>
                  <a:schemeClr val="bg1"/>
                </a:solidFill>
                <a:cs typeface="Times New Roman" pitchFamily="18" charset="0"/>
              </a:rPr>
              <a:t>●  Протягом року було прийнято сім регуляторних актів.</a:t>
            </a:r>
            <a:endParaRPr lang="uk-UA" dirty="0"/>
          </a:p>
        </p:txBody>
      </p:sp>
      <p:sp>
        <p:nvSpPr>
          <p:cNvPr id="22" name="TextBox 21">
            <a:extLst>
              <a:ext uri="{FF2B5EF4-FFF2-40B4-BE49-F238E27FC236}">
                <a16:creationId xmlns:a16="http://schemas.microsoft.com/office/drawing/2014/main" id="{CD1AC718-5429-4A90-9273-AF76160D5214}"/>
              </a:ext>
            </a:extLst>
          </p:cNvPr>
          <p:cNvSpPr txBox="1"/>
          <p:nvPr/>
        </p:nvSpPr>
        <p:spPr>
          <a:xfrm>
            <a:off x="221178" y="4945901"/>
            <a:ext cx="6094476" cy="1846659"/>
          </a:xfrm>
          <a:prstGeom prst="rect">
            <a:avLst/>
          </a:prstGeom>
          <a:noFill/>
        </p:spPr>
        <p:txBody>
          <a:bodyPr wrap="square">
            <a:spAutoFit/>
          </a:bodyPr>
          <a:lstStyle/>
          <a:p>
            <a:r>
              <a:rPr lang="uk-UA" sz="1800" b="1" dirty="0">
                <a:solidFill>
                  <a:schemeClr val="bg1"/>
                </a:solidFill>
                <a:cs typeface="Times New Roman" pitchFamily="18" charset="0"/>
              </a:rPr>
              <a:t>●  </a:t>
            </a:r>
            <a:r>
              <a:rPr lang="ru-RU" sz="1900" b="1" dirty="0">
                <a:solidFill>
                  <a:schemeClr val="bg1"/>
                </a:solidFill>
              </a:rPr>
              <a:t>На </a:t>
            </a:r>
            <a:r>
              <a:rPr lang="ru-RU" sz="1900" b="1" dirty="0" err="1">
                <a:solidFill>
                  <a:schemeClr val="bg1"/>
                </a:solidFill>
              </a:rPr>
              <a:t>території</a:t>
            </a:r>
            <a:r>
              <a:rPr lang="ru-RU" sz="1900" b="1" dirty="0">
                <a:solidFill>
                  <a:schemeClr val="bg1"/>
                </a:solidFill>
              </a:rPr>
              <a:t> </a:t>
            </a:r>
            <a:r>
              <a:rPr lang="ru-RU" sz="1900" b="1" dirty="0" err="1">
                <a:solidFill>
                  <a:schemeClr val="bg1"/>
                </a:solidFill>
              </a:rPr>
              <a:t>громади</a:t>
            </a:r>
            <a:r>
              <a:rPr lang="ru-RU" sz="1900" b="1" dirty="0">
                <a:solidFill>
                  <a:schemeClr val="bg1"/>
                </a:solidFill>
              </a:rPr>
              <a:t> </a:t>
            </a:r>
            <a:r>
              <a:rPr lang="ru-RU" sz="1900" b="1" dirty="0" err="1">
                <a:solidFill>
                  <a:schemeClr val="bg1"/>
                </a:solidFill>
              </a:rPr>
              <a:t>функціонує</a:t>
            </a:r>
            <a:r>
              <a:rPr lang="ru-RU" sz="1900" b="1" dirty="0">
                <a:solidFill>
                  <a:schemeClr val="bg1"/>
                </a:solidFill>
              </a:rPr>
              <a:t> </a:t>
            </a:r>
            <a:r>
              <a:rPr lang="ru-RU" sz="1900" b="1" dirty="0" err="1">
                <a:solidFill>
                  <a:schemeClr val="bg1"/>
                </a:solidFill>
              </a:rPr>
              <a:t>більше</a:t>
            </a:r>
            <a:r>
              <a:rPr lang="ru-RU" sz="1900" b="1" dirty="0">
                <a:solidFill>
                  <a:schemeClr val="bg1"/>
                </a:solidFill>
              </a:rPr>
              <a:t> 400 </a:t>
            </a:r>
            <a:r>
              <a:rPr lang="ru-RU" sz="1900" b="1" dirty="0" err="1">
                <a:solidFill>
                  <a:schemeClr val="bg1"/>
                </a:solidFill>
              </a:rPr>
              <a:t>об’єктів</a:t>
            </a:r>
            <a:r>
              <a:rPr lang="ru-RU" sz="1900" b="1" dirty="0">
                <a:solidFill>
                  <a:schemeClr val="bg1"/>
                </a:solidFill>
              </a:rPr>
              <a:t> </a:t>
            </a:r>
            <a:r>
              <a:rPr lang="ru-RU" sz="1900" b="1" dirty="0" err="1">
                <a:solidFill>
                  <a:schemeClr val="bg1"/>
                </a:solidFill>
              </a:rPr>
              <a:t>торгівлі</a:t>
            </a:r>
            <a:r>
              <a:rPr lang="ru-RU" sz="1900" b="1" dirty="0">
                <a:solidFill>
                  <a:schemeClr val="bg1"/>
                </a:solidFill>
              </a:rPr>
              <a:t>, ресторанного </a:t>
            </a:r>
            <a:r>
              <a:rPr lang="ru-RU" sz="1900" b="1" dirty="0" err="1">
                <a:solidFill>
                  <a:schemeClr val="bg1"/>
                </a:solidFill>
              </a:rPr>
              <a:t>господарства</a:t>
            </a:r>
            <a:r>
              <a:rPr lang="ru-RU" sz="1900" b="1" dirty="0">
                <a:solidFill>
                  <a:schemeClr val="bg1"/>
                </a:solidFill>
              </a:rPr>
              <a:t> та </a:t>
            </a:r>
            <a:r>
              <a:rPr lang="ru-RU" sz="1900" b="1" dirty="0" err="1">
                <a:solidFill>
                  <a:schemeClr val="bg1"/>
                </a:solidFill>
              </a:rPr>
              <a:t>сфери</a:t>
            </a:r>
            <a:r>
              <a:rPr lang="ru-RU" sz="1900" b="1" dirty="0">
                <a:solidFill>
                  <a:schemeClr val="bg1"/>
                </a:solidFill>
              </a:rPr>
              <a:t> </a:t>
            </a:r>
            <a:r>
              <a:rPr lang="ru-RU" sz="1900" b="1" dirty="0" err="1">
                <a:solidFill>
                  <a:schemeClr val="bg1"/>
                </a:solidFill>
              </a:rPr>
              <a:t>послуг</a:t>
            </a:r>
            <a:r>
              <a:rPr lang="ru-RU" sz="1900" b="1" dirty="0">
                <a:solidFill>
                  <a:schemeClr val="bg1"/>
                </a:solidFill>
              </a:rPr>
              <a:t> </a:t>
            </a:r>
            <a:r>
              <a:rPr lang="ru-RU" sz="1900" b="1" dirty="0" err="1">
                <a:solidFill>
                  <a:schemeClr val="bg1"/>
                </a:solidFill>
              </a:rPr>
              <a:t>всіх</a:t>
            </a:r>
            <a:r>
              <a:rPr lang="ru-RU" sz="1900" b="1" dirty="0">
                <a:solidFill>
                  <a:schemeClr val="bg1"/>
                </a:solidFill>
              </a:rPr>
              <a:t> форм </a:t>
            </a:r>
            <a:r>
              <a:rPr lang="ru-RU" sz="1900" b="1" dirty="0" err="1">
                <a:solidFill>
                  <a:schemeClr val="bg1"/>
                </a:solidFill>
              </a:rPr>
              <a:t>власності</a:t>
            </a:r>
            <a:r>
              <a:rPr lang="ru-RU" sz="1900" b="1" dirty="0">
                <a:solidFill>
                  <a:schemeClr val="bg1"/>
                </a:solidFill>
              </a:rPr>
              <a:t>, в т.ч.:</a:t>
            </a:r>
          </a:p>
          <a:p>
            <a:r>
              <a:rPr lang="ru-RU" sz="1900" b="1" dirty="0">
                <a:solidFill>
                  <a:schemeClr val="bg1"/>
                </a:solidFill>
              </a:rPr>
              <a:t>- </a:t>
            </a:r>
            <a:r>
              <a:rPr lang="ru-RU" sz="1900" b="1" dirty="0" err="1">
                <a:solidFill>
                  <a:schemeClr val="bg1"/>
                </a:solidFill>
              </a:rPr>
              <a:t>закладів</a:t>
            </a:r>
            <a:r>
              <a:rPr lang="ru-RU" sz="1900" b="1" dirty="0">
                <a:solidFill>
                  <a:schemeClr val="bg1"/>
                </a:solidFill>
              </a:rPr>
              <a:t> </a:t>
            </a:r>
            <a:r>
              <a:rPr lang="ru-RU" sz="1900" b="1" dirty="0" err="1">
                <a:solidFill>
                  <a:schemeClr val="bg1"/>
                </a:solidFill>
              </a:rPr>
              <a:t>торгівлі</a:t>
            </a:r>
            <a:r>
              <a:rPr lang="ru-RU" sz="1900" b="1" dirty="0">
                <a:solidFill>
                  <a:schemeClr val="bg1"/>
                </a:solidFill>
              </a:rPr>
              <a:t> — 332;</a:t>
            </a:r>
          </a:p>
          <a:p>
            <a:r>
              <a:rPr lang="ru-RU" sz="1900" b="1" dirty="0">
                <a:solidFill>
                  <a:schemeClr val="bg1"/>
                </a:solidFill>
              </a:rPr>
              <a:t>- </a:t>
            </a:r>
            <a:r>
              <a:rPr lang="ru-RU" sz="1900" b="1" dirty="0" err="1">
                <a:solidFill>
                  <a:schemeClr val="bg1"/>
                </a:solidFill>
              </a:rPr>
              <a:t>об’єктів</a:t>
            </a:r>
            <a:r>
              <a:rPr lang="ru-RU" sz="1900" b="1" dirty="0">
                <a:solidFill>
                  <a:schemeClr val="bg1"/>
                </a:solidFill>
              </a:rPr>
              <a:t> ресторанного </a:t>
            </a:r>
            <a:r>
              <a:rPr lang="ru-RU" sz="1900" b="1" dirty="0" err="1">
                <a:solidFill>
                  <a:schemeClr val="bg1"/>
                </a:solidFill>
              </a:rPr>
              <a:t>господарства</a:t>
            </a:r>
            <a:r>
              <a:rPr lang="ru-RU" sz="1900" b="1" dirty="0">
                <a:solidFill>
                  <a:schemeClr val="bg1"/>
                </a:solidFill>
              </a:rPr>
              <a:t> — 35;</a:t>
            </a:r>
          </a:p>
          <a:p>
            <a:r>
              <a:rPr lang="ru-RU" sz="1900" b="1" dirty="0">
                <a:solidFill>
                  <a:schemeClr val="bg1"/>
                </a:solidFill>
              </a:rPr>
              <a:t>- </a:t>
            </a:r>
            <a:r>
              <a:rPr lang="ru-RU" sz="1900" b="1" dirty="0" err="1">
                <a:solidFill>
                  <a:schemeClr val="bg1"/>
                </a:solidFill>
              </a:rPr>
              <a:t>об’єктів</a:t>
            </a:r>
            <a:r>
              <a:rPr lang="ru-RU" sz="1900" b="1" dirty="0">
                <a:solidFill>
                  <a:schemeClr val="bg1"/>
                </a:solidFill>
              </a:rPr>
              <a:t> </a:t>
            </a:r>
            <a:r>
              <a:rPr lang="ru-RU" sz="1900" b="1" dirty="0" err="1">
                <a:solidFill>
                  <a:schemeClr val="bg1"/>
                </a:solidFill>
              </a:rPr>
              <a:t>сфери</a:t>
            </a:r>
            <a:r>
              <a:rPr lang="ru-RU" sz="1900" b="1" dirty="0">
                <a:solidFill>
                  <a:schemeClr val="bg1"/>
                </a:solidFill>
              </a:rPr>
              <a:t> </a:t>
            </a:r>
            <a:r>
              <a:rPr lang="ru-RU" sz="1900" b="1" dirty="0" err="1">
                <a:solidFill>
                  <a:schemeClr val="bg1"/>
                </a:solidFill>
              </a:rPr>
              <a:t>послуг</a:t>
            </a:r>
            <a:r>
              <a:rPr lang="ru-RU" sz="1900" b="1" dirty="0">
                <a:solidFill>
                  <a:schemeClr val="bg1"/>
                </a:solidFill>
              </a:rPr>
              <a:t> — 122.</a:t>
            </a:r>
          </a:p>
        </p:txBody>
      </p:sp>
    </p:spTree>
    <p:extLst>
      <p:ext uri="{BB962C8B-B14F-4D97-AF65-F5344CB8AC3E}">
        <p14:creationId xmlns:p14="http://schemas.microsoft.com/office/powerpoint/2010/main" val="3332143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970060" y="105953"/>
            <a:ext cx="9864016" cy="1015663"/>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000" b="1" kern="1800" spc="300" dirty="0">
                <a:solidFill>
                  <a:schemeClr val="bg1"/>
                </a:solidFill>
                <a:effectLst>
                  <a:outerShdw blurRad="50800" dist="50800" dir="5400000" algn="ctr" rotWithShape="0">
                    <a:srgbClr val="000000">
                      <a:alpha val="96000"/>
                    </a:srgbClr>
                  </a:outerShdw>
                </a:effectLst>
              </a:rPr>
              <a:t>УПРАВЛІННЯ ЗЕМЕЛЬНИМИ РЕСУРСАМИ,</a:t>
            </a:r>
          </a:p>
          <a:p>
            <a:pPr algn="ctr"/>
            <a:r>
              <a:rPr lang="uk-UA" sz="3000" b="1" kern="1800" spc="300" dirty="0">
                <a:solidFill>
                  <a:schemeClr val="bg1"/>
                </a:solidFill>
                <a:effectLst>
                  <a:outerShdw blurRad="50800" dist="50800" dir="5400000" algn="ctr" rotWithShape="0">
                    <a:srgbClr val="000000">
                      <a:alpha val="96000"/>
                    </a:srgbClr>
                  </a:outerShdw>
                </a:effectLst>
              </a:rPr>
              <a:t>ОБ</a:t>
            </a:r>
            <a:r>
              <a:rPr lang="en-US" sz="3000" b="1" kern="1800" spc="300" dirty="0">
                <a:solidFill>
                  <a:schemeClr val="bg1"/>
                </a:solidFill>
                <a:effectLst>
                  <a:outerShdw blurRad="50800" dist="50800" dir="5400000" algn="ctr" rotWithShape="0">
                    <a:srgbClr val="000000">
                      <a:alpha val="96000"/>
                    </a:srgbClr>
                  </a:outerShdw>
                </a:effectLst>
              </a:rPr>
              <a:t>’</a:t>
            </a:r>
            <a:r>
              <a:rPr lang="uk-UA" sz="3000" b="1" kern="1800" spc="300" dirty="0">
                <a:solidFill>
                  <a:schemeClr val="bg1"/>
                </a:solidFill>
                <a:effectLst>
                  <a:outerShdw blurRad="50800" dist="50800" dir="5400000" algn="ctr" rotWithShape="0">
                    <a:srgbClr val="000000">
                      <a:alpha val="96000"/>
                    </a:srgbClr>
                  </a:outerShdw>
                </a:effectLst>
              </a:rPr>
              <a:t>ЄКТАМИ КОМУНАЛЬНОЇ ВЛАСНОСТІ</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00789" y="1195368"/>
            <a:ext cx="11732338"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114448" y="1285875"/>
            <a:ext cx="4421964" cy="5678478"/>
          </a:xfrm>
          <a:prstGeom prst="rect">
            <a:avLst/>
          </a:prstGeom>
          <a:noFill/>
        </p:spPr>
        <p:txBody>
          <a:bodyPr wrap="square">
            <a:spAutoFit/>
          </a:bodyPr>
          <a:lstStyle/>
          <a:p>
            <a:r>
              <a:rPr lang="ru-RU" b="1" dirty="0">
                <a:solidFill>
                  <a:schemeClr val="bg1"/>
                </a:solidFill>
              </a:rPr>
              <a:t>● Станом на 01.01.2022 </a:t>
            </a:r>
            <a:r>
              <a:rPr lang="ru-RU" b="1" dirty="0" err="1">
                <a:solidFill>
                  <a:schemeClr val="bg1"/>
                </a:solidFill>
              </a:rPr>
              <a:t>рік</a:t>
            </a:r>
            <a:r>
              <a:rPr lang="ru-RU" b="1" dirty="0">
                <a:solidFill>
                  <a:schemeClr val="bg1"/>
                </a:solidFill>
              </a:rPr>
              <a:t> - 309 </a:t>
            </a:r>
            <a:r>
              <a:rPr lang="ru-RU" b="1" dirty="0" err="1">
                <a:solidFill>
                  <a:schemeClr val="bg1"/>
                </a:solidFill>
              </a:rPr>
              <a:t>діючих</a:t>
            </a:r>
            <a:r>
              <a:rPr lang="ru-RU" b="1" dirty="0">
                <a:solidFill>
                  <a:schemeClr val="bg1"/>
                </a:solidFill>
              </a:rPr>
              <a:t> </a:t>
            </a:r>
            <a:r>
              <a:rPr lang="ru-RU" b="1" dirty="0" err="1">
                <a:solidFill>
                  <a:schemeClr val="bg1"/>
                </a:solidFill>
              </a:rPr>
              <a:t>договорів</a:t>
            </a:r>
            <a:r>
              <a:rPr lang="ru-RU" b="1" dirty="0">
                <a:solidFill>
                  <a:schemeClr val="bg1"/>
                </a:solidFill>
              </a:rPr>
              <a:t> </a:t>
            </a:r>
            <a:r>
              <a:rPr lang="ru-RU" b="1" dirty="0" err="1">
                <a:solidFill>
                  <a:schemeClr val="bg1"/>
                </a:solidFill>
              </a:rPr>
              <a:t>оренди</a:t>
            </a:r>
            <a:r>
              <a:rPr lang="ru-RU" b="1" dirty="0">
                <a:solidFill>
                  <a:schemeClr val="bg1"/>
                </a:solidFill>
              </a:rPr>
              <a:t> </a:t>
            </a:r>
            <a:r>
              <a:rPr lang="ru-RU" b="1" dirty="0" err="1">
                <a:solidFill>
                  <a:schemeClr val="bg1"/>
                </a:solidFill>
              </a:rPr>
              <a:t>землі</a:t>
            </a:r>
            <a:r>
              <a:rPr lang="ru-RU" b="1" dirty="0">
                <a:solidFill>
                  <a:schemeClr val="bg1"/>
                </a:solidFill>
              </a:rPr>
              <a:t> на </a:t>
            </a:r>
            <a:r>
              <a:rPr lang="ru-RU" b="1" dirty="0" err="1">
                <a:solidFill>
                  <a:schemeClr val="bg1"/>
                </a:solidFill>
              </a:rPr>
              <a:t>загальну</a:t>
            </a:r>
            <a:r>
              <a:rPr lang="ru-RU" b="1" dirty="0">
                <a:solidFill>
                  <a:schemeClr val="bg1"/>
                </a:solidFill>
              </a:rPr>
              <a:t> суму 9 698 904 </a:t>
            </a:r>
            <a:r>
              <a:rPr lang="ru-RU" b="1" dirty="0" err="1">
                <a:solidFill>
                  <a:schemeClr val="bg1"/>
                </a:solidFill>
              </a:rPr>
              <a:t>грн</a:t>
            </a:r>
            <a:r>
              <a:rPr lang="ru-RU" b="1" dirty="0">
                <a:solidFill>
                  <a:schemeClr val="bg1"/>
                </a:solidFill>
              </a:rPr>
              <a:t> в </a:t>
            </a:r>
            <a:r>
              <a:rPr lang="ru-RU" b="1" dirty="0" err="1">
                <a:solidFill>
                  <a:schemeClr val="bg1"/>
                </a:solidFill>
              </a:rPr>
              <a:t>рік</a:t>
            </a:r>
            <a:r>
              <a:rPr lang="ru-RU" b="1" dirty="0">
                <a:solidFill>
                  <a:schemeClr val="bg1"/>
                </a:solidFill>
              </a:rPr>
              <a:t>.</a:t>
            </a:r>
          </a:p>
          <a:p>
            <a:endParaRPr lang="ru-RU" b="1" dirty="0">
              <a:solidFill>
                <a:schemeClr val="bg1"/>
              </a:solidFill>
            </a:endParaRPr>
          </a:p>
          <a:p>
            <a:r>
              <a:rPr lang="ru-RU" b="1" dirty="0">
                <a:solidFill>
                  <a:schemeClr val="bg1"/>
                </a:solidFill>
              </a:rPr>
              <a:t>●  </a:t>
            </a:r>
            <a:r>
              <a:rPr lang="ru-RU" b="1" dirty="0" err="1">
                <a:solidFill>
                  <a:schemeClr val="bg1"/>
                </a:solidFill>
              </a:rPr>
              <a:t>Площа</a:t>
            </a:r>
            <a:r>
              <a:rPr lang="ru-RU" b="1" dirty="0">
                <a:solidFill>
                  <a:schemeClr val="bg1"/>
                </a:solidFill>
              </a:rPr>
              <a:t> </a:t>
            </a:r>
            <a:r>
              <a:rPr lang="ru-RU" b="1" dirty="0" err="1">
                <a:solidFill>
                  <a:schemeClr val="bg1"/>
                </a:solidFill>
              </a:rPr>
              <a:t>земельних</a:t>
            </a:r>
            <a:r>
              <a:rPr lang="ru-RU" b="1" dirty="0">
                <a:solidFill>
                  <a:schemeClr val="bg1"/>
                </a:solidFill>
              </a:rPr>
              <a:t> </a:t>
            </a:r>
            <a:r>
              <a:rPr lang="ru-RU" b="1" dirty="0" err="1">
                <a:solidFill>
                  <a:schemeClr val="bg1"/>
                </a:solidFill>
              </a:rPr>
              <a:t>ділянок</a:t>
            </a:r>
            <a:r>
              <a:rPr lang="ru-RU" b="1" dirty="0">
                <a:solidFill>
                  <a:schemeClr val="bg1"/>
                </a:solidFill>
              </a:rPr>
              <a:t>, </a:t>
            </a:r>
            <a:r>
              <a:rPr lang="ru-RU" b="1" dirty="0" err="1">
                <a:solidFill>
                  <a:schemeClr val="bg1"/>
                </a:solidFill>
              </a:rPr>
              <a:t>що</a:t>
            </a:r>
            <a:r>
              <a:rPr lang="ru-RU" b="1" dirty="0">
                <a:solidFill>
                  <a:schemeClr val="bg1"/>
                </a:solidFill>
              </a:rPr>
              <a:t> </a:t>
            </a:r>
            <a:r>
              <a:rPr lang="ru-RU" b="1" dirty="0" err="1">
                <a:solidFill>
                  <a:schemeClr val="bg1"/>
                </a:solidFill>
              </a:rPr>
              <a:t>перебуває</a:t>
            </a:r>
            <a:r>
              <a:rPr lang="ru-RU" b="1" dirty="0">
                <a:solidFill>
                  <a:schemeClr val="bg1"/>
                </a:solidFill>
              </a:rPr>
              <a:t> в </a:t>
            </a:r>
            <a:r>
              <a:rPr lang="ru-RU" b="1" dirty="0" err="1">
                <a:solidFill>
                  <a:schemeClr val="bg1"/>
                </a:solidFill>
              </a:rPr>
              <a:t>оренді</a:t>
            </a:r>
            <a:r>
              <a:rPr lang="ru-RU" b="1" dirty="0">
                <a:solidFill>
                  <a:schemeClr val="bg1"/>
                </a:solidFill>
              </a:rPr>
              <a:t> </a:t>
            </a:r>
            <a:r>
              <a:rPr lang="ru-RU" b="1" dirty="0" err="1">
                <a:solidFill>
                  <a:schemeClr val="bg1"/>
                </a:solidFill>
              </a:rPr>
              <a:t>складає</a:t>
            </a:r>
            <a:r>
              <a:rPr lang="ru-RU" b="1" dirty="0">
                <a:solidFill>
                  <a:schemeClr val="bg1"/>
                </a:solidFill>
              </a:rPr>
              <a:t> – 103,7178 га, з них:</a:t>
            </a:r>
          </a:p>
          <a:p>
            <a:pPr marL="342900" indent="-342900">
              <a:buFontTx/>
              <a:buChar char="-"/>
            </a:pPr>
            <a:r>
              <a:rPr lang="ru-RU" b="1" dirty="0">
                <a:solidFill>
                  <a:schemeClr val="bg1"/>
                </a:solidFill>
              </a:rPr>
              <a:t>з </a:t>
            </a:r>
            <a:r>
              <a:rPr lang="ru-RU" b="1" dirty="0" err="1">
                <a:solidFill>
                  <a:schemeClr val="bg1"/>
                </a:solidFill>
              </a:rPr>
              <a:t>фізичними</a:t>
            </a:r>
            <a:r>
              <a:rPr lang="ru-RU" b="1" dirty="0">
                <a:solidFill>
                  <a:schemeClr val="bg1"/>
                </a:solidFill>
              </a:rPr>
              <a:t> особами </a:t>
            </a:r>
            <a:r>
              <a:rPr lang="ru-RU" b="1" dirty="0" err="1">
                <a:solidFill>
                  <a:schemeClr val="bg1"/>
                </a:solidFill>
              </a:rPr>
              <a:t>укладено</a:t>
            </a:r>
            <a:r>
              <a:rPr lang="ru-RU" b="1" dirty="0">
                <a:solidFill>
                  <a:schemeClr val="bg1"/>
                </a:solidFill>
              </a:rPr>
              <a:t> 187 </a:t>
            </a:r>
            <a:r>
              <a:rPr lang="ru-RU" b="1" dirty="0" err="1">
                <a:solidFill>
                  <a:schemeClr val="bg1"/>
                </a:solidFill>
              </a:rPr>
              <a:t>договорів</a:t>
            </a:r>
            <a:r>
              <a:rPr lang="ru-RU" b="1" dirty="0">
                <a:solidFill>
                  <a:schemeClr val="bg1"/>
                </a:solidFill>
              </a:rPr>
              <a:t> </a:t>
            </a:r>
            <a:r>
              <a:rPr lang="ru-RU" b="1" dirty="0" err="1">
                <a:solidFill>
                  <a:schemeClr val="bg1"/>
                </a:solidFill>
              </a:rPr>
              <a:t>оренди</a:t>
            </a:r>
            <a:r>
              <a:rPr lang="ru-RU" b="1" dirty="0">
                <a:solidFill>
                  <a:schemeClr val="bg1"/>
                </a:solidFill>
              </a:rPr>
              <a:t> </a:t>
            </a:r>
            <a:r>
              <a:rPr lang="ru-RU" b="1" dirty="0" err="1">
                <a:solidFill>
                  <a:schemeClr val="bg1"/>
                </a:solidFill>
              </a:rPr>
              <a:t>землі</a:t>
            </a:r>
            <a:r>
              <a:rPr lang="ru-RU" b="1" dirty="0">
                <a:solidFill>
                  <a:schemeClr val="bg1"/>
                </a:solidFill>
              </a:rPr>
              <a:t> </a:t>
            </a:r>
            <a:r>
              <a:rPr lang="ru-RU" b="1" dirty="0" err="1">
                <a:solidFill>
                  <a:schemeClr val="bg1"/>
                </a:solidFill>
              </a:rPr>
              <a:t>загальною</a:t>
            </a:r>
            <a:r>
              <a:rPr lang="ru-RU" b="1" dirty="0">
                <a:solidFill>
                  <a:schemeClr val="bg1"/>
                </a:solidFill>
              </a:rPr>
              <a:t> </a:t>
            </a:r>
            <a:r>
              <a:rPr lang="ru-RU" b="1" dirty="0" err="1">
                <a:solidFill>
                  <a:schemeClr val="bg1"/>
                </a:solidFill>
              </a:rPr>
              <a:t>площею</a:t>
            </a:r>
            <a:r>
              <a:rPr lang="ru-RU" b="1" dirty="0">
                <a:solidFill>
                  <a:schemeClr val="bg1"/>
                </a:solidFill>
              </a:rPr>
              <a:t> – 25,1689 га; </a:t>
            </a:r>
          </a:p>
          <a:p>
            <a:pPr marL="342900" indent="-342900">
              <a:buFontTx/>
              <a:buChar char="-"/>
            </a:pPr>
            <a:r>
              <a:rPr lang="ru-RU" b="1" dirty="0">
                <a:solidFill>
                  <a:schemeClr val="bg1"/>
                </a:solidFill>
              </a:rPr>
              <a:t>з </a:t>
            </a:r>
            <a:r>
              <a:rPr lang="ru-RU" b="1" dirty="0" err="1">
                <a:solidFill>
                  <a:schemeClr val="bg1"/>
                </a:solidFill>
              </a:rPr>
              <a:t>юридичними</a:t>
            </a:r>
            <a:r>
              <a:rPr lang="ru-RU" b="1" dirty="0">
                <a:solidFill>
                  <a:schemeClr val="bg1"/>
                </a:solidFill>
              </a:rPr>
              <a:t> особами </a:t>
            </a:r>
            <a:r>
              <a:rPr lang="ru-RU" b="1" dirty="0" err="1">
                <a:solidFill>
                  <a:schemeClr val="bg1"/>
                </a:solidFill>
              </a:rPr>
              <a:t>укладено</a:t>
            </a:r>
            <a:r>
              <a:rPr lang="ru-RU" b="1" dirty="0">
                <a:solidFill>
                  <a:schemeClr val="bg1"/>
                </a:solidFill>
              </a:rPr>
              <a:t> 122 </a:t>
            </a:r>
            <a:r>
              <a:rPr lang="ru-RU" b="1" dirty="0" err="1">
                <a:solidFill>
                  <a:schemeClr val="bg1"/>
                </a:solidFill>
              </a:rPr>
              <a:t>договорів</a:t>
            </a:r>
            <a:r>
              <a:rPr lang="ru-RU" b="1" dirty="0">
                <a:solidFill>
                  <a:schemeClr val="bg1"/>
                </a:solidFill>
              </a:rPr>
              <a:t> </a:t>
            </a:r>
            <a:r>
              <a:rPr lang="ru-RU" b="1" dirty="0" err="1">
                <a:solidFill>
                  <a:schemeClr val="bg1"/>
                </a:solidFill>
              </a:rPr>
              <a:t>загальною</a:t>
            </a:r>
            <a:r>
              <a:rPr lang="ru-RU" b="1" dirty="0">
                <a:solidFill>
                  <a:schemeClr val="bg1"/>
                </a:solidFill>
              </a:rPr>
              <a:t> </a:t>
            </a:r>
            <a:r>
              <a:rPr lang="ru-RU" b="1" dirty="0" err="1">
                <a:solidFill>
                  <a:schemeClr val="bg1"/>
                </a:solidFill>
              </a:rPr>
              <a:t>площею</a:t>
            </a:r>
            <a:r>
              <a:rPr lang="ru-RU" b="1" dirty="0">
                <a:solidFill>
                  <a:schemeClr val="bg1"/>
                </a:solidFill>
              </a:rPr>
              <a:t> – 785489 га.</a:t>
            </a:r>
          </a:p>
          <a:p>
            <a:endParaRPr lang="ru-RU" b="1" dirty="0">
              <a:solidFill>
                <a:schemeClr val="bg1"/>
              </a:solidFill>
            </a:endParaRPr>
          </a:p>
          <a:p>
            <a:r>
              <a:rPr lang="ru-RU" b="1" dirty="0">
                <a:solidFill>
                  <a:schemeClr val="bg1"/>
                </a:solidFill>
              </a:rPr>
              <a:t>●  </a:t>
            </a:r>
            <a:r>
              <a:rPr lang="ru-RU" b="1" dirty="0" err="1">
                <a:solidFill>
                  <a:schemeClr val="bg1"/>
                </a:solidFill>
              </a:rPr>
              <a:t>Протягом</a:t>
            </a:r>
            <a:r>
              <a:rPr lang="ru-RU" b="1" dirty="0">
                <a:solidFill>
                  <a:schemeClr val="bg1"/>
                </a:solidFill>
              </a:rPr>
              <a:t> 2021 року </a:t>
            </a:r>
            <a:r>
              <a:rPr lang="ru-RU" b="1" dirty="0" err="1">
                <a:solidFill>
                  <a:schemeClr val="bg1"/>
                </a:solidFill>
              </a:rPr>
              <a:t>було</a:t>
            </a:r>
            <a:r>
              <a:rPr lang="ru-RU" b="1" dirty="0">
                <a:solidFill>
                  <a:schemeClr val="bg1"/>
                </a:solidFill>
              </a:rPr>
              <a:t> продано 13 </a:t>
            </a:r>
            <a:r>
              <a:rPr lang="ru-RU" b="1" dirty="0" err="1">
                <a:solidFill>
                  <a:schemeClr val="bg1"/>
                </a:solidFill>
              </a:rPr>
              <a:t>земельних</a:t>
            </a:r>
            <a:r>
              <a:rPr lang="ru-RU" b="1" dirty="0">
                <a:solidFill>
                  <a:schemeClr val="bg1"/>
                </a:solidFill>
              </a:rPr>
              <a:t> </a:t>
            </a:r>
            <a:r>
              <a:rPr lang="ru-RU" b="1" dirty="0" err="1">
                <a:solidFill>
                  <a:schemeClr val="bg1"/>
                </a:solidFill>
              </a:rPr>
              <a:t>ділянок</a:t>
            </a:r>
            <a:r>
              <a:rPr lang="ru-RU" b="1" dirty="0">
                <a:solidFill>
                  <a:schemeClr val="bg1"/>
                </a:solidFill>
              </a:rPr>
              <a:t> на </a:t>
            </a:r>
            <a:r>
              <a:rPr lang="ru-RU" b="1" dirty="0" err="1">
                <a:solidFill>
                  <a:schemeClr val="bg1"/>
                </a:solidFill>
              </a:rPr>
              <a:t>загальну</a:t>
            </a:r>
            <a:r>
              <a:rPr lang="ru-RU" b="1" dirty="0">
                <a:solidFill>
                  <a:schemeClr val="bg1"/>
                </a:solidFill>
              </a:rPr>
              <a:t> суму 9265061,82 </a:t>
            </a:r>
            <a:r>
              <a:rPr lang="ru-RU" b="1" dirty="0" err="1">
                <a:solidFill>
                  <a:schemeClr val="bg1"/>
                </a:solidFill>
              </a:rPr>
              <a:t>грн</a:t>
            </a:r>
            <a:r>
              <a:rPr lang="ru-RU" b="1" dirty="0">
                <a:solidFill>
                  <a:schemeClr val="bg1"/>
                </a:solidFill>
              </a:rPr>
              <a:t>, в тому </a:t>
            </a:r>
            <a:r>
              <a:rPr lang="ru-RU" b="1" dirty="0" err="1">
                <a:solidFill>
                  <a:schemeClr val="bg1"/>
                </a:solidFill>
              </a:rPr>
              <a:t>числі</a:t>
            </a:r>
            <a:r>
              <a:rPr lang="ru-RU" b="1" dirty="0">
                <a:solidFill>
                  <a:schemeClr val="bg1"/>
                </a:solidFill>
              </a:rPr>
              <a:t> 1 </a:t>
            </a:r>
            <a:r>
              <a:rPr lang="ru-RU" b="1" dirty="0" err="1">
                <a:solidFill>
                  <a:schemeClr val="bg1"/>
                </a:solidFill>
              </a:rPr>
              <a:t>авансовий</a:t>
            </a:r>
            <a:r>
              <a:rPr lang="ru-RU" b="1" dirty="0">
                <a:solidFill>
                  <a:schemeClr val="bg1"/>
                </a:solidFill>
              </a:rPr>
              <a:t> </a:t>
            </a:r>
            <a:r>
              <a:rPr lang="ru-RU" b="1" dirty="0" err="1">
                <a:solidFill>
                  <a:schemeClr val="bg1"/>
                </a:solidFill>
              </a:rPr>
              <a:t>внесок</a:t>
            </a:r>
            <a:r>
              <a:rPr lang="ru-RU" b="1" dirty="0">
                <a:solidFill>
                  <a:schemeClr val="bg1"/>
                </a:solidFill>
              </a:rPr>
              <a:t>.</a:t>
            </a:r>
          </a:p>
          <a:p>
            <a:endParaRPr lang="ru-RU" sz="1900" b="1" dirty="0">
              <a:solidFill>
                <a:schemeClr val="bg1"/>
              </a:solidFill>
            </a:endParaRPr>
          </a:p>
          <a:p>
            <a:endParaRPr lang="ru-RU" sz="2000" b="1" dirty="0">
              <a:solidFill>
                <a:schemeClr val="bg1"/>
              </a:solidFill>
            </a:endParaRPr>
          </a:p>
        </p:txBody>
      </p:sp>
      <p:sp>
        <p:nvSpPr>
          <p:cNvPr id="15" name="TextBox 14">
            <a:extLst>
              <a:ext uri="{FF2B5EF4-FFF2-40B4-BE49-F238E27FC236}">
                <a16:creationId xmlns:a16="http://schemas.microsoft.com/office/drawing/2014/main" id="{46F24871-A2AB-4660-8225-F7807B21BB72}"/>
              </a:ext>
            </a:extLst>
          </p:cNvPr>
          <p:cNvSpPr txBox="1"/>
          <p:nvPr/>
        </p:nvSpPr>
        <p:spPr>
          <a:xfrm>
            <a:off x="11221940" y="209553"/>
            <a:ext cx="626249" cy="523220"/>
          </a:xfrm>
          <a:prstGeom prst="rect">
            <a:avLst/>
          </a:prstGeom>
          <a:noFill/>
        </p:spPr>
        <p:txBody>
          <a:bodyPr wrap="square" rtlCol="0">
            <a:spAutoFit/>
          </a:bodyPr>
          <a:lstStyle/>
          <a:p>
            <a:r>
              <a:rPr lang="uk-UA" sz="2800" b="1" dirty="0">
                <a:solidFill>
                  <a:schemeClr val="bg1"/>
                </a:solidFill>
              </a:rPr>
              <a:t>62</a:t>
            </a:r>
          </a:p>
        </p:txBody>
      </p:sp>
      <p:sp>
        <p:nvSpPr>
          <p:cNvPr id="16" name="TextBox 15">
            <a:extLst>
              <a:ext uri="{FF2B5EF4-FFF2-40B4-BE49-F238E27FC236}">
                <a16:creationId xmlns:a16="http://schemas.microsoft.com/office/drawing/2014/main" id="{E806171E-88E5-4DF4-BDE8-9E39032AF0E1}"/>
              </a:ext>
            </a:extLst>
          </p:cNvPr>
          <p:cNvSpPr txBox="1"/>
          <p:nvPr/>
        </p:nvSpPr>
        <p:spPr>
          <a:xfrm>
            <a:off x="8403336" y="1269121"/>
            <a:ext cx="3690292" cy="5663089"/>
          </a:xfrm>
          <a:prstGeom prst="rect">
            <a:avLst/>
          </a:prstGeom>
          <a:noFill/>
        </p:spPr>
        <p:txBody>
          <a:bodyPr wrap="square">
            <a:spAutoFit/>
          </a:bodyPr>
          <a:lstStyle/>
          <a:p>
            <a:r>
              <a:rPr lang="ru-RU" b="1" dirty="0">
                <a:solidFill>
                  <a:schemeClr val="bg1"/>
                </a:solidFill>
              </a:rPr>
              <a:t>● Станом на 01.01.2022 року в </a:t>
            </a:r>
            <a:r>
              <a:rPr lang="ru-RU" b="1" dirty="0" err="1">
                <a:solidFill>
                  <a:schemeClr val="bg1"/>
                </a:solidFill>
              </a:rPr>
              <a:t>електронній</a:t>
            </a:r>
            <a:r>
              <a:rPr lang="ru-RU" b="1" dirty="0">
                <a:solidFill>
                  <a:schemeClr val="bg1"/>
                </a:solidFill>
              </a:rPr>
              <a:t> </a:t>
            </a:r>
            <a:r>
              <a:rPr lang="ru-RU" b="1" dirty="0" err="1">
                <a:solidFill>
                  <a:schemeClr val="bg1"/>
                </a:solidFill>
              </a:rPr>
              <a:t>торговій</a:t>
            </a:r>
            <a:r>
              <a:rPr lang="ru-RU" b="1" dirty="0">
                <a:solidFill>
                  <a:schemeClr val="bg1"/>
                </a:solidFill>
              </a:rPr>
              <a:t> </a:t>
            </a:r>
            <a:r>
              <a:rPr lang="ru-RU" b="1" dirty="0" err="1">
                <a:solidFill>
                  <a:schemeClr val="bg1"/>
                </a:solidFill>
              </a:rPr>
              <a:t>системі</a:t>
            </a:r>
            <a:r>
              <a:rPr lang="ru-RU" b="1" dirty="0">
                <a:solidFill>
                  <a:schemeClr val="bg1"/>
                </a:solidFill>
              </a:rPr>
              <a:t> </a:t>
            </a:r>
            <a:r>
              <a:rPr lang="ru-RU" b="1" dirty="0" err="1">
                <a:solidFill>
                  <a:schemeClr val="bg1"/>
                </a:solidFill>
              </a:rPr>
              <a:t>оголошено</a:t>
            </a:r>
            <a:r>
              <a:rPr lang="ru-RU" b="1" dirty="0">
                <a:solidFill>
                  <a:schemeClr val="bg1"/>
                </a:solidFill>
              </a:rPr>
              <a:t> 24 </a:t>
            </a:r>
            <a:r>
              <a:rPr lang="ru-RU" b="1" dirty="0" err="1">
                <a:solidFill>
                  <a:schemeClr val="bg1"/>
                </a:solidFill>
              </a:rPr>
              <a:t>аукціони</a:t>
            </a:r>
            <a:r>
              <a:rPr lang="ru-RU" b="1" dirty="0">
                <a:solidFill>
                  <a:schemeClr val="bg1"/>
                </a:solidFill>
              </a:rPr>
              <a:t> на право </a:t>
            </a:r>
            <a:r>
              <a:rPr lang="ru-RU" b="1" dirty="0" err="1">
                <a:solidFill>
                  <a:schemeClr val="bg1"/>
                </a:solidFill>
              </a:rPr>
              <a:t>оренди</a:t>
            </a:r>
            <a:r>
              <a:rPr lang="ru-RU" b="1" dirty="0">
                <a:solidFill>
                  <a:schemeClr val="bg1"/>
                </a:solidFill>
              </a:rPr>
              <a:t> </a:t>
            </a:r>
            <a:r>
              <a:rPr lang="ru-RU" b="1" dirty="0" err="1">
                <a:solidFill>
                  <a:schemeClr val="bg1"/>
                </a:solidFill>
              </a:rPr>
              <a:t>комунального</a:t>
            </a:r>
            <a:r>
              <a:rPr lang="ru-RU" b="1" dirty="0">
                <a:solidFill>
                  <a:schemeClr val="bg1"/>
                </a:solidFill>
              </a:rPr>
              <a:t> майна та  3 </a:t>
            </a:r>
            <a:r>
              <a:rPr lang="ru-RU" b="1" dirty="0" err="1">
                <a:solidFill>
                  <a:schemeClr val="bg1"/>
                </a:solidFill>
              </a:rPr>
              <a:t>аукціони</a:t>
            </a:r>
            <a:r>
              <a:rPr lang="ru-RU" b="1" dirty="0">
                <a:solidFill>
                  <a:schemeClr val="bg1"/>
                </a:solidFill>
              </a:rPr>
              <a:t> на </a:t>
            </a:r>
            <a:r>
              <a:rPr lang="ru-RU" b="1" dirty="0" err="1">
                <a:solidFill>
                  <a:schemeClr val="bg1"/>
                </a:solidFill>
              </a:rPr>
              <a:t>продовження</a:t>
            </a:r>
            <a:r>
              <a:rPr lang="ru-RU" b="1" dirty="0">
                <a:solidFill>
                  <a:schemeClr val="bg1"/>
                </a:solidFill>
              </a:rPr>
              <a:t> </a:t>
            </a:r>
            <a:r>
              <a:rPr lang="ru-RU" b="1" dirty="0" err="1">
                <a:solidFill>
                  <a:schemeClr val="bg1"/>
                </a:solidFill>
              </a:rPr>
              <a:t>договорів</a:t>
            </a:r>
            <a:r>
              <a:rPr lang="ru-RU" b="1" dirty="0">
                <a:solidFill>
                  <a:schemeClr val="bg1"/>
                </a:solidFill>
              </a:rPr>
              <a:t> </a:t>
            </a:r>
            <a:r>
              <a:rPr lang="ru-RU" b="1" dirty="0" err="1">
                <a:solidFill>
                  <a:schemeClr val="bg1"/>
                </a:solidFill>
              </a:rPr>
              <a:t>оренди</a:t>
            </a:r>
            <a:r>
              <a:rPr lang="ru-RU" b="1" dirty="0">
                <a:solidFill>
                  <a:schemeClr val="bg1"/>
                </a:solidFill>
              </a:rPr>
              <a:t> з </a:t>
            </a:r>
            <a:r>
              <a:rPr lang="ru-RU" b="1" dirty="0" err="1">
                <a:solidFill>
                  <a:schemeClr val="bg1"/>
                </a:solidFill>
              </a:rPr>
              <a:t>чинними</a:t>
            </a:r>
            <a:r>
              <a:rPr lang="ru-RU" b="1" dirty="0">
                <a:solidFill>
                  <a:schemeClr val="bg1"/>
                </a:solidFill>
              </a:rPr>
              <a:t> </a:t>
            </a:r>
            <a:r>
              <a:rPr lang="ru-RU" b="1" dirty="0" err="1">
                <a:solidFill>
                  <a:schemeClr val="bg1"/>
                </a:solidFill>
              </a:rPr>
              <a:t>орендарями</a:t>
            </a:r>
            <a:r>
              <a:rPr lang="ru-RU" b="1" dirty="0">
                <a:solidFill>
                  <a:schemeClr val="bg1"/>
                </a:solidFill>
              </a:rPr>
              <a:t>. За результатами </a:t>
            </a:r>
            <a:r>
              <a:rPr lang="ru-RU" b="1" dirty="0" err="1">
                <a:solidFill>
                  <a:schemeClr val="bg1"/>
                </a:solidFill>
              </a:rPr>
              <a:t>аукціонів</a:t>
            </a:r>
            <a:r>
              <a:rPr lang="ru-RU" b="1" dirty="0">
                <a:solidFill>
                  <a:schemeClr val="bg1"/>
                </a:solidFill>
              </a:rPr>
              <a:t> передано в </a:t>
            </a:r>
            <a:r>
              <a:rPr lang="ru-RU" b="1" dirty="0" err="1">
                <a:solidFill>
                  <a:schemeClr val="bg1"/>
                </a:solidFill>
              </a:rPr>
              <a:t>оренду</a:t>
            </a:r>
            <a:r>
              <a:rPr lang="ru-RU" b="1" dirty="0">
                <a:solidFill>
                  <a:schemeClr val="bg1"/>
                </a:solidFill>
              </a:rPr>
              <a:t> 14 </a:t>
            </a:r>
            <a:r>
              <a:rPr lang="ru-RU" b="1" dirty="0" err="1">
                <a:solidFill>
                  <a:schemeClr val="bg1"/>
                </a:solidFill>
              </a:rPr>
              <a:t>об'єктів</a:t>
            </a:r>
            <a:r>
              <a:rPr lang="ru-RU" b="1" dirty="0">
                <a:solidFill>
                  <a:schemeClr val="bg1"/>
                </a:solidFill>
              </a:rPr>
              <a:t> </a:t>
            </a:r>
            <a:r>
              <a:rPr lang="ru-RU" b="1" dirty="0" err="1">
                <a:solidFill>
                  <a:schemeClr val="bg1"/>
                </a:solidFill>
              </a:rPr>
              <a:t>комунальної</a:t>
            </a:r>
            <a:r>
              <a:rPr lang="ru-RU" b="1" dirty="0">
                <a:solidFill>
                  <a:schemeClr val="bg1"/>
                </a:solidFill>
              </a:rPr>
              <a:t> </a:t>
            </a:r>
            <a:r>
              <a:rPr lang="ru-RU" b="1" dirty="0" err="1">
                <a:solidFill>
                  <a:schemeClr val="bg1"/>
                </a:solidFill>
              </a:rPr>
              <a:t>власності</a:t>
            </a:r>
            <a:r>
              <a:rPr lang="ru-RU" b="1" dirty="0">
                <a:solidFill>
                  <a:schemeClr val="bg1"/>
                </a:solidFill>
              </a:rPr>
              <a:t> </a:t>
            </a:r>
            <a:r>
              <a:rPr lang="ru-RU" b="1" dirty="0" err="1">
                <a:solidFill>
                  <a:schemeClr val="bg1"/>
                </a:solidFill>
              </a:rPr>
              <a:t>Славутської</a:t>
            </a:r>
            <a:r>
              <a:rPr lang="ru-RU" b="1" dirty="0">
                <a:solidFill>
                  <a:schemeClr val="bg1"/>
                </a:solidFill>
              </a:rPr>
              <a:t> </a:t>
            </a:r>
            <a:r>
              <a:rPr lang="ru-RU" b="1" dirty="0" err="1">
                <a:solidFill>
                  <a:schemeClr val="bg1"/>
                </a:solidFill>
              </a:rPr>
              <a:t>міської</a:t>
            </a:r>
            <a:r>
              <a:rPr lang="ru-RU" b="1" dirty="0">
                <a:solidFill>
                  <a:schemeClr val="bg1"/>
                </a:solidFill>
              </a:rPr>
              <a:t> </a:t>
            </a:r>
            <a:r>
              <a:rPr lang="ru-RU" b="1" dirty="0" err="1">
                <a:solidFill>
                  <a:schemeClr val="bg1"/>
                </a:solidFill>
              </a:rPr>
              <a:t>територіальної</a:t>
            </a:r>
            <a:r>
              <a:rPr lang="ru-RU" b="1" dirty="0">
                <a:solidFill>
                  <a:schemeClr val="bg1"/>
                </a:solidFill>
              </a:rPr>
              <a:t> </a:t>
            </a:r>
            <a:r>
              <a:rPr lang="ru-RU" b="1" dirty="0" err="1">
                <a:solidFill>
                  <a:schemeClr val="bg1"/>
                </a:solidFill>
              </a:rPr>
              <a:t>громади</a:t>
            </a:r>
            <a:r>
              <a:rPr lang="ru-RU" b="1" dirty="0">
                <a:solidFill>
                  <a:schemeClr val="bg1"/>
                </a:solidFill>
              </a:rPr>
              <a:t> </a:t>
            </a:r>
            <a:r>
              <a:rPr lang="ru-RU" b="1" dirty="0" err="1">
                <a:solidFill>
                  <a:schemeClr val="bg1"/>
                </a:solidFill>
              </a:rPr>
              <a:t>загальною</a:t>
            </a:r>
            <a:r>
              <a:rPr lang="ru-RU" b="1" dirty="0">
                <a:solidFill>
                  <a:schemeClr val="bg1"/>
                </a:solidFill>
              </a:rPr>
              <a:t> </a:t>
            </a:r>
            <a:r>
              <a:rPr lang="ru-RU" b="1" dirty="0" err="1">
                <a:solidFill>
                  <a:schemeClr val="bg1"/>
                </a:solidFill>
              </a:rPr>
              <a:t>площею</a:t>
            </a:r>
            <a:r>
              <a:rPr lang="ru-RU" b="1" dirty="0">
                <a:solidFill>
                  <a:schemeClr val="bg1"/>
                </a:solidFill>
              </a:rPr>
              <a:t> 1280,9 кв. м.</a:t>
            </a:r>
          </a:p>
          <a:p>
            <a:endParaRPr lang="ru-RU" b="1" dirty="0">
              <a:solidFill>
                <a:schemeClr val="bg1"/>
              </a:solidFill>
            </a:endParaRPr>
          </a:p>
          <a:p>
            <a:r>
              <a:rPr lang="ru-RU" b="1" dirty="0">
                <a:solidFill>
                  <a:schemeClr val="bg1"/>
                </a:solidFill>
              </a:rPr>
              <a:t>●  Станом на 01.01.2022 року </a:t>
            </a:r>
            <a:r>
              <a:rPr lang="ru-RU" b="1" dirty="0" err="1">
                <a:solidFill>
                  <a:schemeClr val="bg1"/>
                </a:solidFill>
              </a:rPr>
              <a:t>від</a:t>
            </a:r>
            <a:r>
              <a:rPr lang="ru-RU" b="1" dirty="0">
                <a:solidFill>
                  <a:schemeClr val="bg1"/>
                </a:solidFill>
              </a:rPr>
              <a:t> </a:t>
            </a:r>
            <a:r>
              <a:rPr lang="ru-RU" b="1" dirty="0" err="1">
                <a:solidFill>
                  <a:schemeClr val="bg1"/>
                </a:solidFill>
              </a:rPr>
              <a:t>оренди</a:t>
            </a:r>
            <a:r>
              <a:rPr lang="ru-RU" b="1" dirty="0">
                <a:solidFill>
                  <a:schemeClr val="bg1"/>
                </a:solidFill>
              </a:rPr>
              <a:t> </a:t>
            </a:r>
            <a:r>
              <a:rPr lang="ru-RU" b="1" dirty="0" err="1">
                <a:solidFill>
                  <a:schemeClr val="bg1"/>
                </a:solidFill>
              </a:rPr>
              <a:t>комунального</a:t>
            </a:r>
            <a:r>
              <a:rPr lang="ru-RU" b="1" dirty="0">
                <a:solidFill>
                  <a:schemeClr val="bg1"/>
                </a:solidFill>
              </a:rPr>
              <a:t> майна та </a:t>
            </a:r>
            <a:r>
              <a:rPr lang="ru-RU" b="1" dirty="0" err="1">
                <a:solidFill>
                  <a:schemeClr val="bg1"/>
                </a:solidFill>
              </a:rPr>
              <a:t>використання</a:t>
            </a:r>
            <a:r>
              <a:rPr lang="ru-RU" b="1" dirty="0">
                <a:solidFill>
                  <a:schemeClr val="bg1"/>
                </a:solidFill>
              </a:rPr>
              <a:t> </a:t>
            </a:r>
            <a:r>
              <a:rPr lang="ru-RU" b="1" dirty="0" err="1">
                <a:solidFill>
                  <a:schemeClr val="bg1"/>
                </a:solidFill>
              </a:rPr>
              <a:t>комунального</a:t>
            </a:r>
            <a:r>
              <a:rPr lang="ru-RU" b="1" dirty="0">
                <a:solidFill>
                  <a:schemeClr val="bg1"/>
                </a:solidFill>
              </a:rPr>
              <a:t> майна </a:t>
            </a:r>
            <a:r>
              <a:rPr lang="ru-RU" b="1" dirty="0" err="1">
                <a:solidFill>
                  <a:schemeClr val="bg1"/>
                </a:solidFill>
              </a:rPr>
              <a:t>згідно</a:t>
            </a:r>
            <a:r>
              <a:rPr lang="ru-RU" b="1" dirty="0">
                <a:solidFill>
                  <a:schemeClr val="bg1"/>
                </a:solidFill>
              </a:rPr>
              <a:t> з договорами </a:t>
            </a:r>
            <a:r>
              <a:rPr lang="ru-RU" b="1" dirty="0" err="1">
                <a:solidFill>
                  <a:schemeClr val="bg1"/>
                </a:solidFill>
              </a:rPr>
              <a:t>сервітутів</a:t>
            </a:r>
            <a:r>
              <a:rPr lang="ru-RU" b="1" dirty="0">
                <a:solidFill>
                  <a:schemeClr val="bg1"/>
                </a:solidFill>
              </a:rPr>
              <a:t> до бюджету </a:t>
            </a:r>
            <a:r>
              <a:rPr lang="ru-RU" b="1" dirty="0" err="1">
                <a:solidFill>
                  <a:schemeClr val="bg1"/>
                </a:solidFill>
              </a:rPr>
              <a:t>міста</a:t>
            </a:r>
            <a:r>
              <a:rPr lang="ru-RU" b="1" dirty="0">
                <a:solidFill>
                  <a:schemeClr val="bg1"/>
                </a:solidFill>
              </a:rPr>
              <a:t> </a:t>
            </a:r>
            <a:r>
              <a:rPr lang="ru-RU" b="1" dirty="0" err="1">
                <a:solidFill>
                  <a:schemeClr val="bg1"/>
                </a:solidFill>
              </a:rPr>
              <a:t>надійшло</a:t>
            </a:r>
            <a:r>
              <a:rPr lang="ru-RU" b="1" dirty="0">
                <a:solidFill>
                  <a:schemeClr val="bg1"/>
                </a:solidFill>
              </a:rPr>
              <a:t> 741, 72642 тис. грн.</a:t>
            </a:r>
          </a:p>
          <a:p>
            <a:endParaRPr lang="ru-RU" sz="2000" b="1" dirty="0">
              <a:solidFill>
                <a:schemeClr val="bg1"/>
              </a:solidFill>
            </a:endParaRPr>
          </a:p>
        </p:txBody>
      </p:sp>
      <p:pic>
        <p:nvPicPr>
          <p:cNvPr id="3" name="Рисунок 2">
            <a:extLst>
              <a:ext uri="{FF2B5EF4-FFF2-40B4-BE49-F238E27FC236}">
                <a16:creationId xmlns:a16="http://schemas.microsoft.com/office/drawing/2014/main" id="{D63FFD4D-4738-4B9D-9EB5-D3F7BB25F14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13"/>
          <a:stretch/>
        </p:blipFill>
        <p:spPr>
          <a:xfrm>
            <a:off x="4657507" y="1285875"/>
            <a:ext cx="3491531" cy="2469089"/>
          </a:xfrm>
          <a:prstGeom prst="rect">
            <a:avLst/>
          </a:prstGeom>
        </p:spPr>
      </p:pic>
      <p:pic>
        <p:nvPicPr>
          <p:cNvPr id="4" name="Picture 2" descr="На зображенні може бути: 2 людини, на відкритому повітрі та текст">
            <a:extLst>
              <a:ext uri="{FF2B5EF4-FFF2-40B4-BE49-F238E27FC236}">
                <a16:creationId xmlns:a16="http://schemas.microsoft.com/office/drawing/2014/main" id="{7474EE1C-6A6A-4CDA-8E68-5147C0B702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7507" y="3791064"/>
            <a:ext cx="3491531" cy="298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96856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96881" y="243615"/>
            <a:ext cx="6326852" cy="830997"/>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ru-RU" sz="2400" b="1" kern="1800" spc="300" dirty="0">
                <a:solidFill>
                  <a:schemeClr val="bg1"/>
                </a:solidFill>
                <a:effectLst>
                  <a:outerShdw blurRad="50800" dist="50800" dir="5400000" algn="ctr" rotWithShape="0">
                    <a:srgbClr val="000000">
                      <a:alpha val="96000"/>
                    </a:srgbClr>
                  </a:outerShdw>
                </a:effectLst>
              </a:rPr>
              <a:t>ПРОВЕДЕННЯ ВНУТРІШНІХ АУДИТІВ ТА ІНШИХ АУДИТОРСЬКИХ ЗАХОДІВ</a:t>
            </a:r>
            <a:endParaRPr lang="uk-UA" sz="24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6012873" y="659113"/>
            <a:ext cx="0" cy="6054087"/>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364945" y="1776040"/>
            <a:ext cx="5329234" cy="3031599"/>
          </a:xfrm>
          <a:prstGeom prst="rect">
            <a:avLst/>
          </a:prstGeom>
          <a:noFill/>
        </p:spPr>
        <p:txBody>
          <a:bodyPr wrap="square">
            <a:spAutoFit/>
          </a:bodyPr>
          <a:lstStyle/>
          <a:p>
            <a:r>
              <a:rPr lang="ru-RU" sz="1900" b="1" dirty="0">
                <a:solidFill>
                  <a:schemeClr val="bg1"/>
                </a:solidFill>
              </a:rPr>
              <a:t>● За  2021 </a:t>
            </a:r>
            <a:r>
              <a:rPr lang="ru-RU" sz="1900" b="1" dirty="0" err="1">
                <a:solidFill>
                  <a:schemeClr val="bg1"/>
                </a:solidFill>
              </a:rPr>
              <a:t>рік</a:t>
            </a:r>
            <a:r>
              <a:rPr lang="ru-RU" sz="1900" b="1" dirty="0">
                <a:solidFill>
                  <a:schemeClr val="bg1"/>
                </a:solidFill>
              </a:rPr>
              <a:t> </a:t>
            </a:r>
            <a:r>
              <a:rPr lang="ru-RU" sz="1900" b="1" dirty="0" err="1">
                <a:solidFill>
                  <a:schemeClr val="bg1"/>
                </a:solidFill>
              </a:rPr>
              <a:t>відділом</a:t>
            </a:r>
            <a:r>
              <a:rPr lang="ru-RU" sz="1900" b="1" dirty="0">
                <a:solidFill>
                  <a:schemeClr val="bg1"/>
                </a:solidFill>
              </a:rPr>
              <a:t> </a:t>
            </a:r>
            <a:r>
              <a:rPr lang="ru-RU" sz="1900" b="1" dirty="0" err="1">
                <a:solidFill>
                  <a:schemeClr val="bg1"/>
                </a:solidFill>
              </a:rPr>
              <a:t>внутрішнього</a:t>
            </a:r>
            <a:r>
              <a:rPr lang="ru-RU" sz="1900" b="1" dirty="0">
                <a:solidFill>
                  <a:schemeClr val="bg1"/>
                </a:solidFill>
              </a:rPr>
              <a:t> аудиту проведено 152 </a:t>
            </a:r>
            <a:r>
              <a:rPr lang="ru-RU" sz="1900" b="1" dirty="0" err="1">
                <a:solidFill>
                  <a:schemeClr val="bg1"/>
                </a:solidFill>
              </a:rPr>
              <a:t>аудиторських</a:t>
            </a:r>
            <a:r>
              <a:rPr lang="ru-RU" sz="1900" b="1" dirty="0">
                <a:solidFill>
                  <a:schemeClr val="bg1"/>
                </a:solidFill>
              </a:rPr>
              <a:t> заходи.</a:t>
            </a:r>
          </a:p>
          <a:p>
            <a:endParaRPr lang="ru-RU" sz="1900" b="1" dirty="0">
              <a:solidFill>
                <a:schemeClr val="bg1"/>
              </a:solidFill>
            </a:endParaRPr>
          </a:p>
          <a:p>
            <a:r>
              <a:rPr lang="ru-RU" sz="1900" b="1" dirty="0">
                <a:solidFill>
                  <a:schemeClr val="bg1"/>
                </a:solidFill>
              </a:rPr>
              <a:t>● В межах </a:t>
            </a:r>
            <a:r>
              <a:rPr lang="ru-RU" sz="1900" b="1" dirty="0" err="1">
                <a:solidFill>
                  <a:schemeClr val="bg1"/>
                </a:solidFill>
              </a:rPr>
              <a:t>своєї</a:t>
            </a:r>
            <a:r>
              <a:rPr lang="ru-RU" sz="1900" b="1" dirty="0">
                <a:solidFill>
                  <a:schemeClr val="bg1"/>
                </a:solidFill>
              </a:rPr>
              <a:t> </a:t>
            </a:r>
            <a:r>
              <a:rPr lang="ru-RU" sz="1900" b="1" dirty="0" err="1">
                <a:solidFill>
                  <a:schemeClr val="bg1"/>
                </a:solidFill>
              </a:rPr>
              <a:t>компетенції</a:t>
            </a:r>
            <a:r>
              <a:rPr lang="ru-RU" sz="1900" b="1" dirty="0">
                <a:solidFill>
                  <a:schemeClr val="bg1"/>
                </a:solidFill>
              </a:rPr>
              <a:t> </a:t>
            </a:r>
            <a:r>
              <a:rPr lang="ru-RU" sz="1900" b="1" dirty="0" err="1">
                <a:solidFill>
                  <a:schemeClr val="bg1"/>
                </a:solidFill>
              </a:rPr>
              <a:t>було</a:t>
            </a:r>
            <a:r>
              <a:rPr lang="ru-RU" sz="1900" b="1" dirty="0">
                <a:solidFill>
                  <a:schemeClr val="bg1"/>
                </a:solidFill>
              </a:rPr>
              <a:t> </a:t>
            </a:r>
            <a:r>
              <a:rPr lang="ru-RU" sz="1900" b="1" dirty="0" err="1">
                <a:solidFill>
                  <a:schemeClr val="bg1"/>
                </a:solidFill>
              </a:rPr>
              <a:t>надано</a:t>
            </a:r>
            <a:r>
              <a:rPr lang="ru-RU" sz="1900" b="1" dirty="0">
                <a:solidFill>
                  <a:schemeClr val="bg1"/>
                </a:solidFill>
              </a:rPr>
              <a:t> </a:t>
            </a:r>
            <a:r>
              <a:rPr lang="ru-RU" sz="1900" b="1" dirty="0" err="1">
                <a:solidFill>
                  <a:schemeClr val="bg1"/>
                </a:solidFill>
              </a:rPr>
              <a:t>понад</a:t>
            </a:r>
            <a:r>
              <a:rPr lang="ru-RU" sz="1900" b="1" dirty="0">
                <a:solidFill>
                  <a:schemeClr val="bg1"/>
                </a:solidFill>
              </a:rPr>
              <a:t> 250 </a:t>
            </a:r>
            <a:r>
              <a:rPr lang="ru-RU" sz="1900" b="1" dirty="0" err="1">
                <a:solidFill>
                  <a:schemeClr val="bg1"/>
                </a:solidFill>
              </a:rPr>
              <a:t>консультацій</a:t>
            </a:r>
            <a:r>
              <a:rPr lang="ru-RU" sz="1900" b="1" dirty="0">
                <a:solidFill>
                  <a:schemeClr val="bg1"/>
                </a:solidFill>
              </a:rPr>
              <a:t> з </a:t>
            </a:r>
            <a:r>
              <a:rPr lang="ru-RU" sz="1900" b="1" dirty="0" err="1">
                <a:solidFill>
                  <a:schemeClr val="bg1"/>
                </a:solidFill>
              </a:rPr>
              <a:t>фінансових</a:t>
            </a:r>
            <a:r>
              <a:rPr lang="ru-RU" sz="1900" b="1" dirty="0">
                <a:solidFill>
                  <a:schemeClr val="bg1"/>
                </a:solidFill>
              </a:rPr>
              <a:t> </a:t>
            </a:r>
            <a:r>
              <a:rPr lang="ru-RU" sz="1900" b="1" dirty="0" err="1">
                <a:solidFill>
                  <a:schemeClr val="bg1"/>
                </a:solidFill>
              </a:rPr>
              <a:t>питань</a:t>
            </a:r>
            <a:r>
              <a:rPr lang="ru-RU" sz="1900" b="1" dirty="0">
                <a:solidFill>
                  <a:schemeClr val="bg1"/>
                </a:solidFill>
              </a:rPr>
              <a:t> </a:t>
            </a:r>
            <a:r>
              <a:rPr lang="ru-RU" sz="1900" b="1" dirty="0" err="1">
                <a:solidFill>
                  <a:schemeClr val="bg1"/>
                </a:solidFill>
              </a:rPr>
              <a:t>працівникам</a:t>
            </a:r>
            <a:r>
              <a:rPr lang="ru-RU" sz="1900" b="1" dirty="0">
                <a:solidFill>
                  <a:schemeClr val="bg1"/>
                </a:solidFill>
              </a:rPr>
              <a:t> </a:t>
            </a:r>
            <a:r>
              <a:rPr lang="ru-RU" sz="1900" b="1" dirty="0" err="1">
                <a:solidFill>
                  <a:schemeClr val="bg1"/>
                </a:solidFill>
              </a:rPr>
              <a:t>комунальних</a:t>
            </a:r>
            <a:r>
              <a:rPr lang="ru-RU" sz="1900" b="1" dirty="0">
                <a:solidFill>
                  <a:schemeClr val="bg1"/>
                </a:solidFill>
              </a:rPr>
              <a:t> </a:t>
            </a:r>
            <a:r>
              <a:rPr lang="ru-RU" sz="1900" b="1" dirty="0" err="1">
                <a:solidFill>
                  <a:schemeClr val="bg1"/>
                </a:solidFill>
              </a:rPr>
              <a:t>підприємств</a:t>
            </a:r>
            <a:r>
              <a:rPr lang="ru-RU" sz="1900" b="1" dirty="0">
                <a:solidFill>
                  <a:schemeClr val="bg1"/>
                </a:solidFill>
              </a:rPr>
              <a:t> та </a:t>
            </a:r>
            <a:r>
              <a:rPr lang="ru-RU" sz="1900" b="1" dirty="0" err="1">
                <a:solidFill>
                  <a:schemeClr val="bg1"/>
                </a:solidFill>
              </a:rPr>
              <a:t>установ</a:t>
            </a:r>
            <a:r>
              <a:rPr lang="ru-RU" sz="1900" b="1" dirty="0">
                <a:solidFill>
                  <a:schemeClr val="bg1"/>
                </a:solidFill>
              </a:rPr>
              <a:t>.</a:t>
            </a:r>
          </a:p>
          <a:p>
            <a:endParaRPr lang="ru-RU" sz="1900" b="1" dirty="0">
              <a:solidFill>
                <a:schemeClr val="bg1"/>
              </a:solidFill>
            </a:endParaRPr>
          </a:p>
          <a:p>
            <a:endParaRPr lang="ru-RU" sz="1900" b="1" dirty="0">
              <a:solidFill>
                <a:schemeClr val="bg1"/>
              </a:solidFill>
            </a:endParaRPr>
          </a:p>
          <a:p>
            <a:endParaRPr lang="ru-RU" sz="2000" b="1" dirty="0">
              <a:solidFill>
                <a:schemeClr val="bg1"/>
              </a:solidFill>
            </a:endParaRPr>
          </a:p>
        </p:txBody>
      </p:sp>
      <p:sp>
        <p:nvSpPr>
          <p:cNvPr id="15" name="TextBox 14">
            <a:extLst>
              <a:ext uri="{FF2B5EF4-FFF2-40B4-BE49-F238E27FC236}">
                <a16:creationId xmlns:a16="http://schemas.microsoft.com/office/drawing/2014/main" id="{46F24871-A2AB-4660-8225-F7807B21BB72}"/>
              </a:ext>
            </a:extLst>
          </p:cNvPr>
          <p:cNvSpPr txBox="1"/>
          <p:nvPr/>
        </p:nvSpPr>
        <p:spPr>
          <a:xfrm>
            <a:off x="11482288" y="209553"/>
            <a:ext cx="626249" cy="523220"/>
          </a:xfrm>
          <a:prstGeom prst="rect">
            <a:avLst/>
          </a:prstGeom>
          <a:noFill/>
        </p:spPr>
        <p:txBody>
          <a:bodyPr wrap="square" rtlCol="0">
            <a:spAutoFit/>
          </a:bodyPr>
          <a:lstStyle/>
          <a:p>
            <a:r>
              <a:rPr lang="uk-UA" sz="2800" b="1" dirty="0">
                <a:solidFill>
                  <a:schemeClr val="bg1"/>
                </a:solidFill>
              </a:rPr>
              <a:t>63</a:t>
            </a:r>
          </a:p>
        </p:txBody>
      </p:sp>
      <p:sp>
        <p:nvSpPr>
          <p:cNvPr id="14" name="TextBox 13">
            <a:extLst>
              <a:ext uri="{FF2B5EF4-FFF2-40B4-BE49-F238E27FC236}">
                <a16:creationId xmlns:a16="http://schemas.microsoft.com/office/drawing/2014/main" id="{BBDA2A2F-A8BC-4784-BF74-B69FF7CE3F45}"/>
              </a:ext>
            </a:extLst>
          </p:cNvPr>
          <p:cNvSpPr txBox="1"/>
          <p:nvPr/>
        </p:nvSpPr>
        <p:spPr>
          <a:xfrm>
            <a:off x="6086765" y="209553"/>
            <a:ext cx="5700598" cy="830997"/>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ru-RU" sz="2400" b="1" kern="1800" spc="300" dirty="0">
                <a:solidFill>
                  <a:schemeClr val="bg1"/>
                </a:solidFill>
                <a:effectLst>
                  <a:outerShdw blurRad="50800" dist="50800" dir="5400000" algn="ctr" rotWithShape="0">
                    <a:srgbClr val="000000">
                      <a:alpha val="96000"/>
                    </a:srgbClr>
                  </a:outerShdw>
                </a:effectLst>
              </a:rPr>
              <a:t>АРХІТЕКТУРНО-БУДІВЕЛЬНИЙ КОНТРОЛЬ</a:t>
            </a:r>
            <a:endParaRPr lang="uk-UA" sz="2400" b="1" kern="1800" spc="300" dirty="0">
              <a:solidFill>
                <a:schemeClr val="bg1"/>
              </a:solidFill>
              <a:effectLst>
                <a:outerShdw blurRad="50800" dist="50800" dir="5400000" algn="ctr" rotWithShape="0">
                  <a:srgbClr val="000000">
                    <a:alpha val="96000"/>
                  </a:srgbClr>
                </a:outerShdw>
              </a:effectLst>
            </a:endParaRPr>
          </a:p>
        </p:txBody>
      </p:sp>
      <p:cxnSp>
        <p:nvCxnSpPr>
          <p:cNvPr id="17" name="Пряма сполучна лінія 16">
            <a:extLst>
              <a:ext uri="{FF2B5EF4-FFF2-40B4-BE49-F238E27FC236}">
                <a16:creationId xmlns:a16="http://schemas.microsoft.com/office/drawing/2014/main" id="{F099BF58-725B-4837-9F28-69258D4990BF}"/>
              </a:ext>
            </a:extLst>
          </p:cNvPr>
          <p:cNvCxnSpPr>
            <a:cxnSpLocks/>
          </p:cNvCxnSpPr>
          <p:nvPr/>
        </p:nvCxnSpPr>
        <p:spPr>
          <a:xfrm flipH="1">
            <a:off x="299687" y="1192996"/>
            <a:ext cx="539449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cxnSp>
        <p:nvCxnSpPr>
          <p:cNvPr id="18" name="Пряма сполучна лінія 17">
            <a:extLst>
              <a:ext uri="{FF2B5EF4-FFF2-40B4-BE49-F238E27FC236}">
                <a16:creationId xmlns:a16="http://schemas.microsoft.com/office/drawing/2014/main" id="{E0BECCF2-CAAE-4548-B31E-5544348D4B85}"/>
              </a:ext>
            </a:extLst>
          </p:cNvPr>
          <p:cNvCxnSpPr>
            <a:cxnSpLocks/>
          </p:cNvCxnSpPr>
          <p:nvPr/>
        </p:nvCxnSpPr>
        <p:spPr>
          <a:xfrm flipH="1">
            <a:off x="6392871" y="1192996"/>
            <a:ext cx="539449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graphicFrame>
        <p:nvGraphicFramePr>
          <p:cNvPr id="23" name="Таблиця 22">
            <a:extLst>
              <a:ext uri="{FF2B5EF4-FFF2-40B4-BE49-F238E27FC236}">
                <a16:creationId xmlns:a16="http://schemas.microsoft.com/office/drawing/2014/main" id="{58047F46-B016-4CD1-A66A-C8F075C4D57F}"/>
              </a:ext>
            </a:extLst>
          </p:cNvPr>
          <p:cNvGraphicFramePr>
            <a:graphicFrameLocks noGrp="1"/>
          </p:cNvGraphicFramePr>
          <p:nvPr>
            <p:extLst>
              <p:ext uri="{D42A27DB-BD31-4B8C-83A1-F6EECF244321}">
                <p14:modId xmlns:p14="http://schemas.microsoft.com/office/powerpoint/2010/main" val="4041196738"/>
              </p:ext>
            </p:extLst>
          </p:nvPr>
        </p:nvGraphicFramePr>
        <p:xfrm>
          <a:off x="6162915" y="1398379"/>
          <a:ext cx="5854404" cy="5414389"/>
        </p:xfrm>
        <a:graphic>
          <a:graphicData uri="http://schemas.openxmlformats.org/drawingml/2006/table">
            <a:tbl>
              <a:tblPr firstRow="1" firstCol="1" bandRow="1">
                <a:tableStyleId>{5C22544A-7EE6-4342-B048-85BDC9FD1C3A}</a:tableStyleId>
              </a:tblPr>
              <a:tblGrid>
                <a:gridCol w="5295704">
                  <a:extLst>
                    <a:ext uri="{9D8B030D-6E8A-4147-A177-3AD203B41FA5}">
                      <a16:colId xmlns:a16="http://schemas.microsoft.com/office/drawing/2014/main" val="3287717616"/>
                    </a:ext>
                  </a:extLst>
                </a:gridCol>
                <a:gridCol w="558700">
                  <a:extLst>
                    <a:ext uri="{9D8B030D-6E8A-4147-A177-3AD203B41FA5}">
                      <a16:colId xmlns:a16="http://schemas.microsoft.com/office/drawing/2014/main" val="2559407725"/>
                    </a:ext>
                  </a:extLst>
                </a:gridCol>
              </a:tblGrid>
              <a:tr h="565702">
                <a:tc gridSpan="2">
                  <a:txBody>
                    <a:bodyPr/>
                    <a:lstStyle/>
                    <a:p>
                      <a:pPr>
                        <a:lnSpc>
                          <a:spcPct val="107000"/>
                        </a:lnSpc>
                        <a:spcAft>
                          <a:spcPts val="800"/>
                        </a:spcAft>
                      </a:pPr>
                      <a:r>
                        <a:rPr lang="ru-RU" sz="1800" b="1" dirty="0">
                          <a:effectLst/>
                          <a:latin typeface="Calibri" panose="020F0502020204030204" pitchFamily="34" charset="0"/>
                          <a:ea typeface="Calibri" panose="020F0502020204030204" pitchFamily="34" charset="0"/>
                          <a:cs typeface="Times New Roman" panose="02020603050405020304" pitchFamily="18" charset="0"/>
                        </a:rPr>
                        <a:t>За </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звітний</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період</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відділом</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з </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питань</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державного </a:t>
                      </a:r>
                      <a:r>
                        <a:rPr lang="ru-RU" sz="1800" b="1" dirty="0" err="1">
                          <a:effectLst/>
                          <a:latin typeface="Calibri" panose="020F0502020204030204" pitchFamily="34" charset="0"/>
                          <a:ea typeface="Calibri" panose="020F0502020204030204" pitchFamily="34" charset="0"/>
                          <a:cs typeface="Times New Roman" panose="02020603050405020304" pitchFamily="18" charset="0"/>
                        </a:rPr>
                        <a:t>архітектурно-будівельного</a:t>
                      </a:r>
                      <a:r>
                        <a:rPr lang="ru-RU" sz="1800" b="1" dirty="0">
                          <a:effectLst/>
                          <a:latin typeface="Calibri" panose="020F0502020204030204" pitchFamily="34" charset="0"/>
                          <a:ea typeface="Calibri" panose="020F0502020204030204" pitchFamily="34" charset="0"/>
                          <a:cs typeface="Times New Roman" panose="02020603050405020304" pitchFamily="18" charset="0"/>
                        </a:rPr>
                        <a:t> контролю:</a:t>
                      </a:r>
                      <a:endParaRPr lang="uk-U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93048005"/>
                  </a:ext>
                </a:extLst>
              </a:tr>
              <a:tr h="854968">
                <a:tc>
                  <a:txBody>
                    <a:bodyPr/>
                    <a:lstStyle/>
                    <a:p>
                      <a:pPr>
                        <a:lnSpc>
                          <a:spcPct val="107000"/>
                        </a:lnSpc>
                        <a:spcAft>
                          <a:spcPts val="800"/>
                        </a:spcAft>
                      </a:pP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зареєстровано</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повідомлення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про початок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виконання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підготовчих</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і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будівельних</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робіт</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внесення</a:t>
                      </a:r>
                      <a:r>
                        <a:rPr lang="ru-RU" sz="1800" b="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0" dirty="0" err="1">
                          <a:effectLst/>
                          <a:latin typeface="Calibri" panose="020F0502020204030204" pitchFamily="34" charset="0"/>
                          <a:ea typeface="Calibri" panose="020F0502020204030204" pitchFamily="34" charset="0"/>
                          <a:cs typeface="Times New Roman" panose="02020603050405020304" pitchFamily="18" charset="0"/>
                        </a:rPr>
                        <a:t>змін</a:t>
                      </a:r>
                      <a:r>
                        <a:rPr lang="ru-RU" sz="1800" b="0" dirty="0">
                          <a:effectLst/>
                          <a:latin typeface="Calibri" panose="020F0502020204030204" pitchFamily="34" charset="0"/>
                          <a:ea typeface="Calibri" panose="020F0502020204030204" pitchFamily="34" charset="0"/>
                          <a:cs typeface="Times New Roman" panose="02020603050405020304" pitchFamily="18" charset="0"/>
                        </a:rPr>
                        <a:t>)</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kern="1200" dirty="0">
                          <a:solidFill>
                            <a:schemeClr val="dk1"/>
                          </a:solidFill>
                          <a:effectLst/>
                          <a:latin typeface="+mn-lt"/>
                          <a:ea typeface="+mn-ea"/>
                          <a:cs typeface="+mn-cs"/>
                        </a:rPr>
                        <a:t>77</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603565">
                <a:tc>
                  <a:txBody>
                    <a:bodyPr/>
                    <a:lstStyle/>
                    <a:p>
                      <a:pPr>
                        <a:lnSpc>
                          <a:spcPct val="115000"/>
                        </a:lnSpc>
                        <a:spcAft>
                          <a:spcPts val="1000"/>
                        </a:spcAft>
                      </a:pPr>
                      <a:r>
                        <a:rPr lang="ru-RU" sz="1800" b="0" noProof="0" dirty="0" err="1">
                          <a:effectLst/>
                          <a:latin typeface="+mn-lt"/>
                          <a:ea typeface="Times New Roman" panose="02020603050405020304" pitchFamily="18" charset="0"/>
                          <a:cs typeface="Times New Roman" panose="02020603050405020304" pitchFamily="18" charset="0"/>
                        </a:rPr>
                        <a:t>зареєстровано</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декларацій</a:t>
                      </a:r>
                      <a:r>
                        <a:rPr lang="ru-RU" sz="1800" b="0" noProof="0" dirty="0">
                          <a:effectLst/>
                          <a:latin typeface="+mn-lt"/>
                          <a:ea typeface="Times New Roman" panose="02020603050405020304" pitchFamily="18" charset="0"/>
                          <a:cs typeface="Times New Roman" panose="02020603050405020304" pitchFamily="18" charset="0"/>
                        </a:rPr>
                        <a:t> про </a:t>
                      </a:r>
                      <a:r>
                        <a:rPr lang="ru-RU" sz="1800" b="0" noProof="0" dirty="0" err="1">
                          <a:effectLst/>
                          <a:latin typeface="+mn-lt"/>
                          <a:ea typeface="Times New Roman" panose="02020603050405020304" pitchFamily="18" charset="0"/>
                          <a:cs typeface="Times New Roman" panose="02020603050405020304" pitchFamily="18" charset="0"/>
                        </a:rPr>
                        <a:t>готовність</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об’єкта</a:t>
                      </a:r>
                      <a:r>
                        <a:rPr lang="ru-RU" sz="1800" b="0" noProof="0" dirty="0">
                          <a:effectLst/>
                          <a:latin typeface="+mn-lt"/>
                          <a:ea typeface="Times New Roman" panose="02020603050405020304" pitchFamily="18" charset="0"/>
                          <a:cs typeface="Times New Roman" panose="02020603050405020304" pitchFamily="18" charset="0"/>
                        </a:rPr>
                        <a:t> до </a:t>
                      </a:r>
                      <a:r>
                        <a:rPr lang="ru-RU" sz="1800" b="0" noProof="0" dirty="0" err="1">
                          <a:effectLst/>
                          <a:latin typeface="+mn-lt"/>
                          <a:ea typeface="Times New Roman" panose="02020603050405020304" pitchFamily="18" charset="0"/>
                          <a:cs typeface="Times New Roman" panose="02020603050405020304" pitchFamily="18" charset="0"/>
                        </a:rPr>
                        <a:t>експлуатації</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89</a:t>
                      </a:r>
                    </a:p>
                  </a:txBody>
                  <a:tcPr marL="68580" marR="68580" marT="0" marB="0"/>
                </a:tc>
                <a:extLst>
                  <a:ext uri="{0D108BD9-81ED-4DB2-BD59-A6C34878D82A}">
                    <a16:rowId xmlns:a16="http://schemas.microsoft.com/office/drawing/2014/main" val="1911346375"/>
                  </a:ext>
                </a:extLst>
              </a:tr>
              <a:tr h="914485">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видано </a:t>
                      </a:r>
                      <a:r>
                        <a:rPr lang="ru-RU" sz="1800" b="0" noProof="0" dirty="0" err="1">
                          <a:effectLst/>
                          <a:latin typeface="+mn-lt"/>
                          <a:ea typeface="Times New Roman" panose="02020603050405020304" pitchFamily="18" charset="0"/>
                          <a:cs typeface="Times New Roman" panose="02020603050405020304" pitchFamily="18" charset="0"/>
                        </a:rPr>
                        <a:t>направлення</a:t>
                      </a:r>
                      <a:r>
                        <a:rPr lang="ru-RU" sz="1800" b="0" noProof="0" dirty="0">
                          <a:effectLst/>
                          <a:latin typeface="+mn-lt"/>
                          <a:ea typeface="Times New Roman" panose="02020603050405020304" pitchFamily="18" charset="0"/>
                          <a:cs typeface="Times New Roman" panose="02020603050405020304" pitchFamily="18" charset="0"/>
                        </a:rPr>
                        <a:t> на </a:t>
                      </a:r>
                      <a:r>
                        <a:rPr lang="ru-RU" sz="1800" b="0" noProof="0" dirty="0" err="1">
                          <a:effectLst/>
                          <a:latin typeface="+mn-lt"/>
                          <a:ea typeface="Times New Roman" panose="02020603050405020304" pitchFamily="18" charset="0"/>
                          <a:cs typeface="Times New Roman" panose="02020603050405020304" pitchFamily="18" charset="0"/>
                        </a:rPr>
                        <a:t>проведення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перевірок</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дотримання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вимог</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законодавства</a:t>
                      </a:r>
                      <a:r>
                        <a:rPr lang="ru-RU" sz="1800" b="0" noProof="0" dirty="0">
                          <a:effectLst/>
                          <a:latin typeface="+mn-lt"/>
                          <a:ea typeface="Times New Roman" panose="02020603050405020304" pitchFamily="18" charset="0"/>
                          <a:cs typeface="Times New Roman" panose="02020603050405020304" pitchFamily="18" charset="0"/>
                        </a:rPr>
                        <a:t> у </a:t>
                      </a:r>
                      <a:r>
                        <a:rPr lang="ru-RU" sz="1800" b="0" noProof="0" dirty="0" err="1">
                          <a:effectLst/>
                          <a:latin typeface="+mn-lt"/>
                          <a:ea typeface="Times New Roman" panose="02020603050405020304" pitchFamily="18" charset="0"/>
                          <a:cs typeface="Times New Roman" panose="02020603050405020304" pitchFamily="18" charset="0"/>
                        </a:rPr>
                        <a:t>сфері</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містобудівної</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діяльності</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59</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72346578"/>
                  </a:ext>
                </a:extLst>
              </a:tr>
              <a:tr h="603565">
                <a:tc>
                  <a:txBody>
                    <a:bodyPr/>
                    <a:lstStyle/>
                    <a:p>
                      <a:pPr>
                        <a:lnSpc>
                          <a:spcPct val="115000"/>
                        </a:lnSpc>
                        <a:spcAft>
                          <a:spcPts val="1000"/>
                        </a:spcAft>
                      </a:pPr>
                      <a:r>
                        <a:rPr lang="ru-RU" sz="1800" b="0" noProof="0" dirty="0">
                          <a:effectLst/>
                          <a:latin typeface="+mn-lt"/>
                          <a:ea typeface="Times New Roman" panose="02020603050405020304" pitchFamily="18" charset="0"/>
                          <a:cs typeface="Times New Roman" panose="02020603050405020304" pitchFamily="18" charset="0"/>
                        </a:rPr>
                        <a:t>видано </a:t>
                      </a:r>
                      <a:r>
                        <a:rPr lang="ru-RU" sz="1800" b="0" noProof="0" dirty="0" err="1">
                          <a:effectLst/>
                          <a:latin typeface="+mn-lt"/>
                          <a:ea typeface="Times New Roman" panose="02020603050405020304" pitchFamily="18" charset="0"/>
                          <a:cs typeface="Times New Roman" panose="02020603050405020304" pitchFamily="18" charset="0"/>
                        </a:rPr>
                        <a:t>сертифікати</a:t>
                      </a:r>
                      <a:r>
                        <a:rPr lang="ru-RU" sz="1800" b="0" noProof="0" dirty="0">
                          <a:effectLst/>
                          <a:latin typeface="+mn-lt"/>
                          <a:ea typeface="Times New Roman" panose="02020603050405020304" pitchFamily="18" charset="0"/>
                          <a:cs typeface="Times New Roman" panose="02020603050405020304" pitchFamily="18" charset="0"/>
                        </a:rPr>
                        <a:t> про </a:t>
                      </a:r>
                      <a:r>
                        <a:rPr lang="ru-RU" sz="1800" b="0" noProof="0" dirty="0" err="1">
                          <a:effectLst/>
                          <a:latin typeface="+mn-lt"/>
                          <a:ea typeface="Times New Roman" panose="02020603050405020304" pitchFamily="18" charset="0"/>
                          <a:cs typeface="Times New Roman" panose="02020603050405020304" pitchFamily="18" charset="0"/>
                        </a:rPr>
                        <a:t>готовність</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об’єктів</a:t>
                      </a:r>
                      <a:r>
                        <a:rPr lang="ru-RU" sz="1800" b="0" noProof="0" dirty="0">
                          <a:effectLst/>
                          <a:latin typeface="+mn-lt"/>
                          <a:ea typeface="Times New Roman" panose="02020603050405020304" pitchFamily="18" charset="0"/>
                          <a:cs typeface="Times New Roman" panose="02020603050405020304" pitchFamily="18" charset="0"/>
                        </a:rPr>
                        <a:t> до </a:t>
                      </a:r>
                      <a:r>
                        <a:rPr lang="ru-RU" sz="1800" b="0" noProof="0" dirty="0" err="1">
                          <a:effectLst/>
                          <a:latin typeface="+mn-lt"/>
                          <a:ea typeface="Times New Roman" panose="02020603050405020304" pitchFamily="18" charset="0"/>
                          <a:cs typeface="Times New Roman" panose="02020603050405020304" pitchFamily="18" charset="0"/>
                        </a:rPr>
                        <a:t>експлуатації</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ru-RU" sz="1800" b="0" noProof="0" dirty="0">
                          <a:effectLst/>
                          <a:latin typeface="+mn-lt"/>
                          <a:ea typeface="Times New Roman" panose="02020603050405020304" pitchFamily="18" charset="0"/>
                          <a:cs typeface="Times New Roman" panose="02020603050405020304" pitchFamily="18" charset="0"/>
                        </a:rPr>
                        <a:t>2</a:t>
                      </a: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39524048"/>
                  </a:ext>
                </a:extLst>
              </a:tr>
              <a:tr h="328621">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винесено постанов по справах </a:t>
                      </a: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tc>
                <a:extLst>
                  <a:ext uri="{0D108BD9-81ED-4DB2-BD59-A6C34878D82A}">
                    <a16:rowId xmlns:a16="http://schemas.microsoft.com/office/drawing/2014/main" val="767978503"/>
                  </a:ext>
                </a:extLst>
              </a:tr>
              <a:tr h="328621">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винесено приписів</a:t>
                      </a: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extLst>
                  <a:ext uri="{0D108BD9-81ED-4DB2-BD59-A6C34878D82A}">
                    <a16:rowId xmlns:a16="http://schemas.microsoft.com/office/drawing/2014/main" val="2783663960"/>
                  </a:ext>
                </a:extLst>
              </a:tr>
              <a:tr h="328621">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складено протоколів </a:t>
                      </a:r>
                    </a:p>
                  </a:txBody>
                  <a:tcPr marL="68580" marR="68580" marT="0" marB="0">
                    <a:solidFill>
                      <a:schemeClr val="accent1">
                        <a:lumMod val="75000"/>
                      </a:schemeClr>
                    </a:solidFill>
                  </a:tcPr>
                </a:tc>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5</a:t>
                      </a:r>
                    </a:p>
                  </a:txBody>
                  <a:tcPr marL="68580" marR="68580" marT="0" marB="0"/>
                </a:tc>
                <a:extLst>
                  <a:ext uri="{0D108BD9-81ED-4DB2-BD59-A6C34878D82A}">
                    <a16:rowId xmlns:a16="http://schemas.microsoft.com/office/drawing/2014/main" val="1667047191"/>
                  </a:ext>
                </a:extLst>
              </a:tr>
              <a:tr h="834425">
                <a:tc gridSpan="2">
                  <a: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uk-UA" sz="1800" b="1" kern="1200" dirty="0">
                          <a:solidFill>
                            <a:schemeClr val="lt1"/>
                          </a:solidFill>
                          <a:effectLst/>
                          <a:latin typeface="+mn-lt"/>
                          <a:ea typeface="+mn-ea"/>
                          <a:cs typeface="+mn-cs"/>
                        </a:rPr>
                        <a:t>Накладено стягнення у вигляді штрафів на фізичних осіб на суму 12750 грн.</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19420054"/>
                  </a:ext>
                </a:extLst>
              </a:tr>
            </a:tbl>
          </a:graphicData>
        </a:graphic>
      </p:graphicFrame>
      <p:pic>
        <p:nvPicPr>
          <p:cNvPr id="2050" name="Picture 2" descr="Для чего нужен внутренний аудит на предприятии? - Bizeducate">
            <a:extLst>
              <a:ext uri="{FF2B5EF4-FFF2-40B4-BE49-F238E27FC236}">
                <a16:creationId xmlns:a16="http://schemas.microsoft.com/office/drawing/2014/main" id="{794A602D-360D-4B3C-AA24-250F97C2310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7472" y="4502663"/>
            <a:ext cx="5744180" cy="1682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69273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18011" y="569386"/>
            <a:ext cx="11666455"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graphicFrame>
        <p:nvGraphicFramePr>
          <p:cNvPr id="2" name="Таблиця 1">
            <a:extLst>
              <a:ext uri="{FF2B5EF4-FFF2-40B4-BE49-F238E27FC236}">
                <a16:creationId xmlns:a16="http://schemas.microsoft.com/office/drawing/2014/main" id="{1A5D3BFE-987D-487E-8B1F-78DC220FF5A0}"/>
              </a:ext>
            </a:extLst>
          </p:cNvPr>
          <p:cNvGraphicFramePr>
            <a:graphicFrameLocks noGrp="1"/>
          </p:cNvGraphicFramePr>
          <p:nvPr>
            <p:extLst>
              <p:ext uri="{D42A27DB-BD31-4B8C-83A1-F6EECF244321}">
                <p14:modId xmlns:p14="http://schemas.microsoft.com/office/powerpoint/2010/main" val="2106974870"/>
              </p:ext>
            </p:extLst>
          </p:nvPr>
        </p:nvGraphicFramePr>
        <p:xfrm>
          <a:off x="7687815" y="637270"/>
          <a:ext cx="4412202" cy="2881123"/>
        </p:xfrm>
        <a:graphic>
          <a:graphicData uri="http://schemas.openxmlformats.org/drawingml/2006/table">
            <a:tbl>
              <a:tblPr firstRow="1" firstCol="1" bandRow="1">
                <a:tableStyleId>{5C22544A-7EE6-4342-B048-85BDC9FD1C3A}</a:tableStyleId>
              </a:tblPr>
              <a:tblGrid>
                <a:gridCol w="2402890">
                  <a:extLst>
                    <a:ext uri="{9D8B030D-6E8A-4147-A177-3AD203B41FA5}">
                      <a16:colId xmlns:a16="http://schemas.microsoft.com/office/drawing/2014/main" val="3287717616"/>
                    </a:ext>
                  </a:extLst>
                </a:gridCol>
                <a:gridCol w="2009312">
                  <a:extLst>
                    <a:ext uri="{9D8B030D-6E8A-4147-A177-3AD203B41FA5}">
                      <a16:colId xmlns:a16="http://schemas.microsoft.com/office/drawing/2014/main" val="2559407725"/>
                    </a:ext>
                  </a:extLst>
                </a:gridCol>
              </a:tblGrid>
              <a:tr h="238434">
                <a:tc gridSpan="2">
                  <a:txBody>
                    <a:bodyPr/>
                    <a:lstStyle/>
                    <a:p>
                      <a:r>
                        <a:rPr lang="uk-UA" sz="1400" b="1" dirty="0"/>
                        <a:t>ПРИДБАНО ТА ВСТАНОВЛЕНО:</a:t>
                      </a:r>
                    </a:p>
                  </a:txBody>
                  <a:tcPr marL="68580" marR="68580" marT="0" marB="0">
                    <a:solidFill>
                      <a:schemeClr val="accent1">
                        <a:lumMod val="75000"/>
                      </a:schemeClr>
                    </a:solidFill>
                  </a:tcPr>
                </a:tc>
                <a:tc hMerge="1">
                  <a:txBody>
                    <a:bodyPr/>
                    <a:lstStyle/>
                    <a:p>
                      <a:endParaRPr lang="uk-UA" dirty="0"/>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430226">
                <a:tc>
                  <a:txBody>
                    <a:bodyPr/>
                    <a:lstStyle/>
                    <a:p>
                      <a:pPr>
                        <a:lnSpc>
                          <a:spcPct val="107000"/>
                        </a:lnSpc>
                        <a:spcAft>
                          <a:spcPts val="80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24 контейнера під </a:t>
                      </a:r>
                      <a:r>
                        <a:rPr lang="uk-UA" sz="1400" b="1" noProof="0" dirty="0">
                          <a:effectLst/>
                          <a:latin typeface="Calibri" panose="020F0502020204030204" pitchFamily="34" charset="0"/>
                          <a:ea typeface="Calibri" panose="020F0502020204030204" pitchFamily="34" charset="0"/>
                          <a:cs typeface="Times New Roman" panose="02020603050405020304" pitchFamily="18" charset="0"/>
                        </a:rPr>
                        <a:t>ПЕТ-пляшки</a:t>
                      </a:r>
                    </a:p>
                  </a:txBody>
                  <a:tcPr marL="68580" marR="68580" marT="0" marB="0">
                    <a:solidFill>
                      <a:schemeClr val="accent1">
                        <a:lumMod val="75000"/>
                      </a:schemeClr>
                    </a:solidFill>
                  </a:tcPr>
                </a:tc>
                <a:tc>
                  <a:txBody>
                    <a:bodyPr/>
                    <a:lstStyle/>
                    <a:p>
                      <a:pPr>
                        <a:lnSpc>
                          <a:spcPct val="107000"/>
                        </a:lnSpc>
                        <a:spcAft>
                          <a:spcPts val="800"/>
                        </a:spcAft>
                      </a:pPr>
                      <a:r>
                        <a:rPr lang="uk-UA"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47,9 тис. грн</a:t>
                      </a:r>
                    </a:p>
                  </a:txBody>
                  <a:tcPr marL="68580" marR="68580" marT="0" marB="0"/>
                </a:tc>
                <a:extLst>
                  <a:ext uri="{0D108BD9-81ED-4DB2-BD59-A6C34878D82A}">
                    <a16:rowId xmlns:a16="http://schemas.microsoft.com/office/drawing/2014/main" val="2993048005"/>
                  </a:ext>
                </a:extLst>
              </a:tr>
              <a:tr h="398508">
                <a:tc>
                  <a:txBody>
                    <a:bodyPr/>
                    <a:lstStyle/>
                    <a:p>
                      <a:pPr>
                        <a:lnSpc>
                          <a:spcPct val="107000"/>
                        </a:lnSpc>
                        <a:spcAft>
                          <a:spcPts val="800"/>
                        </a:spcAft>
                      </a:pPr>
                      <a:r>
                        <a:rPr lang="uk-UA" sz="1400" b="1" dirty="0">
                          <a:effectLst/>
                          <a:latin typeface="Calibri" panose="020F0502020204030204" pitchFamily="34" charset="0"/>
                          <a:ea typeface="Calibri" panose="020F0502020204030204" pitchFamily="34" charset="0"/>
                          <a:cs typeface="Times New Roman" panose="02020603050405020304" pitchFamily="18" charset="0"/>
                        </a:rPr>
                        <a:t>21 контейнер під ТПВ</a:t>
                      </a:r>
                    </a:p>
                  </a:txBody>
                  <a:tcPr marL="68580" marR="68580" marT="0" marB="0">
                    <a:solidFill>
                      <a:schemeClr val="accent1">
                        <a:lumMod val="75000"/>
                      </a:schemeClr>
                    </a:solidFill>
                  </a:tcPr>
                </a:tc>
                <a:tc>
                  <a:txBody>
                    <a:bodyPr/>
                    <a:lstStyle/>
                    <a:p>
                      <a:pPr>
                        <a:lnSpc>
                          <a:spcPct val="107000"/>
                        </a:lnSpc>
                        <a:spcAft>
                          <a:spcPts val="800"/>
                        </a:spcAft>
                      </a:pPr>
                      <a:r>
                        <a:rPr lang="uk-UA" sz="1400" b="1" kern="1200" dirty="0">
                          <a:solidFill>
                            <a:schemeClr val="dk1"/>
                          </a:solidFill>
                          <a:effectLst/>
                          <a:latin typeface="+mn-lt"/>
                          <a:ea typeface="+mn-ea"/>
                          <a:cs typeface="+mn-cs"/>
                        </a:rPr>
                        <a:t>131,00 тис. грн</a:t>
                      </a:r>
                      <a:endParaRPr lang="uk-U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4038479"/>
                  </a:ext>
                </a:extLst>
              </a:tr>
              <a:tr h="678420">
                <a:tc>
                  <a:txBody>
                    <a:bodyPr/>
                    <a:lstStyle/>
                    <a:p>
                      <a:pPr>
                        <a:lnSpc>
                          <a:spcPct val="107000"/>
                        </a:lnSpc>
                        <a:spcAft>
                          <a:spcPts val="800"/>
                        </a:spcAft>
                      </a:pPr>
                      <a:r>
                        <a:rPr lang="uk-UA" sz="1400" b="1" dirty="0">
                          <a:effectLst/>
                          <a:latin typeface="Calibri" panose="020F0502020204030204" pitchFamily="34" charset="0"/>
                          <a:ea typeface="Calibri" panose="020F0502020204030204" pitchFamily="34" charset="0"/>
                          <a:cs typeface="Times New Roman" panose="02020603050405020304" pitchFamily="18" charset="0"/>
                        </a:rPr>
                        <a:t>27 урн</a:t>
                      </a:r>
                    </a:p>
                  </a:txBody>
                  <a:tcPr marL="68580" marR="68580" marT="0" marB="0">
                    <a:solidFill>
                      <a:schemeClr val="accent1">
                        <a:lumMod val="75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uk-UA" sz="1400" b="1" kern="1200" dirty="0">
                          <a:solidFill>
                            <a:schemeClr val="dk1"/>
                          </a:solidFill>
                          <a:effectLst/>
                          <a:latin typeface="+mn-lt"/>
                          <a:ea typeface="+mn-ea"/>
                          <a:cs typeface="+mn-cs"/>
                        </a:rPr>
                        <a:t>15 тис. грн</a:t>
                      </a:r>
                    </a:p>
                    <a:p>
                      <a:pPr>
                        <a:lnSpc>
                          <a:spcPct val="107000"/>
                        </a:lnSpc>
                        <a:spcAft>
                          <a:spcPts val="800"/>
                        </a:spcAft>
                      </a:pPr>
                      <a:endParaRPr lang="uk-UA"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53944214"/>
                  </a:ext>
                </a:extLst>
              </a:tr>
              <a:tr h="1119292">
                <a:tc gridSpan="2">
                  <a:txBody>
                    <a:bodyPr/>
                    <a:lstStyle/>
                    <a:p>
                      <a:pPr>
                        <a:lnSpc>
                          <a:spcPct val="107000"/>
                        </a:lnSpc>
                        <a:spcAft>
                          <a:spcPts val="0"/>
                        </a:spcAft>
                      </a:pPr>
                      <a:r>
                        <a:rPr lang="ru-RU" sz="1400" b="1" dirty="0">
                          <a:effectLst/>
                          <a:latin typeface="Calibri" panose="020F0502020204030204" pitchFamily="34" charset="0"/>
                          <a:ea typeface="Calibri" panose="020F0502020204030204" pitchFamily="34" charset="0"/>
                          <a:cs typeface="Times New Roman" panose="02020603050405020304" pitchFamily="18" charset="0"/>
                        </a:rPr>
                        <a:t>А ТАКОЖ:	</a:t>
                      </a:r>
                    </a:p>
                    <a:p>
                      <a:pPr>
                        <a:lnSpc>
                          <a:spcPct val="107000"/>
                        </a:lnSpc>
                        <a:spcAft>
                          <a:spcPts val="0"/>
                        </a:spcAft>
                      </a:pPr>
                      <a:r>
                        <a:rPr lang="uk-UA" sz="1400" b="1" noProof="0" dirty="0">
                          <a:effectLst/>
                          <a:latin typeface="Calibri" panose="020F0502020204030204" pitchFamily="34" charset="0"/>
                          <a:ea typeface="Calibri" panose="020F0502020204030204" pitchFamily="34" charset="0"/>
                          <a:cs typeface="Times New Roman" panose="02020603050405020304" pitchFamily="18" charset="0"/>
                        </a:rPr>
                        <a:t>підприємство утримує 139 контейнерних майданчиків, 373 баки під ТПВ та 131 контейнер під ПЕТ пляшку</a:t>
                      </a:r>
                    </a:p>
                  </a:txBody>
                  <a:tcPr marL="68580" marR="68580" marT="0" marB="0">
                    <a:solidFill>
                      <a:schemeClr val="accent1">
                        <a:lumMod val="75000"/>
                      </a:schemeClr>
                    </a:solidFill>
                  </a:tcPr>
                </a:tc>
                <a:tc hMerge="1">
                  <a:txBody>
                    <a:bodyPr/>
                    <a:lstStyle/>
                    <a:p>
                      <a:endParaRPr lang="uk-UA"/>
                    </a:p>
                  </a:txBody>
                  <a:tcPr/>
                </a:tc>
                <a:extLst>
                  <a:ext uri="{0D108BD9-81ED-4DB2-BD59-A6C34878D82A}">
                    <a16:rowId xmlns:a16="http://schemas.microsoft.com/office/drawing/2014/main" val="162355145"/>
                  </a:ext>
                </a:extLst>
              </a:tr>
            </a:tbl>
          </a:graphicData>
        </a:graphic>
      </p:graphicFrame>
      <p:pic>
        <p:nvPicPr>
          <p:cNvPr id="11" name="Рисунок 10">
            <a:extLst>
              <a:ext uri="{FF2B5EF4-FFF2-40B4-BE49-F238E27FC236}">
                <a16:creationId xmlns:a16="http://schemas.microsoft.com/office/drawing/2014/main" id="{87966EF1-99BB-455A-98F0-A622DA71EA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521" y="642632"/>
            <a:ext cx="2705108" cy="2673272"/>
          </a:xfrm>
          <a:prstGeom prst="rect">
            <a:avLst/>
          </a:prstGeom>
        </p:spPr>
      </p:pic>
      <p:pic>
        <p:nvPicPr>
          <p:cNvPr id="14" name="Picture 2" descr="C:\Documents and Settings\Admin\Рабочий стол\Новая папка\DSCN0264.jpg">
            <a:extLst>
              <a:ext uri="{FF2B5EF4-FFF2-40B4-BE49-F238E27FC236}">
                <a16:creationId xmlns:a16="http://schemas.microsoft.com/office/drawing/2014/main" id="{7B6D10D8-64F0-44A1-940A-B500E0C86A9A}"/>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7237" y="637270"/>
            <a:ext cx="4810431" cy="2678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a:extLst>
              <a:ext uri="{FF2B5EF4-FFF2-40B4-BE49-F238E27FC236}">
                <a16:creationId xmlns:a16="http://schemas.microsoft.com/office/drawing/2014/main" id="{DEFF5F32-B337-466E-832B-61575D9FD3E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900288" y="3338808"/>
            <a:ext cx="6239578" cy="1775568"/>
          </a:xfrm>
          <a:prstGeom prst="rect">
            <a:avLst/>
          </a:prstGeom>
          <a:noFill/>
          <a:extLst>
            <a:ext uri="{909E8E84-426E-40DD-AFC4-6F175D3DCCD1}">
              <a14:hiddenFill xmlns:a14="http://schemas.microsoft.com/office/drawing/2010/main">
                <a:solidFill>
                  <a:srgbClr val="FFFFFF"/>
                </a:solidFill>
              </a14:hiddenFill>
            </a:ext>
          </a:extLst>
        </p:spPr>
      </p:pic>
      <p:pic>
        <p:nvPicPr>
          <p:cNvPr id="16" name="Рисунок 15">
            <a:extLst>
              <a:ext uri="{FF2B5EF4-FFF2-40B4-BE49-F238E27FC236}">
                <a16:creationId xmlns:a16="http://schemas.microsoft.com/office/drawing/2014/main" id="{13BC60B2-12AE-47A4-94B3-32F3D620D2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983924" y="3363524"/>
            <a:ext cx="2877342" cy="1775568"/>
          </a:xfrm>
          <a:prstGeom prst="rect">
            <a:avLst/>
          </a:prstGeom>
        </p:spPr>
      </p:pic>
      <p:pic>
        <p:nvPicPr>
          <p:cNvPr id="17" name="Рисунок 16">
            <a:extLst>
              <a:ext uri="{FF2B5EF4-FFF2-40B4-BE49-F238E27FC236}">
                <a16:creationId xmlns:a16="http://schemas.microsoft.com/office/drawing/2014/main" id="{A4E9A7D5-5712-4870-8381-38256B4956D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4805" y="3363524"/>
            <a:ext cx="2850097" cy="1775568"/>
          </a:xfrm>
          <a:prstGeom prst="rect">
            <a:avLst/>
          </a:prstGeom>
        </p:spPr>
      </p:pic>
      <p:sp>
        <p:nvSpPr>
          <p:cNvPr id="12" name="TextBox 11">
            <a:extLst>
              <a:ext uri="{FF2B5EF4-FFF2-40B4-BE49-F238E27FC236}">
                <a16:creationId xmlns:a16="http://schemas.microsoft.com/office/drawing/2014/main" id="{2E0F0716-1425-4370-ACEC-2000628E7631}"/>
              </a:ext>
            </a:extLst>
          </p:cNvPr>
          <p:cNvSpPr txBox="1"/>
          <p:nvPr/>
        </p:nvSpPr>
        <p:spPr>
          <a:xfrm>
            <a:off x="11476230" y="0"/>
            <a:ext cx="626249" cy="523220"/>
          </a:xfrm>
          <a:prstGeom prst="rect">
            <a:avLst/>
          </a:prstGeom>
          <a:noFill/>
        </p:spPr>
        <p:txBody>
          <a:bodyPr wrap="square" rtlCol="0">
            <a:spAutoFit/>
          </a:bodyPr>
          <a:lstStyle/>
          <a:p>
            <a:r>
              <a:rPr lang="uk-UA" sz="2800" b="1" dirty="0">
                <a:solidFill>
                  <a:schemeClr val="bg1"/>
                </a:solidFill>
              </a:rPr>
              <a:t>64</a:t>
            </a:r>
          </a:p>
        </p:txBody>
      </p:sp>
      <p:sp>
        <p:nvSpPr>
          <p:cNvPr id="13" name="TextBox 12">
            <a:extLst>
              <a:ext uri="{FF2B5EF4-FFF2-40B4-BE49-F238E27FC236}">
                <a16:creationId xmlns:a16="http://schemas.microsoft.com/office/drawing/2014/main" id="{C6A85ED4-2925-4B25-BB8D-54B13F11C61F}"/>
              </a:ext>
            </a:extLst>
          </p:cNvPr>
          <p:cNvSpPr txBox="1"/>
          <p:nvPr/>
        </p:nvSpPr>
        <p:spPr>
          <a:xfrm>
            <a:off x="1442075" y="0"/>
            <a:ext cx="9724573" cy="1138773"/>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r>
              <a:rPr lang="uk-UA" sz="3200" b="1" kern="1800" spc="300" dirty="0">
                <a:solidFill>
                  <a:schemeClr val="bg1"/>
                </a:solidFill>
                <a:effectLst>
                  <a:outerShdw blurRad="50800" dist="50800" dir="5400000" algn="ctr" rotWithShape="0">
                    <a:srgbClr val="000000">
                      <a:alpha val="96000"/>
                    </a:srgbClr>
                  </a:outerShdw>
                </a:effectLst>
              </a:rPr>
              <a:t>ОХОРОНА НАВКОЛИШНЬОГО СЕРЕДОВИЩА</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
        <p:nvSpPr>
          <p:cNvPr id="18" name="TextBox 17">
            <a:extLst>
              <a:ext uri="{FF2B5EF4-FFF2-40B4-BE49-F238E27FC236}">
                <a16:creationId xmlns:a16="http://schemas.microsoft.com/office/drawing/2014/main" id="{115B2499-756E-4129-9ED6-121BB9D21A9A}"/>
              </a:ext>
            </a:extLst>
          </p:cNvPr>
          <p:cNvSpPr txBox="1"/>
          <p:nvPr/>
        </p:nvSpPr>
        <p:spPr>
          <a:xfrm>
            <a:off x="-28798" y="5137280"/>
            <a:ext cx="12249595" cy="1661993"/>
          </a:xfrm>
          <a:prstGeom prst="rect">
            <a:avLst/>
          </a:prstGeom>
          <a:noFill/>
        </p:spPr>
        <p:txBody>
          <a:bodyPr wrap="square">
            <a:spAutoFit/>
          </a:bodyPr>
          <a:lstStyle/>
          <a:p>
            <a:pPr algn="just"/>
            <a:r>
              <a:rPr lang="uk-UA" sz="1700" b="1" dirty="0">
                <a:solidFill>
                  <a:schemeClr val="bg1"/>
                </a:solidFill>
                <a:effectLst/>
                <a:ea typeface="Times New Roman" panose="02020603050405020304" pitchFamily="18" charset="0"/>
              </a:rPr>
              <a:t>Розроблена </a:t>
            </a:r>
            <a:r>
              <a:rPr lang="uk-UA" sz="1700" b="1" dirty="0" err="1">
                <a:solidFill>
                  <a:schemeClr val="bg1"/>
                </a:solidFill>
                <a:effectLst/>
                <a:ea typeface="Times New Roman" panose="02020603050405020304" pitchFamily="18" charset="0"/>
              </a:rPr>
              <a:t>проєктна</a:t>
            </a:r>
            <a:r>
              <a:rPr lang="uk-UA" sz="1700" b="1" dirty="0">
                <a:solidFill>
                  <a:schemeClr val="bg1"/>
                </a:solidFill>
                <a:effectLst/>
                <a:ea typeface="Times New Roman" panose="02020603050405020304" pitchFamily="18" charset="0"/>
              </a:rPr>
              <a:t> заявка «Впровадження сталої системи поводження з відходами в </a:t>
            </a:r>
            <a:r>
              <a:rPr lang="uk-UA" sz="1700" b="1" dirty="0" err="1">
                <a:solidFill>
                  <a:schemeClr val="bg1"/>
                </a:solidFill>
                <a:effectLst/>
                <a:ea typeface="Times New Roman" panose="02020603050405020304" pitchFamily="18" charset="0"/>
              </a:rPr>
              <a:t>Славутській</a:t>
            </a:r>
            <a:r>
              <a:rPr lang="uk-UA" sz="1700" b="1" dirty="0">
                <a:solidFill>
                  <a:schemeClr val="bg1"/>
                </a:solidFill>
                <a:effectLst/>
                <a:ea typeface="Times New Roman" panose="02020603050405020304" pitchFamily="18" charset="0"/>
              </a:rPr>
              <a:t> міській територіальній громаді та чотирьох суміжних громадах міжмуніципального співробітництва» та відібрана  на конкурс  Ініціативи </a:t>
            </a:r>
            <a:r>
              <a:rPr lang="uk-UA" sz="1700" b="1" dirty="0" err="1">
                <a:solidFill>
                  <a:schemeClr val="bg1"/>
                </a:solidFill>
                <a:effectLst/>
                <a:ea typeface="Times New Roman" panose="02020603050405020304" pitchFamily="18" charset="0"/>
              </a:rPr>
              <a:t>проєктів</a:t>
            </a:r>
            <a:r>
              <a:rPr lang="uk-UA" sz="1700" b="1" dirty="0">
                <a:solidFill>
                  <a:schemeClr val="bg1"/>
                </a:solidFill>
                <a:effectLst/>
                <a:ea typeface="Times New Roman" panose="02020603050405020304" pitchFamily="18" charset="0"/>
              </a:rPr>
              <a:t> муніципального партнерства «Підтримка </a:t>
            </a:r>
            <a:r>
              <a:rPr lang="uk-UA" sz="1700" b="1" dirty="0" err="1">
                <a:solidFill>
                  <a:schemeClr val="bg1"/>
                </a:solidFill>
                <a:effectLst/>
                <a:ea typeface="Times New Roman" panose="02020603050405020304" pitchFamily="18" charset="0"/>
              </a:rPr>
              <a:t>проєктів</a:t>
            </a:r>
            <a:r>
              <a:rPr lang="uk-UA" sz="1700" b="1" dirty="0">
                <a:solidFill>
                  <a:schemeClr val="bg1"/>
                </a:solidFill>
                <a:effectLst/>
                <a:ea typeface="Times New Roman" panose="02020603050405020304" pitchFamily="18" charset="0"/>
              </a:rPr>
              <a:t> місцевого розвитку регіонального значення», яка впроваджується Програмою «</a:t>
            </a:r>
            <a:r>
              <a:rPr lang="en-US" sz="1700" b="1" dirty="0">
                <a:solidFill>
                  <a:schemeClr val="bg1"/>
                </a:solidFill>
                <a:effectLst/>
                <a:ea typeface="Times New Roman" panose="02020603050405020304" pitchFamily="18" charset="0"/>
              </a:rPr>
              <a:t>U-LEAD </a:t>
            </a:r>
            <a:r>
              <a:rPr lang="uk-UA" sz="1700" b="1" dirty="0">
                <a:solidFill>
                  <a:schemeClr val="bg1"/>
                </a:solidFill>
                <a:effectLst/>
                <a:ea typeface="Times New Roman" panose="02020603050405020304" pitchFamily="18" charset="0"/>
              </a:rPr>
              <a:t>з Європою». </a:t>
            </a:r>
          </a:p>
          <a:p>
            <a:pPr algn="just"/>
            <a:r>
              <a:rPr lang="uk-UA" sz="1700" b="1" dirty="0">
                <a:solidFill>
                  <a:schemeClr val="bg1"/>
                </a:solidFill>
                <a:effectLst/>
                <a:ea typeface="Times New Roman" panose="02020603050405020304" pitchFamily="18" charset="0"/>
              </a:rPr>
              <a:t>В рамках </a:t>
            </a:r>
            <a:r>
              <a:rPr lang="uk-UA" sz="1700" b="1" dirty="0" err="1">
                <a:solidFill>
                  <a:schemeClr val="bg1"/>
                </a:solidFill>
                <a:effectLst/>
                <a:ea typeface="Times New Roman" panose="02020603050405020304" pitchFamily="18" charset="0"/>
              </a:rPr>
              <a:t>проєкту</a:t>
            </a:r>
            <a:r>
              <a:rPr lang="uk-UA" sz="1700" b="1" dirty="0">
                <a:solidFill>
                  <a:schemeClr val="bg1"/>
                </a:solidFill>
                <a:effectLst/>
                <a:ea typeface="Times New Roman" panose="02020603050405020304" pitchFamily="18" charset="0"/>
              </a:rPr>
              <a:t> передбачається можливість встановлення </a:t>
            </a:r>
            <a:r>
              <a:rPr lang="uk-UA" sz="1700" b="1" dirty="0" err="1">
                <a:solidFill>
                  <a:schemeClr val="bg1"/>
                </a:solidFill>
                <a:effectLst/>
                <a:ea typeface="Times New Roman" panose="02020603050405020304" pitchFamily="18" charset="0"/>
              </a:rPr>
              <a:t>сміттєсортувальної</a:t>
            </a:r>
            <a:r>
              <a:rPr lang="uk-UA" sz="1700" b="1" dirty="0">
                <a:solidFill>
                  <a:schemeClr val="bg1"/>
                </a:solidFill>
                <a:effectLst/>
                <a:ea typeface="Times New Roman" panose="02020603050405020304" pitchFamily="18" charset="0"/>
              </a:rPr>
              <a:t> лінії на території полігону твердих побутових відходів м. Славута.</a:t>
            </a:r>
          </a:p>
        </p:txBody>
      </p:sp>
    </p:spTree>
    <p:extLst>
      <p:ext uri="{BB962C8B-B14F-4D97-AF65-F5344CB8AC3E}">
        <p14:creationId xmlns:p14="http://schemas.microsoft.com/office/powerpoint/2010/main" val="34210176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64767" y="1107429"/>
            <a:ext cx="11834749" cy="6768"/>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Rectangle 3">
            <a:extLst>
              <a:ext uri="{FF2B5EF4-FFF2-40B4-BE49-F238E27FC236}">
                <a16:creationId xmlns:a16="http://schemas.microsoft.com/office/drawing/2014/main" id="{D5299789-E1D5-4B66-8C83-980125A6597C}"/>
              </a:ext>
            </a:extLst>
          </p:cNvPr>
          <p:cNvSpPr txBox="1">
            <a:spLocks noChangeArrowheads="1"/>
          </p:cNvSpPr>
          <p:nvPr/>
        </p:nvSpPr>
        <p:spPr>
          <a:xfrm>
            <a:off x="7649325" y="1708952"/>
            <a:ext cx="4859969" cy="50259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Вирощено в теплиці 8,7 тис. шт. розсади.</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Придбано посадкового матеріалу на 306 тис. грн.</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Висаджено:</a:t>
            </a:r>
          </a:p>
          <a:p>
            <a:pPr marL="0" indent="0">
              <a:spcBef>
                <a:spcPts val="0"/>
              </a:spcBef>
              <a:buNone/>
            </a:pPr>
            <a:r>
              <a:rPr lang="uk-UA" sz="2000" b="1" dirty="0">
                <a:solidFill>
                  <a:schemeClr val="bg1"/>
                </a:solidFill>
                <a:cs typeface="Times New Roman" pitchFamily="18" charset="0"/>
              </a:rPr>
              <a:t>     на клумбах 15,1 тис. шт. розсади </a:t>
            </a:r>
          </a:p>
          <a:p>
            <a:pPr marL="0" indent="0">
              <a:spcBef>
                <a:spcPts val="0"/>
              </a:spcBef>
              <a:buNone/>
            </a:pPr>
            <a:r>
              <a:rPr lang="uk-UA" sz="2000" b="1" dirty="0">
                <a:solidFill>
                  <a:schemeClr val="bg1"/>
                </a:solidFill>
                <a:cs typeface="Times New Roman" pitchFamily="18" charset="0"/>
              </a:rPr>
              <a:t> квітів,</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572 саджанці дерев та кущів,</a:t>
            </a:r>
          </a:p>
          <a:p>
            <a:pPr marL="0" indent="0">
              <a:spcBef>
                <a:spcPts val="0"/>
              </a:spcBef>
              <a:buNone/>
            </a:pPr>
            <a:endParaRPr lang="uk-UA" sz="2000" b="1" dirty="0">
              <a:solidFill>
                <a:schemeClr val="bg1"/>
              </a:solidFill>
              <a:cs typeface="Times New Roman" pitchFamily="18" charset="0"/>
            </a:endParaRPr>
          </a:p>
          <a:p>
            <a:pPr marL="0" indent="0">
              <a:spcBef>
                <a:spcPts val="0"/>
              </a:spcBef>
              <a:buNone/>
            </a:pPr>
            <a:r>
              <a:rPr lang="uk-UA" sz="2000" b="1" dirty="0">
                <a:solidFill>
                  <a:schemeClr val="bg1"/>
                </a:solidFill>
                <a:cs typeface="Times New Roman" pitchFamily="18" charset="0"/>
              </a:rPr>
              <a:t>     254 кущі троянд.</a:t>
            </a:r>
          </a:p>
          <a:p>
            <a:pPr marL="0" indent="0">
              <a:spcBef>
                <a:spcPts val="0"/>
              </a:spcBef>
              <a:buNone/>
            </a:pPr>
            <a:endParaRPr lang="uk-UA" sz="2000" b="1" dirty="0">
              <a:solidFill>
                <a:schemeClr val="bg1"/>
              </a:solidFill>
              <a:cs typeface="Times New Roman" pitchFamily="18" charset="0"/>
            </a:endParaRPr>
          </a:p>
        </p:txBody>
      </p:sp>
      <p:sp>
        <p:nvSpPr>
          <p:cNvPr id="14" name="Блок-схема: рішення 13">
            <a:extLst>
              <a:ext uri="{FF2B5EF4-FFF2-40B4-BE49-F238E27FC236}">
                <a16:creationId xmlns:a16="http://schemas.microsoft.com/office/drawing/2014/main" id="{660CBEBC-9F76-42B6-A230-7660E7281193}"/>
              </a:ext>
            </a:extLst>
          </p:cNvPr>
          <p:cNvSpPr/>
          <p:nvPr/>
        </p:nvSpPr>
        <p:spPr>
          <a:xfrm>
            <a:off x="7649325" y="2095168"/>
            <a:ext cx="307435" cy="99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5" name="Блок-схема: рішення 14">
            <a:extLst>
              <a:ext uri="{FF2B5EF4-FFF2-40B4-BE49-F238E27FC236}">
                <a16:creationId xmlns:a16="http://schemas.microsoft.com/office/drawing/2014/main" id="{F5203B4D-19B3-4D44-BBE1-0CC0E1A5BE0D}"/>
              </a:ext>
            </a:extLst>
          </p:cNvPr>
          <p:cNvSpPr/>
          <p:nvPr/>
        </p:nvSpPr>
        <p:spPr>
          <a:xfrm>
            <a:off x="7652129" y="2917405"/>
            <a:ext cx="307435" cy="99800"/>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6" name="Блок-схема: рішення 15">
            <a:extLst>
              <a:ext uri="{FF2B5EF4-FFF2-40B4-BE49-F238E27FC236}">
                <a16:creationId xmlns:a16="http://schemas.microsoft.com/office/drawing/2014/main" id="{8220DFC5-097D-4737-B89C-FF6BD473DD75}"/>
              </a:ext>
            </a:extLst>
          </p:cNvPr>
          <p:cNvSpPr/>
          <p:nvPr/>
        </p:nvSpPr>
        <p:spPr>
          <a:xfrm flipV="1">
            <a:off x="7666310" y="4036615"/>
            <a:ext cx="307435" cy="108275"/>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sp>
        <p:nvSpPr>
          <p:cNvPr id="18" name="Блок-схема: рішення 17">
            <a:extLst>
              <a:ext uri="{FF2B5EF4-FFF2-40B4-BE49-F238E27FC236}">
                <a16:creationId xmlns:a16="http://schemas.microsoft.com/office/drawing/2014/main" id="{6CBC1FD8-82EC-4911-8317-E95845DB80F3}"/>
              </a:ext>
            </a:extLst>
          </p:cNvPr>
          <p:cNvSpPr/>
          <p:nvPr/>
        </p:nvSpPr>
        <p:spPr>
          <a:xfrm>
            <a:off x="7649325" y="4889526"/>
            <a:ext cx="307435" cy="99801"/>
          </a:xfrm>
          <a:prstGeom prst="flowChartDecisi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dirty="0"/>
          </a:p>
        </p:txBody>
      </p:sp>
      <p:pic>
        <p:nvPicPr>
          <p:cNvPr id="4" name="Рисунок 3">
            <a:extLst>
              <a:ext uri="{FF2B5EF4-FFF2-40B4-BE49-F238E27FC236}">
                <a16:creationId xmlns:a16="http://schemas.microsoft.com/office/drawing/2014/main" id="{5823072F-2723-41DA-95CF-15926782C23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85251" y="1493414"/>
            <a:ext cx="5255581" cy="5231601"/>
          </a:xfrm>
          <a:prstGeom prst="rect">
            <a:avLst/>
          </a:prstGeom>
        </p:spPr>
      </p:pic>
      <p:pic>
        <p:nvPicPr>
          <p:cNvPr id="8" name="Рисунок 7">
            <a:extLst>
              <a:ext uri="{FF2B5EF4-FFF2-40B4-BE49-F238E27FC236}">
                <a16:creationId xmlns:a16="http://schemas.microsoft.com/office/drawing/2014/main" id="{DEF95697-3799-44C3-A5CB-4C5EF9E3422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438" y="1487895"/>
            <a:ext cx="2256005" cy="2909165"/>
          </a:xfrm>
          <a:prstGeom prst="rect">
            <a:avLst/>
          </a:prstGeom>
        </p:spPr>
      </p:pic>
      <p:pic>
        <p:nvPicPr>
          <p:cNvPr id="22" name="Рисунок 21">
            <a:extLst>
              <a:ext uri="{FF2B5EF4-FFF2-40B4-BE49-F238E27FC236}">
                <a16:creationId xmlns:a16="http://schemas.microsoft.com/office/drawing/2014/main" id="{EBA0B03A-7329-4C62-BC4E-8E1DEA9F0B8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863" y="4102381"/>
            <a:ext cx="2263896" cy="2610280"/>
          </a:xfrm>
          <a:prstGeom prst="rect">
            <a:avLst/>
          </a:prstGeom>
        </p:spPr>
      </p:pic>
      <p:sp>
        <p:nvSpPr>
          <p:cNvPr id="19" name="TextBox 18">
            <a:extLst>
              <a:ext uri="{FF2B5EF4-FFF2-40B4-BE49-F238E27FC236}">
                <a16:creationId xmlns:a16="http://schemas.microsoft.com/office/drawing/2014/main" id="{7555ED85-8E55-4427-A205-48F8C34F585A}"/>
              </a:ext>
            </a:extLst>
          </p:cNvPr>
          <p:cNvSpPr txBox="1"/>
          <p:nvPr/>
        </p:nvSpPr>
        <p:spPr>
          <a:xfrm>
            <a:off x="11334958" y="309004"/>
            <a:ext cx="626249" cy="523220"/>
          </a:xfrm>
          <a:prstGeom prst="rect">
            <a:avLst/>
          </a:prstGeom>
          <a:noFill/>
        </p:spPr>
        <p:txBody>
          <a:bodyPr wrap="square" rtlCol="0">
            <a:spAutoFit/>
          </a:bodyPr>
          <a:lstStyle/>
          <a:p>
            <a:r>
              <a:rPr lang="uk-UA" sz="2800" b="1" dirty="0">
                <a:solidFill>
                  <a:schemeClr val="bg1"/>
                </a:solidFill>
              </a:rPr>
              <a:t>65</a:t>
            </a:r>
          </a:p>
        </p:txBody>
      </p:sp>
      <p:pic>
        <p:nvPicPr>
          <p:cNvPr id="2" name="Рисунок 1">
            <a:extLst>
              <a:ext uri="{FF2B5EF4-FFF2-40B4-BE49-F238E27FC236}">
                <a16:creationId xmlns:a16="http://schemas.microsoft.com/office/drawing/2014/main" id="{E164F1E4-5E16-4A4B-955B-79DCF7C7322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49325" y="5407521"/>
            <a:ext cx="341406" cy="118413"/>
          </a:xfrm>
          <a:prstGeom prst="rect">
            <a:avLst/>
          </a:prstGeom>
        </p:spPr>
      </p:pic>
      <p:sp>
        <p:nvSpPr>
          <p:cNvPr id="20" name="TextBox 19">
            <a:extLst>
              <a:ext uri="{FF2B5EF4-FFF2-40B4-BE49-F238E27FC236}">
                <a16:creationId xmlns:a16="http://schemas.microsoft.com/office/drawing/2014/main" id="{8D359794-C823-4156-B2C3-1B8B6C5EE15A}"/>
              </a:ext>
            </a:extLst>
          </p:cNvPr>
          <p:cNvSpPr txBox="1"/>
          <p:nvPr/>
        </p:nvSpPr>
        <p:spPr>
          <a:xfrm>
            <a:off x="1319856" y="309004"/>
            <a:ext cx="9724573" cy="1138773"/>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r>
              <a:rPr lang="uk-UA" sz="3200" b="1" kern="1800" spc="300" dirty="0">
                <a:solidFill>
                  <a:schemeClr val="bg1"/>
                </a:solidFill>
                <a:effectLst>
                  <a:outerShdw blurRad="50800" dist="50800" dir="5400000" algn="ctr" rotWithShape="0">
                    <a:srgbClr val="000000">
                      <a:alpha val="96000"/>
                    </a:srgbClr>
                  </a:outerShdw>
                </a:effectLst>
              </a:rPr>
              <a:t>ОХОРОНА НАВКОЛИШНЬОГО СЕРЕДОВИЩА</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spTree>
    <p:extLst>
      <p:ext uri="{BB962C8B-B14F-4D97-AF65-F5344CB8AC3E}">
        <p14:creationId xmlns:p14="http://schemas.microsoft.com/office/powerpoint/2010/main" val="35028890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001745" y="178560"/>
            <a:ext cx="9864016" cy="584775"/>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200" b="1" kern="1800" spc="300" dirty="0">
                <a:solidFill>
                  <a:schemeClr val="bg1"/>
                </a:solidFill>
                <a:effectLst>
                  <a:outerShdw blurRad="50800" dist="50800" dir="5400000" algn="ctr" rotWithShape="0">
                    <a:srgbClr val="000000">
                      <a:alpha val="96000"/>
                    </a:srgbClr>
                  </a:outerShdw>
                </a:effectLst>
              </a:rPr>
              <a:t>ОХОРОНА ГРОМАДСЬКОГО ПОРЯДКУ</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00789" y="847896"/>
            <a:ext cx="11732338"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215981" y="3691925"/>
            <a:ext cx="5785165" cy="3308598"/>
          </a:xfrm>
          <a:prstGeom prst="rect">
            <a:avLst/>
          </a:prstGeom>
          <a:noFill/>
        </p:spPr>
        <p:txBody>
          <a:bodyPr wrap="square">
            <a:spAutoFit/>
          </a:bodyPr>
          <a:lstStyle/>
          <a:p>
            <a:r>
              <a:rPr lang="ru-RU" sz="1900" b="1" dirty="0">
                <a:solidFill>
                  <a:schemeClr val="bg1"/>
                </a:solidFill>
              </a:rPr>
              <a:t>● До складу </a:t>
            </a:r>
            <a:r>
              <a:rPr lang="ru-RU" sz="1900" b="1" dirty="0" err="1">
                <a:solidFill>
                  <a:schemeClr val="bg1"/>
                </a:solidFill>
              </a:rPr>
              <a:t>громадського</a:t>
            </a:r>
            <a:r>
              <a:rPr lang="ru-RU" sz="1900" b="1" dirty="0">
                <a:solidFill>
                  <a:schemeClr val="bg1"/>
                </a:solidFill>
              </a:rPr>
              <a:t> </a:t>
            </a:r>
            <a:r>
              <a:rPr lang="ru-RU" sz="1900" b="1" dirty="0" err="1">
                <a:solidFill>
                  <a:schemeClr val="bg1"/>
                </a:solidFill>
              </a:rPr>
              <a:t>формування</a:t>
            </a:r>
            <a:r>
              <a:rPr lang="ru-RU" sz="1900" b="1" dirty="0">
                <a:solidFill>
                  <a:schemeClr val="bg1"/>
                </a:solidFill>
              </a:rPr>
              <a:t> «</a:t>
            </a:r>
            <a:r>
              <a:rPr lang="ru-RU" sz="1900" b="1" dirty="0" err="1">
                <a:solidFill>
                  <a:schemeClr val="bg1"/>
                </a:solidFill>
              </a:rPr>
              <a:t>Славутський</a:t>
            </a:r>
            <a:r>
              <a:rPr lang="ru-RU" sz="1900" b="1" dirty="0">
                <a:solidFill>
                  <a:schemeClr val="bg1"/>
                </a:solidFill>
              </a:rPr>
              <a:t> </a:t>
            </a:r>
            <a:r>
              <a:rPr lang="ru-RU" sz="1900" b="1" dirty="0" err="1">
                <a:solidFill>
                  <a:schemeClr val="bg1"/>
                </a:solidFill>
              </a:rPr>
              <a:t>Курінь</a:t>
            </a:r>
            <a:r>
              <a:rPr lang="ru-RU" sz="1900" b="1" dirty="0">
                <a:solidFill>
                  <a:schemeClr val="bg1"/>
                </a:solidFill>
              </a:rPr>
              <a:t>» входить 230 </a:t>
            </a:r>
            <a:r>
              <a:rPr lang="ru-RU" sz="1900" b="1" dirty="0" err="1">
                <a:solidFill>
                  <a:schemeClr val="bg1"/>
                </a:solidFill>
              </a:rPr>
              <a:t>членів</a:t>
            </a:r>
            <a:r>
              <a:rPr lang="ru-RU" sz="1900" b="1" dirty="0">
                <a:solidFill>
                  <a:schemeClr val="bg1"/>
                </a:solidFill>
              </a:rPr>
              <a:t>.</a:t>
            </a:r>
          </a:p>
          <a:p>
            <a:endParaRPr lang="ru-RU" sz="1900" b="1" dirty="0">
              <a:solidFill>
                <a:schemeClr val="bg1"/>
              </a:solidFill>
            </a:endParaRPr>
          </a:p>
          <a:p>
            <a:r>
              <a:rPr lang="ru-RU" sz="1900" b="1" dirty="0">
                <a:solidFill>
                  <a:schemeClr val="bg1"/>
                </a:solidFill>
              </a:rPr>
              <a:t>● У 2021 </a:t>
            </a:r>
            <a:r>
              <a:rPr lang="ru-RU" sz="1900" b="1" dirty="0" err="1">
                <a:solidFill>
                  <a:schemeClr val="bg1"/>
                </a:solidFill>
              </a:rPr>
              <a:t>році</a:t>
            </a:r>
            <a:r>
              <a:rPr lang="ru-RU" sz="1900" b="1" dirty="0">
                <a:solidFill>
                  <a:schemeClr val="bg1"/>
                </a:solidFill>
              </a:rPr>
              <a:t> до </a:t>
            </a:r>
            <a:r>
              <a:rPr lang="ru-RU" sz="1900" b="1" dirty="0" err="1">
                <a:solidFill>
                  <a:schemeClr val="bg1"/>
                </a:solidFill>
              </a:rPr>
              <a:t>формування</a:t>
            </a:r>
            <a:r>
              <a:rPr lang="ru-RU" sz="1900" b="1" dirty="0">
                <a:solidFill>
                  <a:schemeClr val="bg1"/>
                </a:solidFill>
              </a:rPr>
              <a:t> </a:t>
            </a:r>
            <a:r>
              <a:rPr lang="ru-RU" sz="1900" b="1" dirty="0" err="1">
                <a:solidFill>
                  <a:schemeClr val="bg1"/>
                </a:solidFill>
              </a:rPr>
              <a:t>було</a:t>
            </a:r>
            <a:r>
              <a:rPr lang="ru-RU" sz="1900" b="1" dirty="0">
                <a:solidFill>
                  <a:schemeClr val="bg1"/>
                </a:solidFill>
              </a:rPr>
              <a:t> включено </a:t>
            </a:r>
          </a:p>
          <a:p>
            <a:r>
              <a:rPr lang="ru-RU" sz="1900" b="1" dirty="0">
                <a:solidFill>
                  <a:schemeClr val="bg1"/>
                </a:solidFill>
              </a:rPr>
              <a:t>8 </a:t>
            </a:r>
            <a:r>
              <a:rPr lang="ru-RU" sz="1900" b="1" dirty="0" err="1">
                <a:solidFill>
                  <a:schemeClr val="bg1"/>
                </a:solidFill>
              </a:rPr>
              <a:t>нових</a:t>
            </a:r>
            <a:r>
              <a:rPr lang="ru-RU" sz="1900" b="1" dirty="0">
                <a:solidFill>
                  <a:schemeClr val="bg1"/>
                </a:solidFill>
              </a:rPr>
              <a:t> </a:t>
            </a:r>
            <a:r>
              <a:rPr lang="ru-RU" sz="1900" b="1" dirty="0" err="1">
                <a:solidFill>
                  <a:schemeClr val="bg1"/>
                </a:solidFill>
              </a:rPr>
              <a:t>членів</a:t>
            </a:r>
            <a:r>
              <a:rPr lang="ru-RU" sz="1900" b="1" dirty="0">
                <a:solidFill>
                  <a:schemeClr val="bg1"/>
                </a:solidFill>
              </a:rPr>
              <a:t>.</a:t>
            </a:r>
          </a:p>
          <a:p>
            <a:endParaRPr lang="ru-RU" sz="1900" b="1" dirty="0">
              <a:solidFill>
                <a:schemeClr val="bg1"/>
              </a:solidFill>
            </a:endParaRPr>
          </a:p>
          <a:p>
            <a:r>
              <a:rPr lang="ru-RU" sz="1900" b="1" dirty="0">
                <a:solidFill>
                  <a:schemeClr val="bg1"/>
                </a:solidFill>
              </a:rPr>
              <a:t>●  У 2021 </a:t>
            </a:r>
            <a:r>
              <a:rPr lang="ru-RU" sz="1900" b="1" dirty="0" err="1">
                <a:solidFill>
                  <a:schemeClr val="bg1"/>
                </a:solidFill>
              </a:rPr>
              <a:t>році</a:t>
            </a:r>
            <a:r>
              <a:rPr lang="ru-RU" sz="1900" b="1" dirty="0">
                <a:solidFill>
                  <a:schemeClr val="bg1"/>
                </a:solidFill>
              </a:rPr>
              <a:t> члени </a:t>
            </a:r>
            <a:r>
              <a:rPr lang="ru-RU" sz="1900" b="1" dirty="0" err="1">
                <a:solidFill>
                  <a:schemeClr val="bg1"/>
                </a:solidFill>
              </a:rPr>
              <a:t>громадського</a:t>
            </a:r>
            <a:r>
              <a:rPr lang="ru-RU" sz="1900" b="1" dirty="0">
                <a:solidFill>
                  <a:schemeClr val="bg1"/>
                </a:solidFill>
              </a:rPr>
              <a:t> </a:t>
            </a:r>
            <a:r>
              <a:rPr lang="ru-RU" sz="1900" b="1" dirty="0" err="1">
                <a:solidFill>
                  <a:schemeClr val="bg1"/>
                </a:solidFill>
              </a:rPr>
              <a:t>формування</a:t>
            </a:r>
            <a:r>
              <a:rPr lang="ru-RU" sz="1900" b="1" dirty="0">
                <a:solidFill>
                  <a:schemeClr val="bg1"/>
                </a:solidFill>
              </a:rPr>
              <a:t> </a:t>
            </a:r>
          </a:p>
          <a:p>
            <a:r>
              <a:rPr lang="ru-RU" sz="1900" b="1" dirty="0">
                <a:solidFill>
                  <a:schemeClr val="bg1"/>
                </a:solidFill>
              </a:rPr>
              <a:t>залучались 234 рази до </a:t>
            </a:r>
            <a:r>
              <a:rPr lang="ru-RU" sz="1900" b="1" dirty="0" err="1">
                <a:solidFill>
                  <a:schemeClr val="bg1"/>
                </a:solidFill>
              </a:rPr>
              <a:t>різних</a:t>
            </a:r>
            <a:r>
              <a:rPr lang="ru-RU" sz="1900" b="1" dirty="0">
                <a:solidFill>
                  <a:schemeClr val="bg1"/>
                </a:solidFill>
              </a:rPr>
              <a:t> </a:t>
            </a:r>
            <a:r>
              <a:rPr lang="ru-RU" sz="1900" b="1" dirty="0" err="1">
                <a:solidFill>
                  <a:schemeClr val="bg1"/>
                </a:solidFill>
              </a:rPr>
              <a:t>видів</a:t>
            </a:r>
            <a:r>
              <a:rPr lang="ru-RU" sz="1900" b="1" dirty="0">
                <a:solidFill>
                  <a:schemeClr val="bg1"/>
                </a:solidFill>
              </a:rPr>
              <a:t> </a:t>
            </a:r>
            <a:r>
              <a:rPr lang="ru-RU" sz="1900" b="1" dirty="0" err="1">
                <a:solidFill>
                  <a:schemeClr val="bg1"/>
                </a:solidFill>
              </a:rPr>
              <a:t>патрулювань</a:t>
            </a:r>
            <a:r>
              <a:rPr lang="ru-RU" sz="1900" b="1" dirty="0">
                <a:solidFill>
                  <a:schemeClr val="bg1"/>
                </a:solidFill>
              </a:rPr>
              <a:t>, </a:t>
            </a:r>
            <a:r>
              <a:rPr lang="ru-RU" sz="1900" b="1" dirty="0" err="1">
                <a:solidFill>
                  <a:schemeClr val="bg1"/>
                </a:solidFill>
              </a:rPr>
              <a:t>були</a:t>
            </a:r>
            <a:r>
              <a:rPr lang="ru-RU" sz="1900" b="1" dirty="0">
                <a:solidFill>
                  <a:schemeClr val="bg1"/>
                </a:solidFill>
              </a:rPr>
              <a:t> </a:t>
            </a:r>
            <a:r>
              <a:rPr lang="ru-RU" sz="1900" b="1" dirty="0" err="1">
                <a:solidFill>
                  <a:schemeClr val="bg1"/>
                </a:solidFill>
              </a:rPr>
              <a:t>свідками</a:t>
            </a:r>
            <a:r>
              <a:rPr lang="ru-RU" sz="1900" b="1" dirty="0">
                <a:solidFill>
                  <a:schemeClr val="bg1"/>
                </a:solidFill>
              </a:rPr>
              <a:t> </a:t>
            </a:r>
            <a:r>
              <a:rPr lang="ru-RU" sz="1900" b="1" dirty="0" err="1">
                <a:solidFill>
                  <a:schemeClr val="bg1"/>
                </a:solidFill>
              </a:rPr>
              <a:t>чи</a:t>
            </a:r>
            <a:r>
              <a:rPr lang="ru-RU" sz="1900" b="1" dirty="0">
                <a:solidFill>
                  <a:schemeClr val="bg1"/>
                </a:solidFill>
              </a:rPr>
              <a:t> </a:t>
            </a:r>
            <a:r>
              <a:rPr lang="ru-RU" sz="1900" b="1" dirty="0" err="1">
                <a:solidFill>
                  <a:schemeClr val="bg1"/>
                </a:solidFill>
              </a:rPr>
              <a:t>понятими</a:t>
            </a:r>
            <a:r>
              <a:rPr lang="ru-RU" sz="1900" b="1" dirty="0">
                <a:solidFill>
                  <a:schemeClr val="bg1"/>
                </a:solidFill>
              </a:rPr>
              <a:t> при </a:t>
            </a:r>
            <a:r>
              <a:rPr lang="ru-RU" sz="1900" b="1" dirty="0" err="1">
                <a:solidFill>
                  <a:schemeClr val="bg1"/>
                </a:solidFill>
              </a:rPr>
              <a:t>розкритті</a:t>
            </a:r>
            <a:r>
              <a:rPr lang="ru-RU" sz="1900" b="1" dirty="0">
                <a:solidFill>
                  <a:schemeClr val="bg1"/>
                </a:solidFill>
              </a:rPr>
              <a:t> </a:t>
            </a:r>
            <a:r>
              <a:rPr lang="ru-RU" sz="1900" b="1" dirty="0" err="1">
                <a:solidFill>
                  <a:schemeClr val="bg1"/>
                </a:solidFill>
              </a:rPr>
              <a:t>злочинів</a:t>
            </a:r>
            <a:r>
              <a:rPr lang="ru-RU" sz="1900" b="1" dirty="0">
                <a:solidFill>
                  <a:schemeClr val="bg1"/>
                </a:solidFill>
              </a:rPr>
              <a:t> </a:t>
            </a:r>
            <a:r>
              <a:rPr lang="ru-RU" sz="1900" b="1" dirty="0" err="1">
                <a:solidFill>
                  <a:schemeClr val="bg1"/>
                </a:solidFill>
              </a:rPr>
              <a:t>або</a:t>
            </a:r>
            <a:r>
              <a:rPr lang="ru-RU" sz="1900" b="1" dirty="0">
                <a:solidFill>
                  <a:schemeClr val="bg1"/>
                </a:solidFill>
              </a:rPr>
              <a:t> </a:t>
            </a:r>
            <a:r>
              <a:rPr lang="ru-RU" sz="1900" b="1" dirty="0" err="1">
                <a:solidFill>
                  <a:schemeClr val="bg1"/>
                </a:solidFill>
              </a:rPr>
              <a:t>інших</a:t>
            </a:r>
            <a:r>
              <a:rPr lang="ru-RU" sz="1900" b="1" dirty="0">
                <a:solidFill>
                  <a:schemeClr val="bg1"/>
                </a:solidFill>
              </a:rPr>
              <a:t> </a:t>
            </a:r>
            <a:r>
              <a:rPr lang="ru-RU" sz="1900" b="1" dirty="0" err="1">
                <a:solidFill>
                  <a:schemeClr val="bg1"/>
                </a:solidFill>
              </a:rPr>
              <a:t>адмінправопорушень</a:t>
            </a:r>
            <a:r>
              <a:rPr lang="ru-RU" sz="1900" b="1" dirty="0">
                <a:solidFill>
                  <a:schemeClr val="bg1"/>
                </a:solidFill>
              </a:rPr>
              <a:t>.</a:t>
            </a:r>
          </a:p>
          <a:p>
            <a:endParaRPr lang="ru-RU" sz="1900" b="1" dirty="0">
              <a:solidFill>
                <a:schemeClr val="bg1"/>
              </a:solidFill>
            </a:endParaRPr>
          </a:p>
        </p:txBody>
      </p:sp>
      <p:pic>
        <p:nvPicPr>
          <p:cNvPr id="1026" name="Picture 2" descr="На зображенні може бути: 1 особа, стоїть та на відкритому повітрі">
            <a:extLst>
              <a:ext uri="{FF2B5EF4-FFF2-40B4-BE49-F238E27FC236}">
                <a16:creationId xmlns:a16="http://schemas.microsoft.com/office/drawing/2014/main" id="{2DB8B93A-AE93-48D4-B925-478F70E3B45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300789" y="1037296"/>
            <a:ext cx="5502069" cy="26114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6F24871-A2AB-4660-8225-F7807B21BB72}"/>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66</a:t>
            </a:r>
          </a:p>
        </p:txBody>
      </p:sp>
      <p:cxnSp>
        <p:nvCxnSpPr>
          <p:cNvPr id="16" name="Пряма сполучна лінія 15">
            <a:extLst>
              <a:ext uri="{FF2B5EF4-FFF2-40B4-BE49-F238E27FC236}">
                <a16:creationId xmlns:a16="http://schemas.microsoft.com/office/drawing/2014/main" id="{F9D41EAB-B690-4FE8-9ABC-B7E76F83E915}"/>
              </a:ext>
            </a:extLst>
          </p:cNvPr>
          <p:cNvCxnSpPr>
            <a:cxnSpLocks/>
          </p:cNvCxnSpPr>
          <p:nvPr/>
        </p:nvCxnSpPr>
        <p:spPr>
          <a:xfrm>
            <a:off x="6096000" y="1988892"/>
            <a:ext cx="0" cy="3861415"/>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7BEEE58-A456-4C88-893F-66BEA49D0359}"/>
              </a:ext>
            </a:extLst>
          </p:cNvPr>
          <p:cNvSpPr txBox="1"/>
          <p:nvPr/>
        </p:nvSpPr>
        <p:spPr>
          <a:xfrm>
            <a:off x="6199435" y="868075"/>
            <a:ext cx="5941158" cy="5647700"/>
          </a:xfrm>
          <a:prstGeom prst="rect">
            <a:avLst/>
          </a:prstGeom>
          <a:noFill/>
        </p:spPr>
        <p:txBody>
          <a:bodyPr wrap="square">
            <a:spAutoFit/>
          </a:bodyPr>
          <a:lstStyle/>
          <a:p>
            <a:r>
              <a:rPr lang="ru-RU" sz="1900" b="1" dirty="0">
                <a:solidFill>
                  <a:schemeClr val="bg1"/>
                </a:solidFill>
              </a:rPr>
              <a:t>● </a:t>
            </a:r>
            <a:r>
              <a:rPr lang="ru-RU" sz="1900" b="1" dirty="0" err="1">
                <a:solidFill>
                  <a:schemeClr val="bg1"/>
                </a:solidFill>
              </a:rPr>
              <a:t>Протягом</a:t>
            </a:r>
            <a:r>
              <a:rPr lang="ru-RU" sz="1900" b="1" dirty="0">
                <a:solidFill>
                  <a:schemeClr val="bg1"/>
                </a:solidFill>
              </a:rPr>
              <a:t> 2021 року </a:t>
            </a:r>
            <a:r>
              <a:rPr lang="ru-RU" sz="1900" b="1" dirty="0" err="1">
                <a:solidFill>
                  <a:schemeClr val="bg1"/>
                </a:solidFill>
              </a:rPr>
              <a:t>відділом</a:t>
            </a:r>
            <a:r>
              <a:rPr lang="ru-RU" sz="1900" b="1" dirty="0">
                <a:solidFill>
                  <a:schemeClr val="bg1"/>
                </a:solidFill>
              </a:rPr>
              <a:t> </a:t>
            </a:r>
            <a:r>
              <a:rPr lang="ru-RU" sz="1900" b="1" dirty="0" err="1">
                <a:solidFill>
                  <a:schemeClr val="bg1"/>
                </a:solidFill>
              </a:rPr>
              <a:t>муніципальної</a:t>
            </a:r>
            <a:r>
              <a:rPr lang="ru-RU" sz="1900" b="1" dirty="0">
                <a:solidFill>
                  <a:schemeClr val="bg1"/>
                </a:solidFill>
              </a:rPr>
              <a:t> </a:t>
            </a:r>
            <a:r>
              <a:rPr lang="ru-RU" sz="1900" b="1" dirty="0" err="1">
                <a:solidFill>
                  <a:schemeClr val="bg1"/>
                </a:solidFill>
              </a:rPr>
              <a:t>інспекції</a:t>
            </a:r>
            <a:r>
              <a:rPr lang="ru-RU" sz="1900" b="1" dirty="0">
                <a:solidFill>
                  <a:schemeClr val="bg1"/>
                </a:solidFill>
              </a:rPr>
              <a:t> на </a:t>
            </a:r>
            <a:r>
              <a:rPr lang="ru-RU" sz="1900" b="1" dirty="0" err="1">
                <a:solidFill>
                  <a:schemeClr val="bg1"/>
                </a:solidFill>
              </a:rPr>
              <a:t>території</a:t>
            </a:r>
            <a:r>
              <a:rPr lang="ru-RU" sz="1900" b="1" dirty="0">
                <a:solidFill>
                  <a:schemeClr val="bg1"/>
                </a:solidFill>
              </a:rPr>
              <a:t>  </a:t>
            </a:r>
            <a:r>
              <a:rPr lang="ru-RU" sz="1900" b="1" dirty="0" err="1">
                <a:solidFill>
                  <a:schemeClr val="bg1"/>
                </a:solidFill>
              </a:rPr>
              <a:t>Славутської</a:t>
            </a:r>
            <a:r>
              <a:rPr lang="ru-RU" sz="1900" b="1" dirty="0">
                <a:solidFill>
                  <a:schemeClr val="bg1"/>
                </a:solidFill>
              </a:rPr>
              <a:t> </a:t>
            </a:r>
            <a:r>
              <a:rPr lang="ru-RU" sz="1900" b="1" dirty="0" err="1">
                <a:solidFill>
                  <a:schemeClr val="bg1"/>
                </a:solidFill>
              </a:rPr>
              <a:t>міської</a:t>
            </a:r>
            <a:r>
              <a:rPr lang="ru-RU" sz="1900" b="1" dirty="0">
                <a:solidFill>
                  <a:schemeClr val="bg1"/>
                </a:solidFill>
              </a:rPr>
              <a:t> ТГ у </a:t>
            </a:r>
            <a:r>
              <a:rPr lang="ru-RU" sz="1900" b="1" dirty="0" err="1">
                <a:solidFill>
                  <a:schemeClr val="bg1"/>
                </a:solidFill>
              </a:rPr>
              <a:t>взаємодії</a:t>
            </a:r>
            <a:r>
              <a:rPr lang="ru-RU" sz="1900" b="1" dirty="0">
                <a:solidFill>
                  <a:schemeClr val="bg1"/>
                </a:solidFill>
              </a:rPr>
              <a:t> з </a:t>
            </a:r>
            <a:r>
              <a:rPr lang="ru-RU" sz="1900" b="1" dirty="0" err="1">
                <a:solidFill>
                  <a:schemeClr val="bg1"/>
                </a:solidFill>
              </a:rPr>
              <a:t>відділом</a:t>
            </a:r>
            <a:r>
              <a:rPr lang="ru-RU" sz="1900" b="1" dirty="0">
                <a:solidFill>
                  <a:schemeClr val="bg1"/>
                </a:solidFill>
              </a:rPr>
              <a:t> </a:t>
            </a:r>
            <a:r>
              <a:rPr lang="ru-RU" sz="1900" b="1" dirty="0" err="1">
                <a:solidFill>
                  <a:schemeClr val="bg1"/>
                </a:solidFill>
              </a:rPr>
              <a:t>поліції</a:t>
            </a:r>
            <a:r>
              <a:rPr lang="ru-RU" sz="1900" b="1" dirty="0">
                <a:solidFill>
                  <a:schemeClr val="bg1"/>
                </a:solidFill>
              </a:rPr>
              <a:t> Головного </a:t>
            </a:r>
            <a:r>
              <a:rPr lang="ru-RU" sz="1900" b="1" dirty="0" err="1">
                <a:solidFill>
                  <a:schemeClr val="bg1"/>
                </a:solidFill>
              </a:rPr>
              <a:t>управління</a:t>
            </a:r>
            <a:r>
              <a:rPr lang="ru-RU" sz="1900" b="1" dirty="0">
                <a:solidFill>
                  <a:schemeClr val="bg1"/>
                </a:solidFill>
              </a:rPr>
              <a:t> </a:t>
            </a:r>
            <a:r>
              <a:rPr lang="ru-RU" sz="1900" b="1" dirty="0" err="1">
                <a:solidFill>
                  <a:schemeClr val="bg1"/>
                </a:solidFill>
              </a:rPr>
              <a:t>національної</a:t>
            </a:r>
            <a:r>
              <a:rPr lang="ru-RU" sz="1900" b="1" dirty="0">
                <a:solidFill>
                  <a:schemeClr val="bg1"/>
                </a:solidFill>
              </a:rPr>
              <a:t> </a:t>
            </a:r>
            <a:r>
              <a:rPr lang="ru-RU" sz="1900" b="1" dirty="0" err="1">
                <a:solidFill>
                  <a:schemeClr val="bg1"/>
                </a:solidFill>
              </a:rPr>
              <a:t>поліції</a:t>
            </a:r>
            <a:r>
              <a:rPr lang="ru-RU" sz="1900" b="1" dirty="0">
                <a:solidFill>
                  <a:schemeClr val="bg1"/>
                </a:solidFill>
              </a:rPr>
              <a:t> у </a:t>
            </a:r>
            <a:r>
              <a:rPr lang="ru-RU" sz="1900" b="1" dirty="0" err="1">
                <a:solidFill>
                  <a:schemeClr val="bg1"/>
                </a:solidFill>
              </a:rPr>
              <a:t>Хмельницькій</a:t>
            </a:r>
            <a:r>
              <a:rPr lang="ru-RU" sz="1900" b="1" dirty="0">
                <a:solidFill>
                  <a:schemeClr val="bg1"/>
                </a:solidFill>
              </a:rPr>
              <a:t> </a:t>
            </a:r>
            <a:r>
              <a:rPr lang="ru-RU" sz="1900" b="1" dirty="0" err="1">
                <a:solidFill>
                  <a:schemeClr val="bg1"/>
                </a:solidFill>
              </a:rPr>
              <a:t>області</a:t>
            </a:r>
            <a:r>
              <a:rPr lang="ru-RU" sz="1900" b="1" dirty="0">
                <a:solidFill>
                  <a:schemeClr val="bg1"/>
                </a:solidFill>
              </a:rPr>
              <a:t> та </a:t>
            </a:r>
            <a:r>
              <a:rPr lang="ru-RU" sz="1900" b="1" dirty="0" err="1">
                <a:solidFill>
                  <a:schemeClr val="bg1"/>
                </a:solidFill>
              </a:rPr>
              <a:t>виконано</a:t>
            </a:r>
            <a:r>
              <a:rPr lang="ru-RU" sz="1900" b="1" dirty="0">
                <a:solidFill>
                  <a:schemeClr val="bg1"/>
                </a:solidFill>
              </a:rPr>
              <a:t> </a:t>
            </a:r>
            <a:r>
              <a:rPr lang="ru-RU" sz="1900" b="1" dirty="0" err="1">
                <a:solidFill>
                  <a:schemeClr val="bg1"/>
                </a:solidFill>
              </a:rPr>
              <a:t>наступні</a:t>
            </a:r>
            <a:r>
              <a:rPr lang="ru-RU" sz="1900" b="1" dirty="0">
                <a:solidFill>
                  <a:schemeClr val="bg1"/>
                </a:solidFill>
              </a:rPr>
              <a:t> </a:t>
            </a:r>
            <a:r>
              <a:rPr lang="ru-RU" sz="1900" b="1" dirty="0" err="1">
                <a:solidFill>
                  <a:schemeClr val="bg1"/>
                </a:solidFill>
              </a:rPr>
              <a:t>завдання</a:t>
            </a:r>
            <a:r>
              <a:rPr lang="ru-RU" sz="1900" b="1" dirty="0">
                <a:solidFill>
                  <a:schemeClr val="bg1"/>
                </a:solidFill>
              </a:rPr>
              <a:t>:</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розглянуто</a:t>
            </a:r>
            <a:r>
              <a:rPr lang="ru-RU" sz="1900" b="1" dirty="0">
                <a:solidFill>
                  <a:schemeClr val="bg1"/>
                </a:solidFill>
              </a:rPr>
              <a:t> 359 </a:t>
            </a:r>
            <a:r>
              <a:rPr lang="ru-RU" sz="1900" b="1" dirty="0" err="1">
                <a:solidFill>
                  <a:schemeClr val="bg1"/>
                </a:solidFill>
              </a:rPr>
              <a:t>звернень</a:t>
            </a:r>
            <a:r>
              <a:rPr lang="ru-RU" sz="1900" b="1" dirty="0">
                <a:solidFill>
                  <a:schemeClr val="bg1"/>
                </a:solidFill>
              </a:rPr>
              <a:t> </a:t>
            </a:r>
            <a:r>
              <a:rPr lang="ru-RU" sz="1900" b="1" dirty="0" err="1">
                <a:solidFill>
                  <a:schemeClr val="bg1"/>
                </a:solidFill>
              </a:rPr>
              <a:t>громадян</a:t>
            </a:r>
            <a:r>
              <a:rPr lang="ru-RU" sz="1900" b="1" dirty="0">
                <a:solidFill>
                  <a:schemeClr val="bg1"/>
                </a:solidFill>
              </a:rPr>
              <a:t> та видано 97 </a:t>
            </a:r>
            <a:r>
              <a:rPr lang="ru-RU" sz="1900" b="1" dirty="0" err="1">
                <a:solidFill>
                  <a:schemeClr val="bg1"/>
                </a:solidFill>
              </a:rPr>
              <a:t>дозволів</a:t>
            </a:r>
            <a:r>
              <a:rPr lang="ru-RU" sz="1900" b="1" dirty="0">
                <a:solidFill>
                  <a:schemeClr val="bg1"/>
                </a:solidFill>
              </a:rPr>
              <a:t> на </a:t>
            </a:r>
            <a:r>
              <a:rPr lang="ru-RU" sz="1900" b="1" dirty="0" err="1">
                <a:solidFill>
                  <a:schemeClr val="bg1"/>
                </a:solidFill>
              </a:rPr>
              <a:t>порушення</a:t>
            </a:r>
            <a:r>
              <a:rPr lang="ru-RU" sz="1900" b="1" dirty="0">
                <a:solidFill>
                  <a:schemeClr val="bg1"/>
                </a:solidFill>
              </a:rPr>
              <a:t> </a:t>
            </a:r>
            <a:r>
              <a:rPr lang="ru-RU" sz="1900" b="1" dirty="0" err="1">
                <a:solidFill>
                  <a:schemeClr val="bg1"/>
                </a:solidFill>
              </a:rPr>
              <a:t>об’єктів</a:t>
            </a:r>
            <a:r>
              <a:rPr lang="ru-RU" sz="1900" b="1" dirty="0">
                <a:solidFill>
                  <a:schemeClr val="bg1"/>
                </a:solidFill>
              </a:rPr>
              <a:t> благоустрою на </a:t>
            </a:r>
            <a:r>
              <a:rPr lang="ru-RU" sz="1900" b="1" dirty="0" err="1">
                <a:solidFill>
                  <a:schemeClr val="bg1"/>
                </a:solidFill>
              </a:rPr>
              <a:t>території</a:t>
            </a:r>
            <a:r>
              <a:rPr lang="ru-RU" sz="1900" b="1" dirty="0">
                <a:solidFill>
                  <a:schemeClr val="bg1"/>
                </a:solidFill>
              </a:rPr>
              <a:t> </a:t>
            </a:r>
            <a:r>
              <a:rPr lang="ru-RU" sz="1900" b="1" dirty="0" err="1">
                <a:solidFill>
                  <a:schemeClr val="bg1"/>
                </a:solidFill>
              </a:rPr>
              <a:t>Славутської</a:t>
            </a:r>
            <a:r>
              <a:rPr lang="ru-RU" sz="1900" b="1" dirty="0">
                <a:solidFill>
                  <a:schemeClr val="bg1"/>
                </a:solidFill>
              </a:rPr>
              <a:t> </a:t>
            </a:r>
            <a:r>
              <a:rPr lang="ru-RU" sz="1900" b="1" dirty="0" err="1">
                <a:solidFill>
                  <a:schemeClr val="bg1"/>
                </a:solidFill>
              </a:rPr>
              <a:t>міської</a:t>
            </a:r>
            <a:r>
              <a:rPr lang="ru-RU" sz="1900" b="1" dirty="0">
                <a:solidFill>
                  <a:schemeClr val="bg1"/>
                </a:solidFill>
              </a:rPr>
              <a:t> ТГ;</a:t>
            </a:r>
          </a:p>
          <a:p>
            <a:endParaRPr lang="ru-RU" sz="1900" b="1" dirty="0">
              <a:solidFill>
                <a:schemeClr val="bg1"/>
              </a:solidFill>
            </a:endParaRPr>
          </a:p>
          <a:p>
            <a:r>
              <a:rPr lang="ru-RU" sz="1900" b="1" dirty="0">
                <a:solidFill>
                  <a:schemeClr val="bg1"/>
                </a:solidFill>
              </a:rPr>
              <a:t>- </a:t>
            </a:r>
            <a:r>
              <a:rPr lang="ru-RU" sz="1900" b="1" dirty="0" err="1">
                <a:solidFill>
                  <a:schemeClr val="bg1"/>
                </a:solidFill>
              </a:rPr>
              <a:t>складено</a:t>
            </a:r>
            <a:r>
              <a:rPr lang="ru-RU" sz="1900" b="1" dirty="0">
                <a:solidFill>
                  <a:schemeClr val="bg1"/>
                </a:solidFill>
              </a:rPr>
              <a:t> 109 </a:t>
            </a:r>
            <a:r>
              <a:rPr lang="ru-RU" sz="1900" b="1" dirty="0" err="1">
                <a:solidFill>
                  <a:schemeClr val="bg1"/>
                </a:solidFill>
              </a:rPr>
              <a:t>протоколів</a:t>
            </a:r>
            <a:r>
              <a:rPr lang="ru-RU" sz="1900" b="1" dirty="0">
                <a:solidFill>
                  <a:schemeClr val="bg1"/>
                </a:solidFill>
              </a:rPr>
              <a:t> про </a:t>
            </a:r>
            <a:r>
              <a:rPr lang="ru-RU" sz="1900" b="1" dirty="0" err="1">
                <a:solidFill>
                  <a:schemeClr val="bg1"/>
                </a:solidFill>
              </a:rPr>
              <a:t>адміністративне</a:t>
            </a:r>
            <a:r>
              <a:rPr lang="ru-RU" sz="1900" b="1" dirty="0">
                <a:solidFill>
                  <a:schemeClr val="bg1"/>
                </a:solidFill>
              </a:rPr>
              <a:t> </a:t>
            </a:r>
            <a:r>
              <a:rPr lang="ru-RU" sz="1900" b="1" dirty="0" err="1">
                <a:solidFill>
                  <a:schemeClr val="bg1"/>
                </a:solidFill>
              </a:rPr>
              <a:t>правопорушення</a:t>
            </a:r>
            <a:r>
              <a:rPr lang="ru-RU" sz="1900" b="1" dirty="0">
                <a:solidFill>
                  <a:schemeClr val="bg1"/>
                </a:solidFill>
              </a:rPr>
              <a:t>, </a:t>
            </a:r>
            <a:r>
              <a:rPr lang="ru-RU" sz="1900" b="1" dirty="0" err="1">
                <a:solidFill>
                  <a:schemeClr val="bg1"/>
                </a:solidFill>
              </a:rPr>
              <a:t>які</a:t>
            </a:r>
            <a:r>
              <a:rPr lang="ru-RU" sz="1900" b="1" dirty="0">
                <a:solidFill>
                  <a:schemeClr val="bg1"/>
                </a:solidFill>
              </a:rPr>
              <a:t> направлено на </a:t>
            </a:r>
            <a:r>
              <a:rPr lang="ru-RU" sz="1900" b="1" dirty="0" err="1">
                <a:solidFill>
                  <a:schemeClr val="bg1"/>
                </a:solidFill>
              </a:rPr>
              <a:t>розгляд</a:t>
            </a:r>
            <a:r>
              <a:rPr lang="ru-RU" sz="1900" b="1" dirty="0">
                <a:solidFill>
                  <a:schemeClr val="bg1"/>
                </a:solidFill>
              </a:rPr>
              <a:t> </a:t>
            </a:r>
            <a:r>
              <a:rPr lang="ru-RU" sz="1900" b="1" dirty="0" err="1">
                <a:solidFill>
                  <a:schemeClr val="bg1"/>
                </a:solidFill>
              </a:rPr>
              <a:t>адміністративної</a:t>
            </a:r>
            <a:r>
              <a:rPr lang="ru-RU" sz="1900" b="1" dirty="0">
                <a:solidFill>
                  <a:schemeClr val="bg1"/>
                </a:solidFill>
              </a:rPr>
              <a:t> </a:t>
            </a:r>
            <a:r>
              <a:rPr lang="ru-RU" sz="1900" b="1" dirty="0" err="1">
                <a:solidFill>
                  <a:schemeClr val="bg1"/>
                </a:solidFill>
              </a:rPr>
              <a:t>комісії</a:t>
            </a:r>
            <a:r>
              <a:rPr lang="ru-RU" sz="1900" b="1" dirty="0">
                <a:solidFill>
                  <a:schemeClr val="bg1"/>
                </a:solidFill>
              </a:rPr>
              <a:t> (</a:t>
            </a:r>
            <a:r>
              <a:rPr lang="ru-RU" sz="1900" b="1" dirty="0" err="1">
                <a:solidFill>
                  <a:schemeClr val="bg1"/>
                </a:solidFill>
              </a:rPr>
              <a:t>орієнтовна</a:t>
            </a:r>
            <a:r>
              <a:rPr lang="ru-RU" sz="1900" b="1" dirty="0">
                <a:solidFill>
                  <a:schemeClr val="bg1"/>
                </a:solidFill>
              </a:rPr>
              <a:t> сума </a:t>
            </a:r>
            <a:r>
              <a:rPr lang="ru-RU" sz="1900" b="1" dirty="0" err="1">
                <a:solidFill>
                  <a:schemeClr val="bg1"/>
                </a:solidFill>
              </a:rPr>
              <a:t>накладених</a:t>
            </a:r>
            <a:r>
              <a:rPr lang="ru-RU" sz="1900" b="1" dirty="0">
                <a:solidFill>
                  <a:schemeClr val="bg1"/>
                </a:solidFill>
              </a:rPr>
              <a:t> </a:t>
            </a:r>
            <a:r>
              <a:rPr lang="ru-RU" sz="1900" b="1" dirty="0" err="1">
                <a:solidFill>
                  <a:schemeClr val="bg1"/>
                </a:solidFill>
              </a:rPr>
              <a:t>штрафів</a:t>
            </a:r>
            <a:r>
              <a:rPr lang="ru-RU" sz="1900" b="1" dirty="0">
                <a:solidFill>
                  <a:schemeClr val="bg1"/>
                </a:solidFill>
              </a:rPr>
              <a:t> 16711 грн.);</a:t>
            </a:r>
          </a:p>
          <a:p>
            <a:pPr marL="285750" indent="-285750">
              <a:buFontTx/>
              <a:buChar char="-"/>
            </a:pPr>
            <a:endParaRPr lang="ru-RU" sz="1900" b="1" dirty="0">
              <a:solidFill>
                <a:schemeClr val="bg1"/>
              </a:solidFill>
            </a:endParaRPr>
          </a:p>
          <a:p>
            <a:r>
              <a:rPr lang="ru-RU" sz="1900" b="1" dirty="0">
                <a:solidFill>
                  <a:schemeClr val="bg1"/>
                </a:solidFill>
              </a:rPr>
              <a:t>- </a:t>
            </a:r>
            <a:r>
              <a:rPr lang="ru-RU" sz="1900" b="1" dirty="0" err="1">
                <a:solidFill>
                  <a:schemeClr val="bg1"/>
                </a:solidFill>
              </a:rPr>
              <a:t>надано</a:t>
            </a:r>
            <a:r>
              <a:rPr lang="ru-RU" sz="1900" b="1" dirty="0">
                <a:solidFill>
                  <a:schemeClr val="bg1"/>
                </a:solidFill>
              </a:rPr>
              <a:t> 213 </a:t>
            </a:r>
            <a:r>
              <a:rPr lang="ru-RU" sz="1900" b="1" dirty="0" err="1">
                <a:solidFill>
                  <a:schemeClr val="bg1"/>
                </a:solidFill>
              </a:rPr>
              <a:t>попереджень</a:t>
            </a:r>
            <a:r>
              <a:rPr lang="ru-RU" sz="1900" b="1" dirty="0">
                <a:solidFill>
                  <a:schemeClr val="bg1"/>
                </a:solidFill>
              </a:rPr>
              <a:t> про </a:t>
            </a:r>
            <a:r>
              <a:rPr lang="ru-RU" sz="1900" b="1" dirty="0" err="1">
                <a:solidFill>
                  <a:schemeClr val="bg1"/>
                </a:solidFill>
              </a:rPr>
              <a:t>усунення</a:t>
            </a:r>
            <a:r>
              <a:rPr lang="ru-RU" sz="1900" b="1" dirty="0">
                <a:solidFill>
                  <a:schemeClr val="bg1"/>
                </a:solidFill>
              </a:rPr>
              <a:t> </a:t>
            </a:r>
            <a:r>
              <a:rPr lang="ru-RU" sz="1900" b="1" dirty="0" err="1">
                <a:solidFill>
                  <a:schemeClr val="bg1"/>
                </a:solidFill>
              </a:rPr>
              <a:t>порушень</a:t>
            </a:r>
            <a:r>
              <a:rPr lang="ru-RU" sz="1900" b="1" dirty="0">
                <a:solidFill>
                  <a:schemeClr val="bg1"/>
                </a:solidFill>
              </a:rPr>
              <a:t>;</a:t>
            </a:r>
          </a:p>
          <a:p>
            <a:r>
              <a:rPr lang="ru-RU" sz="1900" b="1" dirty="0" err="1">
                <a:solidFill>
                  <a:schemeClr val="bg1"/>
                </a:solidFill>
              </a:rPr>
              <a:t>Інспекторами</a:t>
            </a:r>
            <a:r>
              <a:rPr lang="ru-RU" sz="1900" b="1" dirty="0">
                <a:solidFill>
                  <a:schemeClr val="bg1"/>
                </a:solidFill>
              </a:rPr>
              <a:t>  </a:t>
            </a:r>
            <a:r>
              <a:rPr lang="ru-RU" sz="1900" b="1" dirty="0" err="1">
                <a:solidFill>
                  <a:schemeClr val="bg1"/>
                </a:solidFill>
              </a:rPr>
              <a:t>спільно</a:t>
            </a:r>
            <a:r>
              <a:rPr lang="ru-RU" sz="1900" b="1" dirty="0">
                <a:solidFill>
                  <a:schemeClr val="bg1"/>
                </a:solidFill>
              </a:rPr>
              <a:t> з </a:t>
            </a:r>
            <a:r>
              <a:rPr lang="ru-RU" sz="1900" b="1" dirty="0" err="1">
                <a:solidFill>
                  <a:schemeClr val="bg1"/>
                </a:solidFill>
              </a:rPr>
              <a:t>відділом</a:t>
            </a:r>
            <a:r>
              <a:rPr lang="ru-RU" sz="1900" b="1" dirty="0">
                <a:solidFill>
                  <a:schemeClr val="bg1"/>
                </a:solidFill>
              </a:rPr>
              <a:t> державного </a:t>
            </a:r>
            <a:r>
              <a:rPr lang="ru-RU" sz="1900" b="1" dirty="0" err="1">
                <a:solidFill>
                  <a:schemeClr val="bg1"/>
                </a:solidFill>
              </a:rPr>
              <a:t>архітектурно-будівельного</a:t>
            </a:r>
            <a:r>
              <a:rPr lang="ru-RU" sz="1900" b="1" dirty="0">
                <a:solidFill>
                  <a:schemeClr val="bg1"/>
                </a:solidFill>
              </a:rPr>
              <a:t> контролю взято участь в 64 </a:t>
            </a:r>
            <a:r>
              <a:rPr lang="ru-RU" sz="1900" b="1" dirty="0" err="1">
                <a:solidFill>
                  <a:schemeClr val="bg1"/>
                </a:solidFill>
              </a:rPr>
              <a:t>комісійному</a:t>
            </a:r>
            <a:r>
              <a:rPr lang="ru-RU" sz="1900" b="1" dirty="0">
                <a:solidFill>
                  <a:schemeClr val="bg1"/>
                </a:solidFill>
              </a:rPr>
              <a:t> </a:t>
            </a:r>
            <a:r>
              <a:rPr lang="ru-RU" sz="1900" b="1" dirty="0" err="1">
                <a:solidFill>
                  <a:schemeClr val="bg1"/>
                </a:solidFill>
              </a:rPr>
              <a:t>обстеженні</a:t>
            </a:r>
            <a:r>
              <a:rPr lang="ru-RU" sz="1900" b="1" dirty="0">
                <a:solidFill>
                  <a:schemeClr val="bg1"/>
                </a:solidFill>
              </a:rPr>
              <a:t> </a:t>
            </a:r>
            <a:r>
              <a:rPr lang="ru-RU" sz="1900" b="1" dirty="0" err="1">
                <a:solidFill>
                  <a:schemeClr val="bg1"/>
                </a:solidFill>
              </a:rPr>
              <a:t>законності</a:t>
            </a:r>
            <a:r>
              <a:rPr lang="ru-RU" sz="1900" b="1" dirty="0">
                <a:solidFill>
                  <a:schemeClr val="bg1"/>
                </a:solidFill>
              </a:rPr>
              <a:t> </a:t>
            </a:r>
            <a:r>
              <a:rPr lang="ru-RU" sz="1900" b="1" dirty="0" err="1">
                <a:solidFill>
                  <a:schemeClr val="bg1"/>
                </a:solidFill>
              </a:rPr>
              <a:t>будівництва</a:t>
            </a:r>
            <a:r>
              <a:rPr lang="ru-RU" sz="1900" b="1" dirty="0">
                <a:solidFill>
                  <a:schemeClr val="bg1"/>
                </a:solidFill>
              </a:rPr>
              <a:t>.</a:t>
            </a:r>
          </a:p>
        </p:txBody>
      </p:sp>
    </p:spTree>
    <p:extLst>
      <p:ext uri="{BB962C8B-B14F-4D97-AF65-F5344CB8AC3E}">
        <p14:creationId xmlns:p14="http://schemas.microsoft.com/office/powerpoint/2010/main" val="9525020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1093185" y="68832"/>
            <a:ext cx="9864016" cy="1077218"/>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200" b="1" kern="1800" spc="300" dirty="0">
                <a:solidFill>
                  <a:schemeClr val="bg1"/>
                </a:solidFill>
                <a:effectLst>
                  <a:outerShdw blurRad="50800" dist="50800" dir="5400000" algn="ctr" rotWithShape="0">
                    <a:srgbClr val="000000">
                      <a:alpha val="96000"/>
                    </a:srgbClr>
                  </a:outerShdw>
                </a:effectLst>
              </a:rPr>
              <a:t>ТЕХНОГЕННА БЕЗПЕКА/ОХОРОНА ПРАЦІ</a:t>
            </a:r>
          </a:p>
          <a:p>
            <a:pPr algn="ctr"/>
            <a:endParaRPr lang="uk-UA" sz="3200" b="1" kern="1800" spc="300" dirty="0">
              <a:solidFill>
                <a:schemeClr val="bg1"/>
              </a:solidFill>
              <a:effectLst>
                <a:outerShdw blurRad="50800" dist="50800" dir="5400000" algn="ctr" rotWithShape="0">
                  <a:srgbClr val="000000">
                    <a:alpha val="96000"/>
                  </a:srgbClr>
                </a:outerShdw>
              </a:effectLst>
            </a:endParaRP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37365" y="739958"/>
            <a:ext cx="11732338"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4E91ED-8A3C-427B-94CD-6CED16F838DC}"/>
              </a:ext>
            </a:extLst>
          </p:cNvPr>
          <p:cNvSpPr txBox="1"/>
          <p:nvPr/>
        </p:nvSpPr>
        <p:spPr>
          <a:xfrm>
            <a:off x="0" y="3167577"/>
            <a:ext cx="7024969" cy="3693319"/>
          </a:xfrm>
          <a:prstGeom prst="rect">
            <a:avLst/>
          </a:prstGeom>
          <a:noFill/>
        </p:spPr>
        <p:txBody>
          <a:bodyPr wrap="square">
            <a:spAutoFit/>
          </a:bodyPr>
          <a:lstStyle/>
          <a:p>
            <a:r>
              <a:rPr lang="ru-RU" b="1" dirty="0">
                <a:solidFill>
                  <a:schemeClr val="bg1"/>
                </a:solidFill>
              </a:rPr>
              <a:t>● У 2021 </a:t>
            </a:r>
            <a:r>
              <a:rPr lang="ru-RU" b="1" dirty="0" err="1">
                <a:solidFill>
                  <a:schemeClr val="bg1"/>
                </a:solidFill>
              </a:rPr>
              <a:t>році</a:t>
            </a:r>
            <a:r>
              <a:rPr lang="ru-RU" b="1" dirty="0">
                <a:solidFill>
                  <a:schemeClr val="bg1"/>
                </a:solidFill>
              </a:rPr>
              <a:t> у </a:t>
            </a:r>
            <a:r>
              <a:rPr lang="ru-RU" b="1" dirty="0" err="1">
                <a:solidFill>
                  <a:schemeClr val="bg1"/>
                </a:solidFill>
              </a:rPr>
              <a:t>Славутській</a:t>
            </a:r>
            <a:r>
              <a:rPr lang="ru-RU" b="1" dirty="0">
                <a:solidFill>
                  <a:schemeClr val="bg1"/>
                </a:solidFill>
              </a:rPr>
              <a:t> </a:t>
            </a:r>
            <a:r>
              <a:rPr lang="ru-RU" b="1" dirty="0" err="1">
                <a:solidFill>
                  <a:schemeClr val="bg1"/>
                </a:solidFill>
              </a:rPr>
              <a:t>міській</a:t>
            </a:r>
            <a:r>
              <a:rPr lang="ru-RU" b="1" dirty="0">
                <a:solidFill>
                  <a:schemeClr val="bg1"/>
                </a:solidFill>
              </a:rPr>
              <a:t> </a:t>
            </a:r>
            <a:r>
              <a:rPr lang="ru-RU" b="1" dirty="0" err="1">
                <a:solidFill>
                  <a:schemeClr val="bg1"/>
                </a:solidFill>
              </a:rPr>
              <a:t>територіальній</a:t>
            </a:r>
            <a:r>
              <a:rPr lang="ru-RU" b="1" dirty="0">
                <a:solidFill>
                  <a:schemeClr val="bg1"/>
                </a:solidFill>
              </a:rPr>
              <a:t> </a:t>
            </a:r>
            <a:r>
              <a:rPr lang="ru-RU" b="1" dirty="0" err="1">
                <a:solidFill>
                  <a:schemeClr val="bg1"/>
                </a:solidFill>
              </a:rPr>
              <a:t>громаді</a:t>
            </a:r>
            <a:r>
              <a:rPr lang="ru-RU" b="1" dirty="0">
                <a:solidFill>
                  <a:schemeClr val="bg1"/>
                </a:solidFill>
              </a:rPr>
              <a:t> </a:t>
            </a:r>
            <a:r>
              <a:rPr lang="ru-RU" b="1" dirty="0" err="1">
                <a:solidFill>
                  <a:schemeClr val="bg1"/>
                </a:solidFill>
              </a:rPr>
              <a:t>успішно</a:t>
            </a:r>
            <a:r>
              <a:rPr lang="ru-RU" b="1" dirty="0">
                <a:solidFill>
                  <a:schemeClr val="bg1"/>
                </a:solidFill>
              </a:rPr>
              <a:t> пройдено </a:t>
            </a:r>
            <a:r>
              <a:rPr lang="ru-RU" b="1" dirty="0" err="1">
                <a:solidFill>
                  <a:schemeClr val="bg1"/>
                </a:solidFill>
              </a:rPr>
              <a:t>комплексну</a:t>
            </a:r>
            <a:r>
              <a:rPr lang="ru-RU" b="1" dirty="0">
                <a:solidFill>
                  <a:schemeClr val="bg1"/>
                </a:solidFill>
              </a:rPr>
              <a:t> </a:t>
            </a:r>
            <a:r>
              <a:rPr lang="ru-RU" b="1" dirty="0" err="1">
                <a:solidFill>
                  <a:schemeClr val="bg1"/>
                </a:solidFill>
              </a:rPr>
              <a:t>перевірку</a:t>
            </a:r>
            <a:r>
              <a:rPr lang="ru-RU" b="1" dirty="0">
                <a:solidFill>
                  <a:schemeClr val="bg1"/>
                </a:solidFill>
              </a:rPr>
              <a:t> </a:t>
            </a:r>
            <a:r>
              <a:rPr lang="ru-RU" b="1" dirty="0" err="1">
                <a:solidFill>
                  <a:schemeClr val="bg1"/>
                </a:solidFill>
              </a:rPr>
              <a:t>виконання</a:t>
            </a:r>
            <a:r>
              <a:rPr lang="ru-RU" b="1" dirty="0">
                <a:solidFill>
                  <a:schemeClr val="bg1"/>
                </a:solidFill>
              </a:rPr>
              <a:t> </a:t>
            </a:r>
            <a:r>
              <a:rPr lang="ru-RU" b="1" dirty="0" err="1">
                <a:solidFill>
                  <a:schemeClr val="bg1"/>
                </a:solidFill>
              </a:rPr>
              <a:t>вимог</a:t>
            </a:r>
            <a:r>
              <a:rPr lang="ru-RU" b="1" dirty="0">
                <a:solidFill>
                  <a:schemeClr val="bg1"/>
                </a:solidFill>
              </a:rPr>
              <a:t> </a:t>
            </a:r>
            <a:r>
              <a:rPr lang="ru-RU" b="1" dirty="0" err="1">
                <a:solidFill>
                  <a:schemeClr val="bg1"/>
                </a:solidFill>
              </a:rPr>
              <a:t>законів</a:t>
            </a:r>
            <a:r>
              <a:rPr lang="ru-RU" b="1" dirty="0">
                <a:solidFill>
                  <a:schemeClr val="bg1"/>
                </a:solidFill>
              </a:rPr>
              <a:t> та </a:t>
            </a:r>
            <a:r>
              <a:rPr lang="ru-RU" b="1" dirty="0" err="1">
                <a:solidFill>
                  <a:schemeClr val="bg1"/>
                </a:solidFill>
              </a:rPr>
              <a:t>інших</a:t>
            </a:r>
            <a:r>
              <a:rPr lang="ru-RU" b="1" dirty="0">
                <a:solidFill>
                  <a:schemeClr val="bg1"/>
                </a:solidFill>
              </a:rPr>
              <a:t> нормативно-</a:t>
            </a:r>
            <a:r>
              <a:rPr lang="ru-RU" b="1" dirty="0" err="1">
                <a:solidFill>
                  <a:schemeClr val="bg1"/>
                </a:solidFill>
              </a:rPr>
              <a:t>правових</a:t>
            </a:r>
            <a:r>
              <a:rPr lang="ru-RU" b="1" dirty="0">
                <a:solidFill>
                  <a:schemeClr val="bg1"/>
                </a:solidFill>
              </a:rPr>
              <a:t> </a:t>
            </a:r>
            <a:r>
              <a:rPr lang="ru-RU" b="1" dirty="0" err="1">
                <a:solidFill>
                  <a:schemeClr val="bg1"/>
                </a:solidFill>
              </a:rPr>
              <a:t>актів</a:t>
            </a:r>
            <a:r>
              <a:rPr lang="ru-RU" b="1" dirty="0">
                <a:solidFill>
                  <a:schemeClr val="bg1"/>
                </a:solidFill>
              </a:rPr>
              <a:t> з </a:t>
            </a:r>
            <a:r>
              <a:rPr lang="ru-RU" b="1" dirty="0" err="1">
                <a:solidFill>
                  <a:schemeClr val="bg1"/>
                </a:solidFill>
              </a:rPr>
              <a:t>питань</a:t>
            </a:r>
            <a:r>
              <a:rPr lang="ru-RU" b="1" dirty="0">
                <a:solidFill>
                  <a:schemeClr val="bg1"/>
                </a:solidFill>
              </a:rPr>
              <a:t> </a:t>
            </a:r>
            <a:r>
              <a:rPr lang="ru-RU" b="1" dirty="0" err="1">
                <a:solidFill>
                  <a:schemeClr val="bg1"/>
                </a:solidFill>
              </a:rPr>
              <a:t>техногенної</a:t>
            </a:r>
            <a:r>
              <a:rPr lang="ru-RU" b="1" dirty="0">
                <a:solidFill>
                  <a:schemeClr val="bg1"/>
                </a:solidFill>
              </a:rPr>
              <a:t> та </a:t>
            </a:r>
            <a:r>
              <a:rPr lang="ru-RU" b="1" dirty="0" err="1">
                <a:solidFill>
                  <a:schemeClr val="bg1"/>
                </a:solidFill>
              </a:rPr>
              <a:t>пожежної</a:t>
            </a:r>
            <a:r>
              <a:rPr lang="ru-RU" b="1" dirty="0">
                <a:solidFill>
                  <a:schemeClr val="bg1"/>
                </a:solidFill>
              </a:rPr>
              <a:t> </a:t>
            </a:r>
            <a:r>
              <a:rPr lang="ru-RU" b="1" dirty="0" err="1">
                <a:solidFill>
                  <a:schemeClr val="bg1"/>
                </a:solidFill>
              </a:rPr>
              <a:t>безпеки</a:t>
            </a:r>
            <a:r>
              <a:rPr lang="ru-RU" b="1" dirty="0">
                <a:solidFill>
                  <a:schemeClr val="bg1"/>
                </a:solidFill>
              </a:rPr>
              <a:t>, </a:t>
            </a:r>
            <a:r>
              <a:rPr lang="ru-RU" b="1" dirty="0" err="1">
                <a:solidFill>
                  <a:schemeClr val="bg1"/>
                </a:solidFill>
              </a:rPr>
              <a:t>цивільного</a:t>
            </a:r>
            <a:r>
              <a:rPr lang="ru-RU" b="1" dirty="0">
                <a:solidFill>
                  <a:schemeClr val="bg1"/>
                </a:solidFill>
              </a:rPr>
              <a:t> </a:t>
            </a:r>
            <a:r>
              <a:rPr lang="ru-RU" b="1" dirty="0" err="1">
                <a:solidFill>
                  <a:schemeClr val="bg1"/>
                </a:solidFill>
              </a:rPr>
              <a:t>захисту</a:t>
            </a:r>
            <a:r>
              <a:rPr lang="ru-RU" b="1" dirty="0">
                <a:solidFill>
                  <a:schemeClr val="bg1"/>
                </a:solidFill>
              </a:rPr>
              <a:t>. </a:t>
            </a:r>
          </a:p>
          <a:p>
            <a:endParaRPr lang="ru-RU" b="1" dirty="0">
              <a:solidFill>
                <a:schemeClr val="bg1"/>
              </a:solidFill>
            </a:endParaRPr>
          </a:p>
          <a:p>
            <a:r>
              <a:rPr lang="ru-RU" b="1" dirty="0">
                <a:solidFill>
                  <a:schemeClr val="bg1"/>
                </a:solidFill>
              </a:rPr>
              <a:t>●  У </a:t>
            </a:r>
            <a:r>
              <a:rPr lang="ru-RU" b="1" dirty="0" err="1">
                <a:solidFill>
                  <a:schemeClr val="bg1"/>
                </a:solidFill>
              </a:rPr>
              <a:t>громаді</a:t>
            </a:r>
            <a:r>
              <a:rPr lang="ru-RU" b="1" dirty="0">
                <a:solidFill>
                  <a:schemeClr val="bg1"/>
                </a:solidFill>
              </a:rPr>
              <a:t> є 20 </a:t>
            </a:r>
            <a:r>
              <a:rPr lang="ru-RU" b="1" dirty="0" err="1">
                <a:solidFill>
                  <a:schemeClr val="bg1"/>
                </a:solidFill>
              </a:rPr>
              <a:t>захисних</a:t>
            </a:r>
            <a:r>
              <a:rPr lang="ru-RU" b="1" dirty="0">
                <a:solidFill>
                  <a:schemeClr val="bg1"/>
                </a:solidFill>
              </a:rPr>
              <a:t> </a:t>
            </a:r>
            <a:r>
              <a:rPr lang="ru-RU" b="1" dirty="0" err="1">
                <a:solidFill>
                  <a:schemeClr val="bg1"/>
                </a:solidFill>
              </a:rPr>
              <a:t>споруд</a:t>
            </a:r>
            <a:r>
              <a:rPr lang="ru-RU" b="1" dirty="0">
                <a:solidFill>
                  <a:schemeClr val="bg1"/>
                </a:solidFill>
              </a:rPr>
              <a:t> </a:t>
            </a:r>
            <a:r>
              <a:rPr lang="ru-RU" b="1" dirty="0" err="1">
                <a:solidFill>
                  <a:schemeClr val="bg1"/>
                </a:solidFill>
              </a:rPr>
              <a:t>цивільного</a:t>
            </a:r>
            <a:r>
              <a:rPr lang="ru-RU" b="1" dirty="0">
                <a:solidFill>
                  <a:schemeClr val="bg1"/>
                </a:solidFill>
              </a:rPr>
              <a:t> </a:t>
            </a:r>
            <a:r>
              <a:rPr lang="ru-RU" b="1" dirty="0" err="1">
                <a:solidFill>
                  <a:schemeClr val="bg1"/>
                </a:solidFill>
              </a:rPr>
              <a:t>захисту</a:t>
            </a:r>
            <a:r>
              <a:rPr lang="ru-RU" b="1" dirty="0">
                <a:solidFill>
                  <a:schemeClr val="bg1"/>
                </a:solidFill>
              </a:rPr>
              <a:t>, з них 8 – </a:t>
            </a:r>
            <a:r>
              <a:rPr lang="ru-RU" b="1" dirty="0" err="1">
                <a:solidFill>
                  <a:schemeClr val="bg1"/>
                </a:solidFill>
              </a:rPr>
              <a:t>комунальної</a:t>
            </a:r>
            <a:r>
              <a:rPr lang="ru-RU" b="1" dirty="0">
                <a:solidFill>
                  <a:schemeClr val="bg1"/>
                </a:solidFill>
              </a:rPr>
              <a:t> </a:t>
            </a:r>
            <a:r>
              <a:rPr lang="ru-RU" b="1" dirty="0" err="1">
                <a:solidFill>
                  <a:schemeClr val="bg1"/>
                </a:solidFill>
              </a:rPr>
              <a:t>форми</a:t>
            </a:r>
            <a:r>
              <a:rPr lang="ru-RU" b="1" dirty="0">
                <a:solidFill>
                  <a:schemeClr val="bg1"/>
                </a:solidFill>
              </a:rPr>
              <a:t> </a:t>
            </a:r>
            <a:r>
              <a:rPr lang="ru-RU" b="1" dirty="0" err="1">
                <a:solidFill>
                  <a:schemeClr val="bg1"/>
                </a:solidFill>
              </a:rPr>
              <a:t>власності</a:t>
            </a:r>
            <a:r>
              <a:rPr lang="ru-RU" b="1" dirty="0">
                <a:solidFill>
                  <a:schemeClr val="bg1"/>
                </a:solidFill>
              </a:rPr>
              <a:t>.</a:t>
            </a:r>
          </a:p>
          <a:p>
            <a:endParaRPr lang="ru-RU" b="1" dirty="0">
              <a:solidFill>
                <a:schemeClr val="bg1"/>
              </a:solidFill>
            </a:endParaRPr>
          </a:p>
          <a:p>
            <a:r>
              <a:rPr lang="ru-RU" b="1" dirty="0">
                <a:solidFill>
                  <a:schemeClr val="bg1"/>
                </a:solidFill>
              </a:rPr>
              <a:t>●  У 2021 </a:t>
            </a:r>
            <a:r>
              <a:rPr lang="ru-RU" b="1" dirty="0" err="1">
                <a:solidFill>
                  <a:schemeClr val="bg1"/>
                </a:solidFill>
              </a:rPr>
              <a:t>році</a:t>
            </a:r>
            <a:r>
              <a:rPr lang="ru-RU" b="1" dirty="0">
                <a:solidFill>
                  <a:schemeClr val="bg1"/>
                </a:solidFill>
              </a:rPr>
              <a:t>:</a:t>
            </a:r>
          </a:p>
          <a:p>
            <a:r>
              <a:rPr lang="ru-RU" b="1" dirty="0">
                <a:solidFill>
                  <a:schemeClr val="bg1"/>
                </a:solidFill>
              </a:rPr>
              <a:t>- КП «</a:t>
            </a:r>
            <a:r>
              <a:rPr lang="ru-RU" b="1" dirty="0" err="1">
                <a:solidFill>
                  <a:schemeClr val="bg1"/>
                </a:solidFill>
              </a:rPr>
              <a:t>Славутське</a:t>
            </a:r>
            <a:r>
              <a:rPr lang="ru-RU" b="1" dirty="0">
                <a:solidFill>
                  <a:schemeClr val="bg1"/>
                </a:solidFill>
              </a:rPr>
              <a:t> ЖКО» на </a:t>
            </a:r>
            <a:r>
              <a:rPr lang="ru-RU" b="1" dirty="0" err="1">
                <a:solidFill>
                  <a:schemeClr val="bg1"/>
                </a:solidFill>
              </a:rPr>
              <a:t>утримання</a:t>
            </a:r>
            <a:r>
              <a:rPr lang="ru-RU" b="1" dirty="0">
                <a:solidFill>
                  <a:schemeClr val="bg1"/>
                </a:solidFill>
              </a:rPr>
              <a:t> ЗС </a:t>
            </a:r>
            <a:r>
              <a:rPr lang="ru-RU" b="1" dirty="0" err="1">
                <a:solidFill>
                  <a:schemeClr val="bg1"/>
                </a:solidFill>
              </a:rPr>
              <a:t>освоєно</a:t>
            </a:r>
            <a:r>
              <a:rPr lang="ru-RU" b="1" dirty="0">
                <a:solidFill>
                  <a:schemeClr val="bg1"/>
                </a:solidFill>
              </a:rPr>
              <a:t> 25,7 тис. грн.</a:t>
            </a:r>
          </a:p>
          <a:p>
            <a:r>
              <a:rPr lang="ru-RU" b="1" dirty="0">
                <a:solidFill>
                  <a:schemeClr val="bg1"/>
                </a:solidFill>
              </a:rPr>
              <a:t>- Закуплено </a:t>
            </a:r>
            <a:r>
              <a:rPr lang="ru-RU" b="1" dirty="0" err="1">
                <a:solidFill>
                  <a:schemeClr val="bg1"/>
                </a:solidFill>
              </a:rPr>
              <a:t>засоби</a:t>
            </a:r>
            <a:r>
              <a:rPr lang="ru-RU" b="1" dirty="0">
                <a:solidFill>
                  <a:schemeClr val="bg1"/>
                </a:solidFill>
              </a:rPr>
              <a:t> </a:t>
            </a:r>
            <a:r>
              <a:rPr lang="ru-RU" b="1" dirty="0" err="1">
                <a:solidFill>
                  <a:schemeClr val="bg1"/>
                </a:solidFill>
              </a:rPr>
              <a:t>індивідуального</a:t>
            </a:r>
            <a:r>
              <a:rPr lang="ru-RU" b="1" dirty="0">
                <a:solidFill>
                  <a:schemeClr val="bg1"/>
                </a:solidFill>
              </a:rPr>
              <a:t> </a:t>
            </a:r>
            <a:r>
              <a:rPr lang="ru-RU" b="1" dirty="0" err="1">
                <a:solidFill>
                  <a:schemeClr val="bg1"/>
                </a:solidFill>
              </a:rPr>
              <a:t>захисту</a:t>
            </a:r>
            <a:r>
              <a:rPr lang="ru-RU" b="1" dirty="0">
                <a:solidFill>
                  <a:schemeClr val="bg1"/>
                </a:solidFill>
              </a:rPr>
              <a:t> </a:t>
            </a:r>
            <a:r>
              <a:rPr lang="ru-RU" b="1" dirty="0" err="1">
                <a:solidFill>
                  <a:schemeClr val="bg1"/>
                </a:solidFill>
              </a:rPr>
              <a:t>органів</a:t>
            </a:r>
            <a:r>
              <a:rPr lang="ru-RU" b="1" dirty="0">
                <a:solidFill>
                  <a:schemeClr val="bg1"/>
                </a:solidFill>
              </a:rPr>
              <a:t> </a:t>
            </a:r>
            <a:r>
              <a:rPr lang="ru-RU" b="1" dirty="0" err="1">
                <a:solidFill>
                  <a:schemeClr val="bg1"/>
                </a:solidFill>
              </a:rPr>
              <a:t>дихання</a:t>
            </a:r>
            <a:r>
              <a:rPr lang="ru-RU" b="1" dirty="0">
                <a:solidFill>
                  <a:schemeClr val="bg1"/>
                </a:solidFill>
              </a:rPr>
              <a:t> для </a:t>
            </a:r>
            <a:r>
              <a:rPr lang="ru-RU" b="1" dirty="0" err="1">
                <a:solidFill>
                  <a:schemeClr val="bg1"/>
                </a:solidFill>
              </a:rPr>
              <a:t>непрацюючого</a:t>
            </a:r>
            <a:r>
              <a:rPr lang="ru-RU" b="1" dirty="0">
                <a:solidFill>
                  <a:schemeClr val="bg1"/>
                </a:solidFill>
              </a:rPr>
              <a:t> </a:t>
            </a:r>
            <a:r>
              <a:rPr lang="ru-RU" b="1" dirty="0" err="1">
                <a:solidFill>
                  <a:schemeClr val="bg1"/>
                </a:solidFill>
              </a:rPr>
              <a:t>населення</a:t>
            </a:r>
            <a:r>
              <a:rPr lang="ru-RU" b="1" dirty="0">
                <a:solidFill>
                  <a:schemeClr val="bg1"/>
                </a:solidFill>
              </a:rPr>
              <a:t> в </a:t>
            </a:r>
            <a:r>
              <a:rPr lang="ru-RU" b="1" dirty="0" err="1">
                <a:solidFill>
                  <a:schemeClr val="bg1"/>
                </a:solidFill>
              </a:rPr>
              <a:t>кількості</a:t>
            </a:r>
            <a:r>
              <a:rPr lang="ru-RU" b="1" dirty="0">
                <a:solidFill>
                  <a:schemeClr val="bg1"/>
                </a:solidFill>
              </a:rPr>
              <a:t> 29 902 (</a:t>
            </a:r>
            <a:r>
              <a:rPr lang="ru-RU" b="1" dirty="0" err="1">
                <a:solidFill>
                  <a:schemeClr val="bg1"/>
                </a:solidFill>
              </a:rPr>
              <a:t>респіратори</a:t>
            </a:r>
            <a:r>
              <a:rPr lang="ru-RU" b="1" dirty="0">
                <a:solidFill>
                  <a:schemeClr val="bg1"/>
                </a:solidFill>
              </a:rPr>
              <a:t>) на суму 222,8 тис. грн.</a:t>
            </a:r>
          </a:p>
        </p:txBody>
      </p:sp>
      <p:sp>
        <p:nvSpPr>
          <p:cNvPr id="15" name="TextBox 14">
            <a:extLst>
              <a:ext uri="{FF2B5EF4-FFF2-40B4-BE49-F238E27FC236}">
                <a16:creationId xmlns:a16="http://schemas.microsoft.com/office/drawing/2014/main" id="{46F24871-A2AB-4660-8225-F7807B21BB72}"/>
              </a:ext>
            </a:extLst>
          </p:cNvPr>
          <p:cNvSpPr txBox="1"/>
          <p:nvPr/>
        </p:nvSpPr>
        <p:spPr>
          <a:xfrm>
            <a:off x="11424137" y="68008"/>
            <a:ext cx="626249" cy="523220"/>
          </a:xfrm>
          <a:prstGeom prst="rect">
            <a:avLst/>
          </a:prstGeom>
          <a:noFill/>
        </p:spPr>
        <p:txBody>
          <a:bodyPr wrap="square" rtlCol="0">
            <a:spAutoFit/>
          </a:bodyPr>
          <a:lstStyle/>
          <a:p>
            <a:r>
              <a:rPr lang="uk-UA" sz="2800" b="1" dirty="0">
                <a:solidFill>
                  <a:schemeClr val="bg1"/>
                </a:solidFill>
              </a:rPr>
              <a:t>67</a:t>
            </a:r>
          </a:p>
        </p:txBody>
      </p:sp>
      <p:pic>
        <p:nvPicPr>
          <p:cNvPr id="3" name="Рисунок 2">
            <a:extLst>
              <a:ext uri="{FF2B5EF4-FFF2-40B4-BE49-F238E27FC236}">
                <a16:creationId xmlns:a16="http://schemas.microsoft.com/office/drawing/2014/main" id="{1C1C0352-C4E1-48A3-A0FC-63042935FB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25922"/>
            <a:ext cx="3512486" cy="2341657"/>
          </a:xfrm>
          <a:prstGeom prst="rect">
            <a:avLst/>
          </a:prstGeom>
        </p:spPr>
      </p:pic>
      <p:pic>
        <p:nvPicPr>
          <p:cNvPr id="5" name="Рисунок 4">
            <a:extLst>
              <a:ext uri="{FF2B5EF4-FFF2-40B4-BE49-F238E27FC236}">
                <a16:creationId xmlns:a16="http://schemas.microsoft.com/office/drawing/2014/main" id="{FA23A8C9-C74C-4D3B-BAD9-3999DA050C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12486" y="825922"/>
            <a:ext cx="3512483" cy="2341655"/>
          </a:xfrm>
          <a:prstGeom prst="rect">
            <a:avLst/>
          </a:prstGeom>
        </p:spPr>
      </p:pic>
      <p:cxnSp>
        <p:nvCxnSpPr>
          <p:cNvPr id="10" name="Пряма сполучна лінія 9">
            <a:extLst>
              <a:ext uri="{FF2B5EF4-FFF2-40B4-BE49-F238E27FC236}">
                <a16:creationId xmlns:a16="http://schemas.microsoft.com/office/drawing/2014/main" id="{5AF1E0E2-608D-4AC9-A7E0-61DB24DDF9A4}"/>
              </a:ext>
            </a:extLst>
          </p:cNvPr>
          <p:cNvCxnSpPr>
            <a:cxnSpLocks/>
          </p:cNvCxnSpPr>
          <p:nvPr/>
        </p:nvCxnSpPr>
        <p:spPr>
          <a:xfrm flipV="1">
            <a:off x="7454737" y="1285875"/>
            <a:ext cx="0" cy="5142357"/>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AAFACF-B669-41EC-8315-4B62B3D434F7}"/>
              </a:ext>
            </a:extLst>
          </p:cNvPr>
          <p:cNvSpPr txBox="1"/>
          <p:nvPr/>
        </p:nvSpPr>
        <p:spPr>
          <a:xfrm>
            <a:off x="7746591" y="1028657"/>
            <a:ext cx="4578389" cy="3170099"/>
          </a:xfrm>
          <a:prstGeom prst="rect">
            <a:avLst/>
          </a:prstGeom>
          <a:noFill/>
        </p:spPr>
        <p:txBody>
          <a:bodyPr wrap="square">
            <a:spAutoFit/>
          </a:bodyPr>
          <a:lstStyle/>
          <a:p>
            <a:r>
              <a:rPr lang="ru-RU" b="1" dirty="0">
                <a:solidFill>
                  <a:schemeClr val="bg1"/>
                </a:solidFill>
              </a:rPr>
              <a:t> ● </a:t>
            </a:r>
            <a:r>
              <a:rPr lang="ru-RU" b="1" dirty="0" err="1">
                <a:solidFill>
                  <a:schemeClr val="bg1"/>
                </a:solidFill>
              </a:rPr>
              <a:t>Протягом</a:t>
            </a:r>
            <a:r>
              <a:rPr lang="ru-RU" b="1" dirty="0">
                <a:solidFill>
                  <a:schemeClr val="bg1"/>
                </a:solidFill>
              </a:rPr>
              <a:t> 2021 року з КП «</a:t>
            </a:r>
            <a:r>
              <a:rPr lang="ru-RU" b="1" dirty="0" err="1">
                <a:solidFill>
                  <a:schemeClr val="bg1"/>
                </a:solidFill>
              </a:rPr>
              <a:t>Славутська</a:t>
            </a:r>
            <a:r>
              <a:rPr lang="ru-RU" b="1" dirty="0">
                <a:solidFill>
                  <a:schemeClr val="bg1"/>
                </a:solidFill>
              </a:rPr>
              <a:t> </a:t>
            </a:r>
            <a:r>
              <a:rPr lang="ru-RU" b="1" dirty="0" err="1">
                <a:solidFill>
                  <a:schemeClr val="bg1"/>
                </a:solidFill>
              </a:rPr>
              <a:t>міська</a:t>
            </a:r>
            <a:r>
              <a:rPr lang="ru-RU" b="1" dirty="0">
                <a:solidFill>
                  <a:schemeClr val="bg1"/>
                </a:solidFill>
              </a:rPr>
              <a:t> </a:t>
            </a:r>
            <a:r>
              <a:rPr lang="ru-RU" b="1" dirty="0" err="1">
                <a:solidFill>
                  <a:schemeClr val="bg1"/>
                </a:solidFill>
              </a:rPr>
              <a:t>лікарня</a:t>
            </a:r>
            <a:r>
              <a:rPr lang="ru-RU" b="1" dirty="0">
                <a:solidFill>
                  <a:schemeClr val="bg1"/>
                </a:solidFill>
              </a:rPr>
              <a:t> </a:t>
            </a:r>
            <a:r>
              <a:rPr lang="ru-RU" b="1" dirty="0" err="1">
                <a:solidFill>
                  <a:schemeClr val="bg1"/>
                </a:solidFill>
              </a:rPr>
              <a:t>ім</a:t>
            </a:r>
            <a:r>
              <a:rPr lang="ru-RU" b="1" dirty="0">
                <a:solidFill>
                  <a:schemeClr val="bg1"/>
                </a:solidFill>
              </a:rPr>
              <a:t>. Ф. М. Михайлова» </a:t>
            </a:r>
            <a:r>
              <a:rPr lang="ru-RU" b="1" dirty="0" err="1">
                <a:solidFill>
                  <a:schemeClr val="bg1"/>
                </a:solidFill>
              </a:rPr>
              <a:t>Славутської</a:t>
            </a:r>
            <a:r>
              <a:rPr lang="ru-RU" b="1" dirty="0">
                <a:solidFill>
                  <a:schemeClr val="bg1"/>
                </a:solidFill>
              </a:rPr>
              <a:t> </a:t>
            </a:r>
            <a:r>
              <a:rPr lang="ru-RU" b="1" dirty="0" err="1">
                <a:solidFill>
                  <a:schemeClr val="bg1"/>
                </a:solidFill>
              </a:rPr>
              <a:t>міської</a:t>
            </a:r>
            <a:r>
              <a:rPr lang="ru-RU" b="1" dirty="0">
                <a:solidFill>
                  <a:schemeClr val="bg1"/>
                </a:solidFill>
              </a:rPr>
              <a:t> ради </a:t>
            </a:r>
            <a:r>
              <a:rPr lang="ru-RU" b="1" dirty="0" err="1">
                <a:solidFill>
                  <a:schemeClr val="bg1"/>
                </a:solidFill>
              </a:rPr>
              <a:t>надійшло</a:t>
            </a:r>
            <a:r>
              <a:rPr lang="ru-RU" b="1" dirty="0">
                <a:solidFill>
                  <a:schemeClr val="bg1"/>
                </a:solidFill>
              </a:rPr>
              <a:t> 900 </a:t>
            </a:r>
            <a:r>
              <a:rPr lang="ru-RU" b="1" dirty="0" err="1">
                <a:solidFill>
                  <a:schemeClr val="bg1"/>
                </a:solidFill>
              </a:rPr>
              <a:t>повідомлень</a:t>
            </a:r>
            <a:r>
              <a:rPr lang="ru-RU" b="1" dirty="0">
                <a:solidFill>
                  <a:schemeClr val="bg1"/>
                </a:solidFill>
              </a:rPr>
              <a:t> про </a:t>
            </a:r>
            <a:r>
              <a:rPr lang="ru-RU" b="1" dirty="0" err="1">
                <a:solidFill>
                  <a:schemeClr val="bg1"/>
                </a:solidFill>
              </a:rPr>
              <a:t>нещасні</a:t>
            </a:r>
            <a:r>
              <a:rPr lang="ru-RU" b="1" dirty="0">
                <a:solidFill>
                  <a:schemeClr val="bg1"/>
                </a:solidFill>
              </a:rPr>
              <a:t> </a:t>
            </a:r>
            <a:r>
              <a:rPr lang="ru-RU" b="1" dirty="0" err="1">
                <a:solidFill>
                  <a:schemeClr val="bg1"/>
                </a:solidFill>
              </a:rPr>
              <a:t>випадки</a:t>
            </a:r>
            <a:r>
              <a:rPr lang="ru-RU" b="1" dirty="0">
                <a:solidFill>
                  <a:schemeClr val="bg1"/>
                </a:solidFill>
              </a:rPr>
              <a:t> </a:t>
            </a:r>
            <a:r>
              <a:rPr lang="ru-RU" b="1" dirty="0" err="1">
                <a:solidFill>
                  <a:schemeClr val="bg1"/>
                </a:solidFill>
              </a:rPr>
              <a:t>невиробничого</a:t>
            </a:r>
            <a:r>
              <a:rPr lang="ru-RU" b="1" dirty="0">
                <a:solidFill>
                  <a:schemeClr val="bg1"/>
                </a:solidFill>
              </a:rPr>
              <a:t> характеру. </a:t>
            </a:r>
          </a:p>
          <a:p>
            <a:endParaRPr lang="ru-RU" b="1" dirty="0">
              <a:solidFill>
                <a:schemeClr val="bg1"/>
              </a:solidFill>
            </a:endParaRPr>
          </a:p>
          <a:p>
            <a:r>
              <a:rPr lang="ru-RU" b="1" dirty="0">
                <a:solidFill>
                  <a:schemeClr val="bg1"/>
                </a:solidFill>
              </a:rPr>
              <a:t>● Видано 106 </a:t>
            </a:r>
            <a:r>
              <a:rPr lang="ru-RU" b="1" dirty="0" err="1">
                <a:solidFill>
                  <a:schemeClr val="bg1"/>
                </a:solidFill>
              </a:rPr>
              <a:t>розпоряджень</a:t>
            </a:r>
            <a:r>
              <a:rPr lang="ru-RU" b="1" dirty="0">
                <a:solidFill>
                  <a:schemeClr val="bg1"/>
                </a:solidFill>
              </a:rPr>
              <a:t> про </a:t>
            </a:r>
            <a:r>
              <a:rPr lang="ru-RU" b="1" dirty="0" err="1">
                <a:solidFill>
                  <a:schemeClr val="bg1"/>
                </a:solidFill>
              </a:rPr>
              <a:t>розслідування</a:t>
            </a:r>
            <a:r>
              <a:rPr lang="ru-RU" b="1" dirty="0">
                <a:solidFill>
                  <a:schemeClr val="bg1"/>
                </a:solidFill>
              </a:rPr>
              <a:t> </a:t>
            </a:r>
            <a:r>
              <a:rPr lang="ru-RU" b="1" dirty="0" err="1">
                <a:solidFill>
                  <a:schemeClr val="bg1"/>
                </a:solidFill>
              </a:rPr>
              <a:t>нещасних</a:t>
            </a:r>
            <a:r>
              <a:rPr lang="ru-RU" b="1" dirty="0">
                <a:solidFill>
                  <a:schemeClr val="bg1"/>
                </a:solidFill>
              </a:rPr>
              <a:t> </a:t>
            </a:r>
            <a:r>
              <a:rPr lang="ru-RU" b="1" dirty="0" err="1">
                <a:solidFill>
                  <a:schemeClr val="bg1"/>
                </a:solidFill>
              </a:rPr>
              <a:t>випадків</a:t>
            </a:r>
            <a:r>
              <a:rPr lang="ru-RU" b="1" dirty="0">
                <a:solidFill>
                  <a:schemeClr val="bg1"/>
                </a:solidFill>
              </a:rPr>
              <a:t> </a:t>
            </a:r>
            <a:r>
              <a:rPr lang="ru-RU" b="1" dirty="0" err="1">
                <a:solidFill>
                  <a:schemeClr val="bg1"/>
                </a:solidFill>
              </a:rPr>
              <a:t>невиробничого</a:t>
            </a:r>
            <a:r>
              <a:rPr lang="ru-RU" b="1" dirty="0">
                <a:solidFill>
                  <a:schemeClr val="bg1"/>
                </a:solidFill>
              </a:rPr>
              <a:t> характеру.</a:t>
            </a:r>
          </a:p>
          <a:p>
            <a:endParaRPr lang="ru-RU" b="1" dirty="0">
              <a:solidFill>
                <a:schemeClr val="bg1"/>
              </a:solidFill>
            </a:endParaRPr>
          </a:p>
          <a:p>
            <a:endParaRPr lang="ru-RU" sz="2000" b="1" dirty="0">
              <a:solidFill>
                <a:schemeClr val="bg1"/>
              </a:solidFill>
            </a:endParaRPr>
          </a:p>
        </p:txBody>
      </p:sp>
      <p:pic>
        <p:nvPicPr>
          <p:cNvPr id="3074" name="Picture 2" descr="Як правильно організувати охорону праці? | «Дебет-Кредит» - Бухгалтерські  новини">
            <a:extLst>
              <a:ext uri="{FF2B5EF4-FFF2-40B4-BE49-F238E27FC236}">
                <a16:creationId xmlns:a16="http://schemas.microsoft.com/office/drawing/2014/main" id="{851F3258-4388-49E5-8263-26A2FCEE9A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10525" y="3917739"/>
            <a:ext cx="3170587" cy="2610450"/>
          </a:xfrm>
          <a:prstGeom prst="rect">
            <a:avLst/>
          </a:prstGeom>
          <a:noFill/>
          <a:ln w="2222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53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46671C8-3D1D-454B-9D08-911BD4E6AE03}"/>
              </a:ext>
            </a:extLst>
          </p:cNvPr>
          <p:cNvSpPr>
            <a:spLocks noGrp="1"/>
          </p:cNvSpPr>
          <p:nvPr>
            <p:ph type="ctrTitle"/>
          </p:nvPr>
        </p:nvSpPr>
        <p:spPr/>
        <p:txBody>
          <a:bodyPr/>
          <a:lstStyle/>
          <a:p>
            <a:endParaRPr lang="uk-UA"/>
          </a:p>
        </p:txBody>
      </p:sp>
      <p:sp>
        <p:nvSpPr>
          <p:cNvPr id="3" name="Підзаголовок 2">
            <a:extLst>
              <a:ext uri="{FF2B5EF4-FFF2-40B4-BE49-F238E27FC236}">
                <a16:creationId xmlns:a16="http://schemas.microsoft.com/office/drawing/2014/main" id="{A6366DDD-78F6-4A0A-8CFE-42F0A42ED033}"/>
              </a:ext>
            </a:extLst>
          </p:cNvPr>
          <p:cNvSpPr>
            <a:spLocks noGrp="1"/>
          </p:cNvSpPr>
          <p:nvPr>
            <p:ph type="subTitle" idx="1"/>
          </p:nvPr>
        </p:nvSpPr>
        <p:spPr/>
        <p:txBody>
          <a:bodyPr/>
          <a:lstStyle/>
          <a:p>
            <a:endParaRPr lang="uk-UA"/>
          </a:p>
        </p:txBody>
      </p:sp>
      <p:pic>
        <p:nvPicPr>
          <p:cNvPr id="5" name="Рисунок 4">
            <a:extLst>
              <a:ext uri="{FF2B5EF4-FFF2-40B4-BE49-F238E27FC236}">
                <a16:creationId xmlns:a16="http://schemas.microsoft.com/office/drawing/2014/main" id="{290901B6-B263-4EFD-9865-8CBF66020AF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873004"/>
          </a:xfrm>
          <a:prstGeom prst="rect">
            <a:avLst/>
          </a:prstGeom>
        </p:spPr>
      </p:pic>
      <p:pic>
        <p:nvPicPr>
          <p:cNvPr id="8" name="Рисунок 7">
            <a:extLst>
              <a:ext uri="{FF2B5EF4-FFF2-40B4-BE49-F238E27FC236}">
                <a16:creationId xmlns:a16="http://schemas.microsoft.com/office/drawing/2014/main" id="{3C740FE3-9DAF-4598-8DB9-ED8C883669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81430"/>
            <a:ext cx="12191999" cy="6095140"/>
          </a:xfrm>
          <a:prstGeom prst="rect">
            <a:avLst/>
          </a:prstGeom>
        </p:spPr>
      </p:pic>
    </p:spTree>
    <p:extLst>
      <p:ext uri="{BB962C8B-B14F-4D97-AF65-F5344CB8AC3E}">
        <p14:creationId xmlns:p14="http://schemas.microsoft.com/office/powerpoint/2010/main" val="37358150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835833" y="182964"/>
            <a:ext cx="10670958"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СОЦІАЛЬНИЙ ЗАХИСТ</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12821" y="1147080"/>
            <a:ext cx="11716982"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E53810A-BEB2-435A-A040-99A202373F07}"/>
              </a:ext>
            </a:extLst>
          </p:cNvPr>
          <p:cNvSpPr txBox="1"/>
          <p:nvPr/>
        </p:nvSpPr>
        <p:spPr>
          <a:xfrm>
            <a:off x="5495278" y="1266897"/>
            <a:ext cx="6534526" cy="4924425"/>
          </a:xfrm>
          <a:prstGeom prst="rect">
            <a:avLst/>
          </a:prstGeom>
          <a:noFill/>
        </p:spPr>
        <p:txBody>
          <a:bodyPr wrap="square">
            <a:spAutoFit/>
          </a:bodyPr>
          <a:lstStyle/>
          <a:p>
            <a:pPr marL="0" indent="0">
              <a:spcBef>
                <a:spcPts val="0"/>
              </a:spcBef>
              <a:buNone/>
            </a:pPr>
            <a:r>
              <a:rPr lang="ru-RU" sz="1800" b="1" dirty="0">
                <a:solidFill>
                  <a:schemeClr val="bg1"/>
                </a:solidFill>
                <a:cs typeface="Times New Roman" pitchFamily="18" charset="0"/>
              </a:rPr>
              <a:t> ●  У</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місті</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проживає</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близько</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3388 </a:t>
            </a:r>
            <a:r>
              <a:rPr lang="ru-RU" sz="1900" b="1" u="sng" dirty="0" err="1">
                <a:solidFill>
                  <a:schemeClr val="bg1"/>
                </a:solidFill>
                <a:cs typeface="Times New Roman" pitchFamily="18" charset="0"/>
              </a:rPr>
              <a:t>осіб</a:t>
            </a:r>
            <a:r>
              <a:rPr lang="ru-RU" sz="1900" b="1" u="sng" dirty="0">
                <a:solidFill>
                  <a:schemeClr val="bg1"/>
                </a:solidFill>
                <a:cs typeface="Times New Roman" pitchFamily="18" charset="0"/>
              </a:rPr>
              <a:t> </a:t>
            </a:r>
            <a:r>
              <a:rPr lang="ru-RU" sz="1900" b="1" dirty="0">
                <a:solidFill>
                  <a:schemeClr val="bg1"/>
                </a:solidFill>
                <a:cs typeface="Times New Roman" pitchFamily="18" charset="0"/>
              </a:rPr>
              <a:t>з </a:t>
            </a:r>
            <a:r>
              <a:rPr lang="ru-RU" sz="1900" b="1" dirty="0" err="1">
                <a:solidFill>
                  <a:schemeClr val="bg1"/>
                </a:solidFill>
                <a:cs typeface="Times New Roman" pitchFamily="18" charset="0"/>
              </a:rPr>
              <a:t>інвалідністю</a:t>
            </a:r>
            <a:r>
              <a:rPr lang="ru-RU" sz="1900" b="1" dirty="0">
                <a:solidFill>
                  <a:schemeClr val="bg1"/>
                </a:solidFill>
                <a:cs typeface="Times New Roman" pitchFamily="18" charset="0"/>
              </a:rPr>
              <a:t>. </a:t>
            </a:r>
          </a:p>
          <a:p>
            <a:r>
              <a:rPr lang="ru-RU" sz="1900" b="1" dirty="0">
                <a:solidFill>
                  <a:schemeClr val="bg1"/>
                </a:solidFill>
                <a:cs typeface="Times New Roman" pitchFamily="18" charset="0"/>
              </a:rPr>
              <a:t> </a:t>
            </a:r>
            <a:r>
              <a:rPr lang="ru-RU" sz="2000" b="1" dirty="0">
                <a:solidFill>
                  <a:schemeClr val="bg1"/>
                </a:solidFill>
                <a:cs typeface="Times New Roman" pitchFamily="18" charset="0"/>
              </a:rPr>
              <a:t>● </a:t>
            </a:r>
            <a:r>
              <a:rPr lang="ru-RU" sz="1900" b="1" dirty="0">
                <a:solidFill>
                  <a:schemeClr val="bg1"/>
                </a:solidFill>
                <a:cs typeface="Times New Roman" pitchFamily="18" charset="0"/>
              </a:rPr>
              <a:t>80 </a:t>
            </a:r>
            <a:r>
              <a:rPr lang="ru-RU" sz="1900" b="1" dirty="0" err="1">
                <a:solidFill>
                  <a:schemeClr val="bg1"/>
                </a:solidFill>
                <a:cs typeface="Times New Roman" pitchFamily="18" charset="0"/>
              </a:rPr>
              <a:t>осіб</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забезпечено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засобами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реабілітації</a:t>
            </a:r>
            <a:r>
              <a:rPr lang="ru-RU" sz="1900" b="1" dirty="0">
                <a:solidFill>
                  <a:schemeClr val="bg1"/>
                </a:solidFill>
                <a:cs typeface="Times New Roman" pitchFamily="18" charset="0"/>
              </a:rPr>
              <a:t>. </a:t>
            </a:r>
          </a:p>
          <a:p>
            <a:r>
              <a:rPr lang="ru-RU" sz="1900" b="1" dirty="0">
                <a:solidFill>
                  <a:schemeClr val="bg1"/>
                </a:solidFill>
                <a:cs typeface="Times New Roman" pitchFamily="18" charset="0"/>
              </a:rPr>
              <a:t> </a:t>
            </a:r>
            <a:r>
              <a:rPr lang="ru-RU" sz="2000" b="1" dirty="0">
                <a:solidFill>
                  <a:schemeClr val="bg1"/>
                </a:solidFill>
                <a:cs typeface="Times New Roman" pitchFamily="18" charset="0"/>
              </a:rPr>
              <a:t>●</a:t>
            </a:r>
            <a:r>
              <a:rPr lang="ru-RU" sz="1900" b="1" dirty="0">
                <a:solidFill>
                  <a:schemeClr val="bg1"/>
                </a:solidFill>
                <a:cs typeface="Times New Roman" pitchFamily="18" charset="0"/>
              </a:rPr>
              <a:t> 20 </a:t>
            </a:r>
            <a:r>
              <a:rPr lang="ru-RU" sz="1900" b="1" dirty="0" err="1">
                <a:solidFill>
                  <a:schemeClr val="bg1"/>
                </a:solidFill>
                <a:cs typeface="Times New Roman" pitchFamily="18" charset="0"/>
              </a:rPr>
              <a:t>дітей</a:t>
            </a: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інвалідністю</a:t>
            </a:r>
            <a:r>
              <a:rPr lang="ru-RU" sz="1900" b="1" dirty="0">
                <a:solidFill>
                  <a:schemeClr val="bg1"/>
                </a:solidFill>
                <a:cs typeface="Times New Roman" pitchFamily="18" charset="0"/>
              </a:rPr>
              <a:t> та одна особа з </a:t>
            </a:r>
            <a:r>
              <a:rPr lang="ru-RU" sz="1900" b="1" dirty="0" err="1">
                <a:solidFill>
                  <a:schemeClr val="bg1"/>
                </a:solidFill>
                <a:cs typeface="Times New Roman" pitchFamily="18" charset="0"/>
              </a:rPr>
              <a:t>інвалідністю</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загального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захворювання</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отримали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послуги</a:t>
            </a:r>
            <a:r>
              <a:rPr lang="ru-RU" sz="1900" b="1" dirty="0">
                <a:solidFill>
                  <a:schemeClr val="bg1"/>
                </a:solidFill>
                <a:cs typeface="Times New Roman" pitchFamily="18" charset="0"/>
              </a:rPr>
              <a:t> з </a:t>
            </a:r>
            <a:r>
              <a:rPr lang="ru-RU" sz="1900" b="1" dirty="0" err="1">
                <a:solidFill>
                  <a:schemeClr val="bg1"/>
                </a:solidFill>
                <a:cs typeface="Times New Roman" pitchFamily="18" charset="0"/>
              </a:rPr>
              <a:t>комплексної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реабілітації</a:t>
            </a:r>
            <a:r>
              <a:rPr lang="ru-RU" sz="1900" b="1" dirty="0">
                <a:solidFill>
                  <a:schemeClr val="bg1"/>
                </a:solidFill>
                <a:cs typeface="Times New Roman" pitchFamily="18" charset="0"/>
              </a:rPr>
              <a:t> в реабілітаційних </a:t>
            </a:r>
            <a:r>
              <a:rPr lang="ru-RU" sz="1900" b="1" dirty="0" err="1">
                <a:solidFill>
                  <a:schemeClr val="bg1"/>
                </a:solidFill>
                <a:cs typeface="Times New Roman" pitchFamily="18" charset="0"/>
              </a:rPr>
              <a:t>установах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України</a:t>
            </a:r>
            <a:r>
              <a:rPr lang="ru-RU" sz="1900" b="1" dirty="0">
                <a:solidFill>
                  <a:schemeClr val="bg1"/>
                </a:solidFill>
                <a:cs typeface="Times New Roman" pitchFamily="18" charset="0"/>
              </a:rPr>
              <a:t>.</a:t>
            </a:r>
          </a:p>
          <a:p>
            <a:pPr marL="0" indent="0">
              <a:spcBef>
                <a:spcPts val="0"/>
              </a:spcBef>
              <a:buNone/>
            </a:pPr>
            <a:r>
              <a:rPr lang="ru-RU" sz="1900" b="1" dirty="0">
                <a:solidFill>
                  <a:schemeClr val="bg1"/>
                </a:solidFill>
                <a:cs typeface="Times New Roman" pitchFamily="18" charset="0"/>
              </a:rPr>
              <a:t> </a:t>
            </a:r>
            <a:r>
              <a:rPr lang="ru-RU" sz="2000" b="1" dirty="0">
                <a:solidFill>
                  <a:schemeClr val="bg1"/>
                </a:solidFill>
                <a:cs typeface="Times New Roman" pitchFamily="18" charset="0"/>
              </a:rPr>
              <a:t>● </a:t>
            </a:r>
            <a:r>
              <a:rPr lang="ru-RU" sz="1900" b="1" dirty="0">
                <a:solidFill>
                  <a:schemeClr val="bg1"/>
                </a:solidFill>
                <a:cs typeface="Times New Roman" pitchFamily="18" charset="0"/>
              </a:rPr>
              <a:t>На </a:t>
            </a:r>
            <a:r>
              <a:rPr lang="ru-RU" sz="1900" b="1" dirty="0" err="1">
                <a:solidFill>
                  <a:schemeClr val="bg1"/>
                </a:solidFill>
                <a:cs typeface="Times New Roman" pitchFamily="18" charset="0"/>
              </a:rPr>
              <a:t>обліку</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перебуває</a:t>
            </a:r>
            <a:r>
              <a:rPr lang="ru-RU" sz="1900" b="1" dirty="0">
                <a:solidFill>
                  <a:schemeClr val="bg1"/>
                </a:solidFill>
                <a:cs typeface="Times New Roman" pitchFamily="18" charset="0"/>
              </a:rPr>
              <a:t> </a:t>
            </a:r>
            <a:r>
              <a:rPr lang="ru-RU" sz="1900" b="1" u="sng" dirty="0">
                <a:solidFill>
                  <a:schemeClr val="bg1"/>
                </a:solidFill>
                <a:cs typeface="Times New Roman" pitchFamily="18" charset="0"/>
              </a:rPr>
              <a:t>253 особи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постраждалих</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внаслідок</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Чорнобильської</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катастрофи</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яким</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виплачено</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компенсацій</a:t>
            </a:r>
            <a:r>
              <a:rPr lang="ru-RU" sz="1900" b="1" dirty="0">
                <a:solidFill>
                  <a:schemeClr val="bg1"/>
                </a:solidFill>
                <a:cs typeface="Times New Roman" pitchFamily="18" charset="0"/>
              </a:rPr>
              <a:t>, </a:t>
            </a:r>
            <a:r>
              <a:rPr lang="ru-RU" sz="1900" b="1" dirty="0" err="1">
                <a:solidFill>
                  <a:schemeClr val="bg1"/>
                </a:solidFill>
                <a:cs typeface="Times New Roman" pitchFamily="18" charset="0"/>
              </a:rPr>
              <a:t>допомог</a:t>
            </a:r>
            <a:r>
              <a:rPr lang="ru-RU" sz="1900" b="1" dirty="0">
                <a:solidFill>
                  <a:schemeClr val="bg1"/>
                </a:solidFill>
                <a:cs typeface="Times New Roman" pitchFamily="18" charset="0"/>
              </a:rPr>
              <a:t> та </a:t>
            </a:r>
            <a:r>
              <a:rPr lang="ru-RU" sz="1900" b="1" dirty="0" err="1">
                <a:solidFill>
                  <a:schemeClr val="bg1"/>
                </a:solidFill>
                <a:cs typeface="Times New Roman" pitchFamily="18" charset="0"/>
              </a:rPr>
              <a:t>пільг</a:t>
            </a:r>
            <a:r>
              <a:rPr lang="ru-RU" sz="1900" b="1" dirty="0">
                <a:solidFill>
                  <a:schemeClr val="bg1"/>
                </a:solidFill>
                <a:cs typeface="Times New Roman" pitchFamily="18" charset="0"/>
              </a:rPr>
              <a:t> на суму  </a:t>
            </a:r>
            <a:r>
              <a:rPr lang="ru-RU" sz="1900" b="1" u="sng" dirty="0">
                <a:solidFill>
                  <a:schemeClr val="bg1"/>
                </a:solidFill>
                <a:cs typeface="Times New Roman" pitchFamily="18" charset="0"/>
              </a:rPr>
              <a:t>725,3 тис. грн. </a:t>
            </a: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ru-RU" b="1" dirty="0">
              <a:solidFill>
                <a:schemeClr val="bg1"/>
              </a:solidFill>
              <a:cs typeface="Times New Roman" pitchFamily="18" charset="0"/>
            </a:endParaRPr>
          </a:p>
          <a:p>
            <a:pPr marL="0" indent="0">
              <a:spcBef>
                <a:spcPts val="0"/>
              </a:spcBef>
              <a:buNone/>
            </a:pPr>
            <a:endParaRPr lang="ru-RU" sz="1800" b="1" dirty="0">
              <a:solidFill>
                <a:schemeClr val="bg1"/>
              </a:solidFill>
              <a:cs typeface="Times New Roman" pitchFamily="18" charset="0"/>
            </a:endParaRPr>
          </a:p>
          <a:p>
            <a:pPr marL="0" indent="0">
              <a:spcBef>
                <a:spcPts val="0"/>
              </a:spcBef>
              <a:buNone/>
            </a:pPr>
            <a:endParaRPr lang="uk-UA" sz="1800" b="1" dirty="0">
              <a:solidFill>
                <a:schemeClr val="bg1"/>
              </a:solidFill>
              <a:cs typeface="Times New Roman" pitchFamily="18" charset="0"/>
            </a:endParaRPr>
          </a:p>
        </p:txBody>
      </p:sp>
      <p:graphicFrame>
        <p:nvGraphicFramePr>
          <p:cNvPr id="13" name="Таблиця 12">
            <a:extLst>
              <a:ext uri="{FF2B5EF4-FFF2-40B4-BE49-F238E27FC236}">
                <a16:creationId xmlns:a16="http://schemas.microsoft.com/office/drawing/2014/main" id="{86CFE442-B340-4613-9784-99C2F6B5CCD6}"/>
              </a:ext>
            </a:extLst>
          </p:cNvPr>
          <p:cNvGraphicFramePr>
            <a:graphicFrameLocks noGrp="1"/>
          </p:cNvGraphicFramePr>
          <p:nvPr>
            <p:extLst>
              <p:ext uri="{D42A27DB-BD31-4B8C-83A1-F6EECF244321}">
                <p14:modId xmlns:p14="http://schemas.microsoft.com/office/powerpoint/2010/main" val="37559008"/>
              </p:ext>
            </p:extLst>
          </p:nvPr>
        </p:nvGraphicFramePr>
        <p:xfrm>
          <a:off x="94783" y="1285875"/>
          <a:ext cx="5421857" cy="5459489"/>
        </p:xfrm>
        <a:graphic>
          <a:graphicData uri="http://schemas.openxmlformats.org/drawingml/2006/table">
            <a:tbl>
              <a:tblPr firstRow="1" firstCol="1" bandRow="1">
                <a:tableStyleId>{5C22544A-7EE6-4342-B048-85BDC9FD1C3A}</a:tableStyleId>
              </a:tblPr>
              <a:tblGrid>
                <a:gridCol w="3993123">
                  <a:extLst>
                    <a:ext uri="{9D8B030D-6E8A-4147-A177-3AD203B41FA5}">
                      <a16:colId xmlns:a16="http://schemas.microsoft.com/office/drawing/2014/main" val="3287717616"/>
                    </a:ext>
                  </a:extLst>
                </a:gridCol>
                <a:gridCol w="1428734">
                  <a:extLst>
                    <a:ext uri="{9D8B030D-6E8A-4147-A177-3AD203B41FA5}">
                      <a16:colId xmlns:a16="http://schemas.microsoft.com/office/drawing/2014/main" val="2559407725"/>
                    </a:ext>
                  </a:extLst>
                </a:gridCol>
              </a:tblGrid>
              <a:tr h="834571">
                <a:tc gridSpan="2">
                  <a:txBody>
                    <a:bodyPr/>
                    <a:lstStyle/>
                    <a:p>
                      <a:pPr>
                        <a:lnSpc>
                          <a:spcPct val="107000"/>
                        </a:lnSpc>
                        <a:spcAft>
                          <a:spcPts val="800"/>
                        </a:spcAft>
                      </a:pPr>
                      <a:r>
                        <a:rPr lang="uk-UA" sz="1800" b="1" noProof="0" dirty="0">
                          <a:effectLst/>
                          <a:latin typeface="Calibri" panose="020F0502020204030204" pitchFamily="34" charset="0"/>
                          <a:ea typeface="Calibri" panose="020F0502020204030204" pitchFamily="34" charset="0"/>
                          <a:cs typeface="Times New Roman" panose="02020603050405020304" pitchFamily="18" charset="0"/>
                        </a:rPr>
                        <a:t>Відповідно до Програми «ПІКЛУВАННЯ» з міського бюджету </a:t>
                      </a:r>
                      <a:r>
                        <a:rPr lang="ru-RU" sz="1800" b="1" noProof="0" dirty="0" err="1">
                          <a:effectLst/>
                          <a:latin typeface="Calibri" panose="020F0502020204030204" pitchFamily="34" charset="0"/>
                          <a:ea typeface="Calibri" panose="020F0502020204030204" pitchFamily="34" charset="0"/>
                          <a:cs typeface="Times New Roman" panose="02020603050405020304" pitchFamily="18" charset="0"/>
                        </a:rPr>
                        <a:t>виділено</a:t>
                      </a:r>
                      <a:r>
                        <a:rPr lang="ru-RU" sz="1800" b="1" noProof="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noProof="0" dirty="0" err="1">
                          <a:effectLst/>
                          <a:latin typeface="Calibri" panose="020F0502020204030204" pitchFamily="34" charset="0"/>
                          <a:ea typeface="Calibri" panose="020F0502020204030204" pitchFamily="34" charset="0"/>
                          <a:cs typeface="Times New Roman" panose="02020603050405020304" pitchFamily="18" charset="0"/>
                        </a:rPr>
                        <a:t>матеріальну</a:t>
                      </a:r>
                      <a:r>
                        <a:rPr lang="ru-RU" sz="1800" b="1" noProof="0" dirty="0">
                          <a:effectLst/>
                          <a:latin typeface="Calibri" panose="020F0502020204030204" pitchFamily="34" charset="0"/>
                          <a:ea typeface="Calibri" panose="020F0502020204030204" pitchFamily="34" charset="0"/>
                          <a:cs typeface="Times New Roman" panose="02020603050405020304" pitchFamily="18" charset="0"/>
                        </a:rPr>
                        <a:t> </a:t>
                      </a:r>
                      <a:r>
                        <a:rPr lang="ru-RU" sz="1800" b="1" noProof="0" dirty="0" err="1">
                          <a:effectLst/>
                          <a:latin typeface="Calibri" panose="020F0502020204030204" pitchFamily="34" charset="0"/>
                          <a:ea typeface="Calibri" panose="020F0502020204030204" pitchFamily="34" charset="0"/>
                          <a:cs typeface="Times New Roman" panose="02020603050405020304" pitchFamily="18" charset="0"/>
                        </a:rPr>
                        <a:t>допомогу</a:t>
                      </a:r>
                      <a:r>
                        <a:rPr lang="ru-RU" sz="1800" b="1" noProof="0" dirty="0">
                          <a:effectLst/>
                          <a:latin typeface="Calibri" panose="020F0502020204030204" pitchFamily="34" charset="0"/>
                          <a:ea typeface="Calibri" panose="020F0502020204030204" pitchFamily="34" charset="0"/>
                          <a:cs typeface="Times New Roman" panose="02020603050405020304" pitchFamily="18" charset="0"/>
                        </a:rPr>
                        <a:t> для </a:t>
                      </a:r>
                      <a:r>
                        <a:rPr lang="ru-RU" sz="1800" b="1" kern="1200" dirty="0">
                          <a:solidFill>
                            <a:schemeClr val="lt1"/>
                          </a:solidFill>
                          <a:effectLst/>
                          <a:latin typeface="+mn-lt"/>
                          <a:ea typeface="+mn-ea"/>
                          <a:cs typeface="+mn-cs"/>
                        </a:rPr>
                        <a:t>504 </a:t>
                      </a:r>
                      <a:r>
                        <a:rPr lang="ru-RU" sz="1800" b="1" kern="1200" dirty="0" err="1">
                          <a:solidFill>
                            <a:schemeClr val="lt1"/>
                          </a:solidFill>
                          <a:effectLst/>
                          <a:latin typeface="+mn-lt"/>
                          <a:ea typeface="+mn-ea"/>
                          <a:cs typeface="+mn-cs"/>
                        </a:rPr>
                        <a:t>громадян</a:t>
                      </a:r>
                      <a:r>
                        <a:rPr lang="ru-RU" sz="1800" b="1" kern="1200" dirty="0">
                          <a:solidFill>
                            <a:schemeClr val="lt1"/>
                          </a:solidFill>
                          <a:effectLst/>
                          <a:latin typeface="+mn-lt"/>
                          <a:ea typeface="+mn-ea"/>
                          <a:cs typeface="+mn-cs"/>
                        </a:rPr>
                        <a:t> на суму 390,7 тис. </a:t>
                      </a:r>
                      <a:r>
                        <a:rPr lang="ru-RU" sz="1800" b="1" kern="1200" dirty="0" err="1">
                          <a:solidFill>
                            <a:schemeClr val="lt1"/>
                          </a:solidFill>
                          <a:effectLst/>
                          <a:latin typeface="+mn-lt"/>
                          <a:ea typeface="+mn-ea"/>
                          <a:cs typeface="+mn-cs"/>
                        </a:rPr>
                        <a:t>грн</a:t>
                      </a:r>
                      <a:r>
                        <a:rPr lang="uk-UA" sz="1800" b="1" noProof="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solidFill>
                      <a:schemeClr val="accent1">
                        <a:lumMod val="75000"/>
                      </a:schemeClr>
                    </a:solidFill>
                  </a:tcPr>
                </a:tc>
                <a:tc hMerge="1">
                  <a:txBody>
                    <a:bodyPr/>
                    <a:lstStyle/>
                    <a:p>
                      <a:pPr>
                        <a:lnSpc>
                          <a:spcPct val="107000"/>
                        </a:lnSpc>
                        <a:spcAft>
                          <a:spcPts val="800"/>
                        </a:spcAft>
                      </a:pPr>
                      <a:endParaRPr lang="uk-UA"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1">
                        <a:lumMod val="20000"/>
                        <a:lumOff val="80000"/>
                      </a:schemeClr>
                    </a:solidFill>
                  </a:tcPr>
                </a:tc>
                <a:extLst>
                  <a:ext uri="{0D108BD9-81ED-4DB2-BD59-A6C34878D82A}">
                    <a16:rowId xmlns:a16="http://schemas.microsoft.com/office/drawing/2014/main" val="3502456445"/>
                  </a:ext>
                </a:extLst>
              </a:tr>
              <a:tr h="1681664">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 з нагоди 35-х роковин Чорнобильської катастрофи для надання матеріальної підтримки учасникам ліквідації наслідків аварії на Чорнобильській АЕС - особам з інвалідністю, віднесених до категорії 1</a:t>
                      </a:r>
                    </a:p>
                  </a:txBody>
                  <a:tcPr marL="68580" marR="68580" marT="0" marB="0">
                    <a:solidFill>
                      <a:schemeClr val="accent1">
                        <a:lumMod val="75000"/>
                      </a:schemeClr>
                    </a:solidFill>
                  </a:tcPr>
                </a:tc>
                <a:tc>
                  <a:txBody>
                    <a:bodyPr/>
                    <a:lstStyle/>
                    <a:p>
                      <a:pPr>
                        <a:lnSpc>
                          <a:spcPct val="107000"/>
                        </a:lnSpc>
                        <a:spcAft>
                          <a:spcPts val="800"/>
                        </a:spcAft>
                      </a:pPr>
                      <a:r>
                        <a:rPr lang="uk-UA" sz="1800">
                          <a:effectLst/>
                          <a:latin typeface="Calibri" panose="020F0502020204030204" pitchFamily="34" charset="0"/>
                          <a:ea typeface="Times New Roman" panose="02020603050405020304" pitchFamily="18" charset="0"/>
                          <a:cs typeface="Times New Roman" panose="02020603050405020304" pitchFamily="18" charset="0"/>
                        </a:rPr>
                        <a:t>14,0 тис. грн</a:t>
                      </a:r>
                    </a:p>
                  </a:txBody>
                  <a:tcPr marL="68580" marR="68580" marT="9525" marB="0"/>
                </a:tc>
                <a:extLst>
                  <a:ext uri="{0D108BD9-81ED-4DB2-BD59-A6C34878D82A}">
                    <a16:rowId xmlns:a16="http://schemas.microsoft.com/office/drawing/2014/main" val="2993048005"/>
                  </a:ext>
                </a:extLst>
              </a:tr>
              <a:tr h="552206">
                <a:tc>
                  <a:txBody>
                    <a:bodyPr/>
                    <a:lstStyle/>
                    <a:p>
                      <a:pPr>
                        <a:lnSpc>
                          <a:spcPct val="107000"/>
                        </a:lnSpc>
                        <a:spcAft>
                          <a:spcPts val="800"/>
                        </a:spcAft>
                      </a:pPr>
                      <a:r>
                        <a:rPr lang="uk-UA" sz="1800" b="0" dirty="0">
                          <a:effectLst/>
                          <a:latin typeface="Calibri" panose="020F0502020204030204" pitchFamily="34" charset="0"/>
                          <a:ea typeface="Calibri" panose="020F0502020204030204" pitchFamily="34" charset="0"/>
                          <a:cs typeface="Times New Roman" panose="02020603050405020304" pitchFamily="18" charset="0"/>
                        </a:rPr>
                        <a:t>- на лікування </a:t>
                      </a:r>
                    </a:p>
                  </a:txBody>
                  <a:tcPr marL="68580" marR="68580" marT="0" marB="0">
                    <a:solidFill>
                      <a:schemeClr val="accent1">
                        <a:lumMod val="75000"/>
                      </a:schemeClr>
                    </a:solidFill>
                  </a:tcPr>
                </a:tc>
                <a:tc>
                  <a:txBody>
                    <a:bodyPr/>
                    <a:lstStyle/>
                    <a:p>
                      <a:pPr>
                        <a:lnSpc>
                          <a:spcPct val="107000"/>
                        </a:lnSpc>
                        <a:spcAft>
                          <a:spcPts val="800"/>
                        </a:spcAft>
                      </a:pPr>
                      <a:r>
                        <a:rPr lang="uk-UA"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292,7 тис. грн </a:t>
                      </a:r>
                      <a:endParaRPr lang="uk-U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4124038479"/>
                  </a:ext>
                </a:extLst>
              </a:tr>
              <a:tr h="284253">
                <a:tc>
                  <a:txBody>
                    <a:bodyPr/>
                    <a:lstStyle/>
                    <a:p>
                      <a:pPr>
                        <a:lnSpc>
                          <a:spcPct val="107000"/>
                        </a:lnSpc>
                        <a:spcAft>
                          <a:spcPts val="800"/>
                        </a:spcAft>
                      </a:pPr>
                      <a:r>
                        <a:rPr lang="uk-UA" sz="1800" b="0" noProof="0" dirty="0">
                          <a:effectLst/>
                          <a:latin typeface="Calibri" panose="020F0502020204030204" pitchFamily="34" charset="0"/>
                          <a:ea typeface="Calibri" panose="020F0502020204030204" pitchFamily="34" charset="0"/>
                          <a:cs typeface="Times New Roman" panose="02020603050405020304" pitchFamily="18" charset="0"/>
                        </a:rPr>
                        <a:t>- на ліквідацію наслідків пожежі </a:t>
                      </a:r>
                    </a:p>
                  </a:txBody>
                  <a:tcPr marL="68580" marR="68580" marT="0" marB="0">
                    <a:solidFill>
                      <a:schemeClr val="accent1">
                        <a:lumMod val="75000"/>
                      </a:schemeClr>
                    </a:solidFill>
                  </a:tcPr>
                </a:tc>
                <a:tc>
                  <a:txBody>
                    <a:bodyPr/>
                    <a:lstStyle/>
                    <a:p>
                      <a:pPr>
                        <a:lnSpc>
                          <a:spcPct val="107000"/>
                        </a:lnSpc>
                        <a:spcAft>
                          <a:spcPts val="800"/>
                        </a:spcAft>
                      </a:pPr>
                      <a:r>
                        <a:rPr lang="uk-UA"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25,0 тис. грн</a:t>
                      </a:r>
                      <a:endParaRPr lang="uk-U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3053944214"/>
                  </a:ext>
                </a:extLst>
              </a:tr>
              <a:tr h="892668">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 </a:t>
                      </a:r>
                      <a:r>
                        <a:rPr lang="ru-RU" sz="1800" b="0" noProof="0" dirty="0">
                          <a:effectLst/>
                          <a:latin typeface="+mn-lt"/>
                          <a:ea typeface="Times New Roman" panose="02020603050405020304" pitchFamily="18" charset="0"/>
                          <a:cs typeface="Times New Roman" panose="02020603050405020304" pitchFamily="18" charset="0"/>
                        </a:rPr>
                        <a:t>для 12 </a:t>
                      </a:r>
                      <a:r>
                        <a:rPr lang="ru-RU" sz="1800" b="0" noProof="0" dirty="0" err="1">
                          <a:effectLst/>
                          <a:latin typeface="+mn-lt"/>
                          <a:ea typeface="Times New Roman" panose="02020603050405020304" pitchFamily="18" charset="0"/>
                          <a:cs typeface="Times New Roman" panose="02020603050405020304" pitchFamily="18" charset="0"/>
                        </a:rPr>
                        <a:t>членів</a:t>
                      </a:r>
                      <a:r>
                        <a:rPr lang="ru-RU" sz="1800" b="0" noProof="0" dirty="0">
                          <a:effectLst/>
                          <a:latin typeface="+mn-lt"/>
                          <a:ea typeface="Times New Roman" panose="02020603050405020304" pitchFamily="18" charset="0"/>
                          <a:cs typeface="Times New Roman" panose="02020603050405020304" pitchFamily="18" charset="0"/>
                        </a:rPr>
                        <a:t> родин </a:t>
                      </a:r>
                      <a:r>
                        <a:rPr lang="ru-RU" sz="1800" b="0" noProof="0" dirty="0" err="1">
                          <a:effectLst/>
                          <a:latin typeface="+mn-lt"/>
                          <a:ea typeface="Times New Roman" panose="02020603050405020304" pitchFamily="18" charset="0"/>
                          <a:cs typeface="Times New Roman" panose="02020603050405020304" pitchFamily="18" charset="0"/>
                        </a:rPr>
                        <a:t>учасників</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бойових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дій</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загиблих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померлих</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внаслідок</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участі</a:t>
                      </a:r>
                      <a:r>
                        <a:rPr lang="ru-RU" sz="1800" b="0" noProof="0" dirty="0">
                          <a:effectLst/>
                          <a:latin typeface="+mn-lt"/>
                          <a:ea typeface="Times New Roman" panose="02020603050405020304" pitchFamily="18" charset="0"/>
                          <a:cs typeface="Times New Roman" panose="02020603050405020304" pitchFamily="18" charset="0"/>
                        </a:rPr>
                        <a:t> в АТО/ООС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24,0 тис. грн</a:t>
                      </a:r>
                      <a:endParaRPr lang="uk-UA" sz="18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1911346375"/>
                  </a:ext>
                </a:extLst>
              </a:tr>
              <a:tr h="1042681">
                <a:tc>
                  <a:txBody>
                    <a:bodyPr/>
                    <a:lstStyle/>
                    <a:p>
                      <a:pPr>
                        <a:lnSpc>
                          <a:spcPct val="115000"/>
                        </a:lnSpc>
                        <a:spcAft>
                          <a:spcPts val="1000"/>
                        </a:spcAft>
                      </a:pPr>
                      <a:r>
                        <a:rPr lang="uk-UA" sz="1800" b="0" noProof="0" dirty="0">
                          <a:effectLst/>
                          <a:latin typeface="+mn-lt"/>
                          <a:ea typeface="Times New Roman" panose="02020603050405020304" pitchFamily="18" charset="0"/>
                          <a:cs typeface="Times New Roman" panose="02020603050405020304" pitchFamily="18" charset="0"/>
                        </a:rPr>
                        <a:t>- </a:t>
                      </a:r>
                      <a:r>
                        <a:rPr lang="ru-RU" sz="1800" b="0" noProof="0" dirty="0">
                          <a:effectLst/>
                          <a:latin typeface="+mn-lt"/>
                          <a:ea typeface="Times New Roman" panose="02020603050405020304" pitchFamily="18" charset="0"/>
                          <a:cs typeface="Times New Roman" panose="02020603050405020304" pitchFamily="18" charset="0"/>
                        </a:rPr>
                        <a:t>на </a:t>
                      </a:r>
                      <a:r>
                        <a:rPr lang="ru-RU" sz="1800" b="0" noProof="0" dirty="0" err="1">
                          <a:effectLst/>
                          <a:latin typeface="+mn-lt"/>
                          <a:ea typeface="Times New Roman" panose="02020603050405020304" pitchFamily="18" charset="0"/>
                          <a:cs typeface="Times New Roman" panose="02020603050405020304" pitchFamily="18" charset="0"/>
                        </a:rPr>
                        <a:t>поховання</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громадян</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які</a:t>
                      </a:r>
                      <a:r>
                        <a:rPr lang="ru-RU" sz="1800" b="0" noProof="0" dirty="0">
                          <a:effectLst/>
                          <a:latin typeface="+mn-lt"/>
                          <a:ea typeface="Times New Roman" panose="02020603050405020304" pitchFamily="18" charset="0"/>
                          <a:cs typeface="Times New Roman" panose="02020603050405020304" pitchFamily="18" charset="0"/>
                        </a:rPr>
                        <a:t> на момент </a:t>
                      </a:r>
                      <a:r>
                        <a:rPr lang="ru-RU" sz="1800" b="0" noProof="0" dirty="0" err="1">
                          <a:effectLst/>
                          <a:latin typeface="+mn-lt"/>
                          <a:ea typeface="Times New Roman" panose="02020603050405020304" pitchFamily="18" charset="0"/>
                          <a:cs typeface="Times New Roman" panose="02020603050405020304" pitchFamily="18" charset="0"/>
                        </a:rPr>
                        <a:t>смерті</a:t>
                      </a:r>
                      <a:r>
                        <a:rPr lang="ru-RU" sz="1800" b="0" noProof="0" dirty="0">
                          <a:effectLst/>
                          <a:latin typeface="+mn-lt"/>
                          <a:ea typeface="Times New Roman" panose="02020603050405020304" pitchFamily="18" charset="0"/>
                          <a:cs typeface="Times New Roman" panose="02020603050405020304" pitchFamily="18" charset="0"/>
                        </a:rPr>
                        <a:t> не </a:t>
                      </a:r>
                      <a:r>
                        <a:rPr lang="ru-RU" sz="1800" b="0" noProof="0" dirty="0" err="1">
                          <a:effectLst/>
                          <a:latin typeface="+mn-lt"/>
                          <a:ea typeface="Times New Roman" panose="02020603050405020304" pitchFamily="18" charset="0"/>
                          <a:cs typeface="Times New Roman" panose="02020603050405020304" pitchFamily="18" charset="0"/>
                        </a:rPr>
                        <a:t>працювали</a:t>
                      </a:r>
                      <a:r>
                        <a:rPr lang="ru-RU" sz="1800" b="0" noProof="0" dirty="0">
                          <a:effectLst/>
                          <a:latin typeface="+mn-lt"/>
                          <a:ea typeface="Times New Roman" panose="02020603050405020304" pitchFamily="18" charset="0"/>
                          <a:cs typeface="Times New Roman" panose="02020603050405020304" pitchFamily="18" charset="0"/>
                        </a:rPr>
                        <a:t> та не </a:t>
                      </a:r>
                      <a:r>
                        <a:rPr lang="ru-RU" sz="1800" b="0" noProof="0" dirty="0" err="1">
                          <a:effectLst/>
                          <a:latin typeface="+mn-lt"/>
                          <a:ea typeface="Times New Roman" panose="02020603050405020304" pitchFamily="18" charset="0"/>
                          <a:cs typeface="Times New Roman" panose="02020603050405020304" pitchFamily="18" charset="0"/>
                        </a:rPr>
                        <a:t>отримували</a:t>
                      </a:r>
                      <a:r>
                        <a:rPr lang="ru-RU" sz="1800" b="0" noProof="0" dirty="0">
                          <a:effectLst/>
                          <a:latin typeface="+mn-lt"/>
                          <a:ea typeface="Times New Roman" panose="02020603050405020304" pitchFamily="18" charset="0"/>
                          <a:cs typeface="Times New Roman" panose="02020603050405020304" pitchFamily="18" charset="0"/>
                        </a:rPr>
                        <a:t> </a:t>
                      </a:r>
                      <a:r>
                        <a:rPr lang="ru-RU" sz="1800" b="0" noProof="0" dirty="0" err="1">
                          <a:effectLst/>
                          <a:latin typeface="+mn-lt"/>
                          <a:ea typeface="Times New Roman" panose="02020603050405020304" pitchFamily="18" charset="0"/>
                          <a:cs typeface="Times New Roman" panose="02020603050405020304" pitchFamily="18" charset="0"/>
                        </a:rPr>
                        <a:t>пенсії</a:t>
                      </a:r>
                      <a:r>
                        <a:rPr lang="ru-RU" sz="1800" b="0" noProof="0" dirty="0">
                          <a:effectLst/>
                          <a:latin typeface="+mn-lt"/>
                          <a:ea typeface="Times New Roman" panose="02020603050405020304" pitchFamily="18" charset="0"/>
                          <a:cs typeface="Times New Roman" panose="02020603050405020304" pitchFamily="18" charset="0"/>
                        </a:rPr>
                        <a:t> </a:t>
                      </a:r>
                      <a:endParaRPr lang="uk-UA" sz="1800" b="0" noProof="0" dirty="0">
                        <a:effectLst/>
                        <a:latin typeface="+mn-lt"/>
                        <a:ea typeface="Times New Roman" panose="02020603050405020304" pitchFamily="18" charset="0"/>
                        <a:cs typeface="Times New Roman" panose="02020603050405020304" pitchFamily="18" charset="0"/>
                      </a:endParaRPr>
                    </a:p>
                  </a:txBody>
                  <a:tcPr marL="68580" marR="68580" marT="0" marB="0">
                    <a:solidFill>
                      <a:schemeClr val="accent1">
                        <a:lumMod val="75000"/>
                      </a:schemeClr>
                    </a:solidFill>
                  </a:tcPr>
                </a:tc>
                <a:tc>
                  <a:txBody>
                    <a:bodyPr/>
                    <a:lstStyle/>
                    <a:p>
                      <a:pPr>
                        <a:lnSpc>
                          <a:spcPct val="107000"/>
                        </a:lnSpc>
                        <a:spcAft>
                          <a:spcPts val="800"/>
                        </a:spcAft>
                      </a:pPr>
                      <a:r>
                        <a:rPr lang="uk-UA"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35,0 тис. грн</a:t>
                      </a:r>
                      <a:endParaRPr lang="uk-U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9525" marB="0"/>
                </a:tc>
                <a:extLst>
                  <a:ext uri="{0D108BD9-81ED-4DB2-BD59-A6C34878D82A}">
                    <a16:rowId xmlns:a16="http://schemas.microsoft.com/office/drawing/2014/main" val="2328006296"/>
                  </a:ext>
                </a:extLst>
              </a:tr>
            </a:tbl>
          </a:graphicData>
        </a:graphic>
      </p:graphicFrame>
      <p:pic>
        <p:nvPicPr>
          <p:cNvPr id="3" name="Рисунок 2">
            <a:extLst>
              <a:ext uri="{FF2B5EF4-FFF2-40B4-BE49-F238E27FC236}">
                <a16:creationId xmlns:a16="http://schemas.microsoft.com/office/drawing/2014/main" id="{800E2A98-05E3-4D31-B1E2-902CAC200BF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8004" y="3850326"/>
            <a:ext cx="4095294" cy="2915473"/>
          </a:xfrm>
          <a:prstGeom prst="rect">
            <a:avLst/>
          </a:prstGeom>
        </p:spPr>
      </p:pic>
      <p:pic>
        <p:nvPicPr>
          <p:cNvPr id="6" name="Рисунок 5">
            <a:extLst>
              <a:ext uri="{FF2B5EF4-FFF2-40B4-BE49-F238E27FC236}">
                <a16:creationId xmlns:a16="http://schemas.microsoft.com/office/drawing/2014/main" id="{0314C43A-2C32-457B-8765-30F14AAD5D2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76025" y="3853034"/>
            <a:ext cx="2515976" cy="2924896"/>
          </a:xfrm>
          <a:prstGeom prst="rect">
            <a:avLst/>
          </a:prstGeom>
        </p:spPr>
      </p:pic>
      <p:sp>
        <p:nvSpPr>
          <p:cNvPr id="15" name="TextBox 14">
            <a:extLst>
              <a:ext uri="{FF2B5EF4-FFF2-40B4-BE49-F238E27FC236}">
                <a16:creationId xmlns:a16="http://schemas.microsoft.com/office/drawing/2014/main" id="{F19827F2-9ED9-48E4-BA1E-C509AF3E7437}"/>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7</a:t>
            </a:r>
          </a:p>
        </p:txBody>
      </p:sp>
    </p:spTree>
    <p:extLst>
      <p:ext uri="{BB962C8B-B14F-4D97-AF65-F5344CB8AC3E}">
        <p14:creationId xmlns:p14="http://schemas.microsoft.com/office/powerpoint/2010/main" val="2757514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2517366" y="147551"/>
            <a:ext cx="7157267" cy="646331"/>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СОЦІАЛЬНИЙ ЗАХИСТ</a:t>
            </a:r>
          </a:p>
        </p:txBody>
      </p:sp>
      <p:sp>
        <p:nvSpPr>
          <p:cNvPr id="8" name="Rectangle 3">
            <a:extLst>
              <a:ext uri="{FF2B5EF4-FFF2-40B4-BE49-F238E27FC236}">
                <a16:creationId xmlns:a16="http://schemas.microsoft.com/office/drawing/2014/main" id="{3881DC9F-407A-48D7-AC8D-6AE7BFF3248F}"/>
              </a:ext>
            </a:extLst>
          </p:cNvPr>
          <p:cNvSpPr txBox="1">
            <a:spLocks noChangeArrowheads="1"/>
          </p:cNvSpPr>
          <p:nvPr/>
        </p:nvSpPr>
        <p:spPr>
          <a:xfrm>
            <a:off x="8010525" y="1285875"/>
            <a:ext cx="3933825" cy="53625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endParaRPr lang="uk-UA" sz="1400" dirty="0">
              <a:solidFill>
                <a:schemeClr val="bg1"/>
              </a:solidFill>
              <a:latin typeface="Times New Roman" pitchFamily="18" charset="0"/>
              <a:cs typeface="Times New Roman" pitchFamily="18" charset="0"/>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328546" y="976751"/>
            <a:ext cx="11701257"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6B5DDBE-DCC8-48E1-99C9-2C13B3836782}"/>
              </a:ext>
            </a:extLst>
          </p:cNvPr>
          <p:cNvSpPr txBox="1"/>
          <p:nvPr/>
        </p:nvSpPr>
        <p:spPr>
          <a:xfrm>
            <a:off x="418194" y="1182583"/>
            <a:ext cx="11701852" cy="984885"/>
          </a:xfrm>
          <a:prstGeom prst="rect">
            <a:avLst/>
          </a:prstGeom>
          <a:noFill/>
        </p:spPr>
        <p:txBody>
          <a:bodyPr wrap="square">
            <a:spAutoFit/>
          </a:bodyPr>
          <a:lstStyle/>
          <a:p>
            <a:pPr marL="0" indent="0">
              <a:spcBef>
                <a:spcPts val="0"/>
              </a:spcBef>
              <a:buNone/>
            </a:pPr>
            <a:r>
              <a:rPr lang="ru-RU" sz="2000" b="1" dirty="0">
                <a:solidFill>
                  <a:schemeClr val="bg1"/>
                </a:solidFill>
                <a:cs typeface="Times New Roman" pitchFamily="18" charset="0"/>
              </a:rPr>
              <a:t>На </a:t>
            </a:r>
            <a:r>
              <a:rPr lang="uk-UA" sz="2000" b="1" dirty="0">
                <a:solidFill>
                  <a:schemeClr val="bg1"/>
                </a:solidFill>
                <a:cs typeface="Times New Roman" pitchFamily="18" charset="0"/>
              </a:rPr>
              <a:t>обслуговуванні у територіальному центрі </a:t>
            </a:r>
            <a:r>
              <a:rPr lang="uk-UA" sz="2000" b="1" u="sng" dirty="0">
                <a:solidFill>
                  <a:schemeClr val="bg1"/>
                </a:solidFill>
                <a:cs typeface="Times New Roman" pitchFamily="18" charset="0"/>
              </a:rPr>
              <a:t>1525 осіб </a:t>
            </a:r>
            <a:r>
              <a:rPr lang="uk-UA" sz="2000" b="1" dirty="0">
                <a:solidFill>
                  <a:schemeClr val="bg1"/>
                </a:solidFill>
                <a:cs typeface="Times New Roman" pitchFamily="18" charset="0"/>
              </a:rPr>
              <a:t>найбільш вразливих верст населення</a:t>
            </a:r>
            <a:r>
              <a:rPr lang="ru-RU" sz="2000" b="1" dirty="0">
                <a:solidFill>
                  <a:schemeClr val="bg1"/>
                </a:solidFill>
                <a:cs typeface="Times New Roman" pitchFamily="18" charset="0"/>
              </a:rPr>
              <a:t>. </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endParaRPr lang="uk-UA" sz="1800" b="1" dirty="0">
              <a:solidFill>
                <a:schemeClr val="bg1"/>
              </a:solidFill>
              <a:latin typeface="Times New Roman" pitchFamily="18" charset="0"/>
              <a:cs typeface="Times New Roman" pitchFamily="18" charset="0"/>
            </a:endParaRPr>
          </a:p>
        </p:txBody>
      </p:sp>
      <p:pic>
        <p:nvPicPr>
          <p:cNvPr id="3" name="Рисунок 2">
            <a:extLst>
              <a:ext uri="{FF2B5EF4-FFF2-40B4-BE49-F238E27FC236}">
                <a16:creationId xmlns:a16="http://schemas.microsoft.com/office/drawing/2014/main" id="{0F78470B-70BF-462A-8DFB-BF12E946F19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470934" y="1777023"/>
            <a:ext cx="3108039" cy="4788160"/>
          </a:xfrm>
          <a:prstGeom prst="rect">
            <a:avLst/>
          </a:prstGeom>
        </p:spPr>
      </p:pic>
      <p:pic>
        <p:nvPicPr>
          <p:cNvPr id="12" name="Рисунок 11">
            <a:extLst>
              <a:ext uri="{FF2B5EF4-FFF2-40B4-BE49-F238E27FC236}">
                <a16:creationId xmlns:a16="http://schemas.microsoft.com/office/drawing/2014/main" id="{3B7EF0B4-4844-4BE8-83A8-01F62C375F4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83" y="1787867"/>
            <a:ext cx="3335162" cy="4796117"/>
          </a:xfrm>
          <a:prstGeom prst="rect">
            <a:avLst/>
          </a:prstGeom>
        </p:spPr>
      </p:pic>
      <p:sp>
        <p:nvSpPr>
          <p:cNvPr id="13" name="TextBox 12">
            <a:extLst>
              <a:ext uri="{FF2B5EF4-FFF2-40B4-BE49-F238E27FC236}">
                <a16:creationId xmlns:a16="http://schemas.microsoft.com/office/drawing/2014/main" id="{444D510D-7448-45A6-8449-FA278E66A59F}"/>
              </a:ext>
            </a:extLst>
          </p:cNvPr>
          <p:cNvSpPr txBox="1"/>
          <p:nvPr/>
        </p:nvSpPr>
        <p:spPr>
          <a:xfrm>
            <a:off x="11318101" y="237522"/>
            <a:ext cx="626249" cy="523220"/>
          </a:xfrm>
          <a:prstGeom prst="rect">
            <a:avLst/>
          </a:prstGeom>
          <a:noFill/>
        </p:spPr>
        <p:txBody>
          <a:bodyPr wrap="square" rtlCol="0">
            <a:spAutoFit/>
          </a:bodyPr>
          <a:lstStyle/>
          <a:p>
            <a:r>
              <a:rPr lang="uk-UA" sz="2800" b="1" dirty="0">
                <a:solidFill>
                  <a:schemeClr val="bg1"/>
                </a:solidFill>
              </a:rPr>
              <a:t>8</a:t>
            </a:r>
          </a:p>
        </p:txBody>
      </p:sp>
      <p:pic>
        <p:nvPicPr>
          <p:cNvPr id="16" name="Рисунок 15">
            <a:extLst>
              <a:ext uri="{FF2B5EF4-FFF2-40B4-BE49-F238E27FC236}">
                <a16:creationId xmlns:a16="http://schemas.microsoft.com/office/drawing/2014/main" id="{895DB9AD-6E21-4556-88FF-268CC4D30E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50927" y="1742098"/>
            <a:ext cx="2722307" cy="4839656"/>
          </a:xfrm>
          <a:prstGeom prst="rect">
            <a:avLst/>
          </a:prstGeom>
        </p:spPr>
      </p:pic>
      <p:pic>
        <p:nvPicPr>
          <p:cNvPr id="17" name="Рисунок 16">
            <a:extLst>
              <a:ext uri="{FF2B5EF4-FFF2-40B4-BE49-F238E27FC236}">
                <a16:creationId xmlns:a16="http://schemas.microsoft.com/office/drawing/2014/main" id="{08BCDF40-B481-4BD6-B9C1-7D24F94322D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445188" y="1769066"/>
            <a:ext cx="2674858" cy="4829257"/>
          </a:xfrm>
          <a:prstGeom prst="rect">
            <a:avLst/>
          </a:prstGeom>
        </p:spPr>
      </p:pic>
    </p:spTree>
    <p:extLst>
      <p:ext uri="{BB962C8B-B14F-4D97-AF65-F5344CB8AC3E}">
        <p14:creationId xmlns:p14="http://schemas.microsoft.com/office/powerpoint/2010/main" val="903224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BE7A965-99F3-479C-8C1E-40C89DD3D58B}"/>
              </a:ext>
            </a:extLst>
          </p:cNvPr>
          <p:cNvSpPr txBox="1"/>
          <p:nvPr/>
        </p:nvSpPr>
        <p:spPr>
          <a:xfrm>
            <a:off x="-304671" y="135844"/>
            <a:ext cx="12568388" cy="1200329"/>
          </a:xfrm>
          <a:prstGeom prst="rect">
            <a:avLst/>
          </a:prstGeom>
          <a:noFill/>
          <a:ln>
            <a:noFill/>
          </a:ln>
          <a:effectLst>
            <a:glow>
              <a:schemeClr val="accent1">
                <a:alpha val="40000"/>
              </a:schemeClr>
            </a:glow>
            <a:outerShdw blurRad="50800" dir="5400000" algn="ctr" rotWithShape="0">
              <a:srgbClr val="000000">
                <a:alpha val="43137"/>
              </a:srgbClr>
            </a:outerShdw>
          </a:effectLst>
        </p:spPr>
        <p:txBody>
          <a:bodyPr wrap="square" rtlCol="0">
            <a:spAutoFit/>
          </a:bodyPr>
          <a:lstStyle/>
          <a:p>
            <a:pPr algn="ctr"/>
            <a:r>
              <a:rPr lang="uk-UA" sz="3600" b="1" kern="1800" spc="300" dirty="0">
                <a:solidFill>
                  <a:schemeClr val="bg1"/>
                </a:solidFill>
                <a:effectLst>
                  <a:outerShdw blurRad="50800" dist="50800" dir="5400000" algn="ctr" rotWithShape="0">
                    <a:srgbClr val="000000">
                      <a:alpha val="96000"/>
                    </a:srgbClr>
                  </a:outerShdw>
                </a:effectLst>
              </a:rPr>
              <a:t>  </a:t>
            </a:r>
            <a:r>
              <a:rPr lang="uk-UA" sz="3200" b="1" kern="1800" spc="300" dirty="0">
                <a:solidFill>
                  <a:schemeClr val="bg1"/>
                </a:solidFill>
                <a:effectLst>
                  <a:outerShdw blurRad="50800" dist="50800" dir="5400000" algn="ctr" rotWithShape="0">
                    <a:srgbClr val="000000">
                      <a:alpha val="96000"/>
                    </a:srgbClr>
                  </a:outerShdw>
                </a:effectLst>
              </a:rPr>
              <a:t>ЖИТЛОВА ПОЛІТИКА</a:t>
            </a:r>
          </a:p>
          <a:p>
            <a:pPr algn="ctr"/>
            <a:endParaRPr lang="uk-UA" sz="3600" b="1" kern="1800" spc="300" dirty="0">
              <a:solidFill>
                <a:schemeClr val="bg1"/>
              </a:solidFill>
              <a:effectLst>
                <a:outerShdw blurRad="50800" dist="50800" dir="5400000" algn="ctr" rotWithShape="0">
                  <a:srgbClr val="000000">
                    <a:alpha val="96000"/>
                  </a:srgbClr>
                </a:outerShdw>
              </a:effectLst>
            </a:endParaRPr>
          </a:p>
        </p:txBody>
      </p:sp>
      <p:cxnSp>
        <p:nvCxnSpPr>
          <p:cNvPr id="9" name="Пряма сполучна лінія 8">
            <a:extLst>
              <a:ext uri="{FF2B5EF4-FFF2-40B4-BE49-F238E27FC236}">
                <a16:creationId xmlns:a16="http://schemas.microsoft.com/office/drawing/2014/main" id="{D2F4A223-D83F-482A-A73F-A731A8460A37}"/>
              </a:ext>
            </a:extLst>
          </p:cNvPr>
          <p:cNvCxnSpPr>
            <a:cxnSpLocks/>
          </p:cNvCxnSpPr>
          <p:nvPr/>
        </p:nvCxnSpPr>
        <p:spPr>
          <a:xfrm>
            <a:off x="256185" y="944218"/>
            <a:ext cx="11776941" cy="0"/>
          </a:xfrm>
          <a:prstGeom prst="line">
            <a:avLst/>
          </a:prstGeom>
          <a:ln w="38100">
            <a:solidFill>
              <a:schemeClr val="accent1">
                <a:lumMod val="40000"/>
                <a:lumOff val="60000"/>
              </a:schemeClr>
            </a:solidFill>
            <a:headEnd w="lg" len="lg"/>
          </a:ln>
          <a:effectLst>
            <a:outerShdw blurRad="50800" dist="50800" dir="5400000" sx="1000" sy="1000" algn="ctr" rotWithShape="0">
              <a:srgbClr val="000000"/>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D78CAF9-8BCD-49BC-907C-6A31DBD1617E}"/>
              </a:ext>
            </a:extLst>
          </p:cNvPr>
          <p:cNvSpPr txBox="1"/>
          <p:nvPr/>
        </p:nvSpPr>
        <p:spPr>
          <a:xfrm>
            <a:off x="11579799" y="212789"/>
            <a:ext cx="453327" cy="523220"/>
          </a:xfrm>
          <a:prstGeom prst="rect">
            <a:avLst/>
          </a:prstGeom>
          <a:noFill/>
        </p:spPr>
        <p:txBody>
          <a:bodyPr wrap="square" rtlCol="0">
            <a:spAutoFit/>
          </a:bodyPr>
          <a:lstStyle/>
          <a:p>
            <a:r>
              <a:rPr lang="uk-UA" sz="2800" b="1" dirty="0">
                <a:solidFill>
                  <a:schemeClr val="bg1"/>
                </a:solidFill>
              </a:rPr>
              <a:t>9</a:t>
            </a:r>
          </a:p>
        </p:txBody>
      </p:sp>
      <p:sp>
        <p:nvSpPr>
          <p:cNvPr id="11" name="Rectangle 3">
            <a:extLst>
              <a:ext uri="{FF2B5EF4-FFF2-40B4-BE49-F238E27FC236}">
                <a16:creationId xmlns:a16="http://schemas.microsoft.com/office/drawing/2014/main" id="{4B7433C1-0FEC-48A9-892E-4D6B45064BDB}"/>
              </a:ext>
            </a:extLst>
          </p:cNvPr>
          <p:cNvSpPr txBox="1">
            <a:spLocks noChangeArrowheads="1"/>
          </p:cNvSpPr>
          <p:nvPr/>
        </p:nvSpPr>
        <p:spPr>
          <a:xfrm>
            <a:off x="6015382" y="1031373"/>
            <a:ext cx="5945743" cy="43547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ru-RU" sz="2000" b="1" dirty="0">
                <a:solidFill>
                  <a:schemeClr val="bg1"/>
                </a:solidFill>
                <a:cs typeface="Times New Roman" pitchFamily="18" charset="0"/>
              </a:rPr>
              <a:t> ●  Протягом 2021 року </a:t>
            </a:r>
            <a:r>
              <a:rPr lang="ru-RU" sz="2000" b="1" dirty="0" err="1">
                <a:solidFill>
                  <a:schemeClr val="bg1"/>
                </a:solidFill>
                <a:cs typeface="Times New Roman" pitchFamily="18" charset="0"/>
              </a:rPr>
              <a:t>здійснено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розподіл</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вільної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житлової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площі</a:t>
            </a:r>
            <a:r>
              <a:rPr lang="ru-RU" sz="2000" b="1" dirty="0">
                <a:solidFill>
                  <a:schemeClr val="bg1"/>
                </a:solidFill>
                <a:cs typeface="Times New Roman" pitchFamily="18" charset="0"/>
              </a:rPr>
              <a:t> у </a:t>
            </a:r>
            <a:r>
              <a:rPr lang="ru-RU" sz="2000" b="1" dirty="0" err="1">
                <a:solidFill>
                  <a:schemeClr val="bg1"/>
                </a:solidFill>
                <a:cs typeface="Times New Roman" pitchFamily="18" charset="0"/>
              </a:rPr>
              <a:t>гуртожитках</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комунальної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власності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територіальної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громади</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міста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Зокрема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житлову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площу</a:t>
            </a:r>
            <a:r>
              <a:rPr lang="ru-RU" sz="2000" b="1" dirty="0">
                <a:solidFill>
                  <a:schemeClr val="bg1"/>
                </a:solidFill>
                <a:cs typeface="Times New Roman" pitchFamily="18" charset="0"/>
              </a:rPr>
              <a:t> у </a:t>
            </a:r>
            <a:r>
              <a:rPr lang="ru-RU" sz="2000" b="1" dirty="0" err="1">
                <a:solidFill>
                  <a:schemeClr val="bg1"/>
                </a:solidFill>
                <a:cs typeface="Times New Roman" pitchFamily="18" charset="0"/>
              </a:rPr>
              <a:t>гуртожитку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було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надано</a:t>
            </a:r>
            <a:r>
              <a:rPr lang="ru-RU" sz="2000" b="1" dirty="0">
                <a:solidFill>
                  <a:schemeClr val="bg1"/>
                </a:solidFill>
                <a:cs typeface="Times New Roman" pitchFamily="18" charset="0"/>
              </a:rPr>
              <a:t> в </a:t>
            </a:r>
            <a:r>
              <a:rPr lang="ru-RU" sz="2000" b="1" dirty="0" err="1">
                <a:solidFill>
                  <a:schemeClr val="bg1"/>
                </a:solidFill>
                <a:cs typeface="Times New Roman" pitchFamily="18" charset="0"/>
              </a:rPr>
              <a:t>користування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лікарю</a:t>
            </a:r>
            <a:r>
              <a:rPr lang="ru-RU" sz="2000" b="1" dirty="0">
                <a:solidFill>
                  <a:schemeClr val="bg1"/>
                </a:solidFill>
                <a:cs typeface="Times New Roman" pitchFamily="18" charset="0"/>
              </a:rPr>
              <a:t> акушер-</a:t>
            </a:r>
            <a:r>
              <a:rPr lang="ru-RU" sz="2000" b="1" dirty="0" err="1">
                <a:solidFill>
                  <a:schemeClr val="bg1"/>
                </a:solidFill>
                <a:cs typeface="Times New Roman" pitchFamily="18" charset="0"/>
              </a:rPr>
              <a:t>гінекологу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Комунального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підприємства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Славутська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міська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лікарня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ім</a:t>
            </a:r>
            <a:r>
              <a:rPr lang="ru-RU" sz="2000" b="1" dirty="0">
                <a:solidFill>
                  <a:schemeClr val="bg1"/>
                </a:solidFill>
                <a:cs typeface="Times New Roman" pitchFamily="18" charset="0"/>
              </a:rPr>
              <a:t>. Ф. М. Михайлова». </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Відділом</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приватизації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житла</a:t>
            </a:r>
            <a:r>
              <a:rPr lang="ru-RU" sz="2000" b="1" dirty="0">
                <a:solidFill>
                  <a:schemeClr val="bg1"/>
                </a:solidFill>
                <a:cs typeface="Times New Roman" pitchFamily="18" charset="0"/>
              </a:rPr>
              <a:t> та </a:t>
            </a:r>
            <a:r>
              <a:rPr lang="ru-RU" sz="2000" b="1" dirty="0" err="1">
                <a:solidFill>
                  <a:schemeClr val="bg1"/>
                </a:solidFill>
                <a:cs typeface="Times New Roman" pitchFamily="18" charset="0"/>
              </a:rPr>
              <a:t>комунального</a:t>
            </a:r>
            <a:r>
              <a:rPr lang="ru-RU" sz="2000" b="1" dirty="0">
                <a:solidFill>
                  <a:schemeClr val="bg1"/>
                </a:solidFill>
                <a:cs typeface="Times New Roman" pitchFamily="18" charset="0"/>
              </a:rPr>
              <a:t> майна видано 2 </a:t>
            </a:r>
            <a:r>
              <a:rPr lang="ru-RU" sz="2000" b="1" dirty="0" err="1">
                <a:solidFill>
                  <a:schemeClr val="bg1"/>
                </a:solidFill>
                <a:cs typeface="Times New Roman" pitchFamily="18" charset="0"/>
              </a:rPr>
              <a:t>ордери</a:t>
            </a:r>
            <a:r>
              <a:rPr lang="ru-RU" sz="2000" b="1" dirty="0">
                <a:solidFill>
                  <a:schemeClr val="bg1"/>
                </a:solidFill>
                <a:cs typeface="Times New Roman" pitchFamily="18" charset="0"/>
              </a:rPr>
              <a:t> з </a:t>
            </a:r>
            <a:r>
              <a:rPr lang="ru-RU" sz="2000" b="1" dirty="0" err="1">
                <a:solidFill>
                  <a:schemeClr val="bg1"/>
                </a:solidFill>
                <a:cs typeface="Times New Roman" pitchFamily="18" charset="0"/>
              </a:rPr>
              <a:t>відміткою</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службовий</a:t>
            </a:r>
            <a:r>
              <a:rPr lang="ru-RU" sz="2000" b="1" dirty="0">
                <a:solidFill>
                  <a:schemeClr val="bg1"/>
                </a:solidFill>
                <a:cs typeface="Times New Roman" pitchFamily="18" charset="0"/>
              </a:rPr>
              <a:t>» та 1 ордер на </a:t>
            </a:r>
            <a:r>
              <a:rPr lang="ru-RU" sz="2000" b="1" dirty="0" err="1">
                <a:solidFill>
                  <a:schemeClr val="bg1"/>
                </a:solidFill>
                <a:cs typeface="Times New Roman" pitchFamily="18" charset="0"/>
              </a:rPr>
              <a:t>постійну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житлову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площу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відомчого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житлового</a:t>
            </a:r>
            <a:r>
              <a:rPr lang="ru-RU" sz="2000" b="1" dirty="0">
                <a:solidFill>
                  <a:schemeClr val="bg1"/>
                </a:solidFill>
                <a:cs typeface="Times New Roman" pitchFamily="18" charset="0"/>
              </a:rPr>
              <a:t> фонду для </a:t>
            </a:r>
            <a:r>
              <a:rPr lang="ru-RU" sz="2000" b="1" dirty="0" err="1">
                <a:solidFill>
                  <a:schemeClr val="bg1"/>
                </a:solidFill>
                <a:cs typeface="Times New Roman" pitchFamily="18" charset="0"/>
              </a:rPr>
              <a:t>вселення</a:t>
            </a:r>
            <a:r>
              <a:rPr lang="ru-RU" sz="2000" b="1" dirty="0">
                <a:solidFill>
                  <a:schemeClr val="bg1"/>
                </a:solidFill>
                <a:cs typeface="Times New Roman" pitchFamily="18" charset="0"/>
              </a:rPr>
              <a:t> у </a:t>
            </a:r>
            <a:r>
              <a:rPr lang="ru-RU" sz="2000" b="1" dirty="0" err="1">
                <a:solidFill>
                  <a:schemeClr val="bg1"/>
                </a:solidFill>
                <a:cs typeface="Times New Roman" pitchFamily="18" charset="0"/>
              </a:rPr>
              <a:t>надані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житлові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приміщення</a:t>
            </a:r>
            <a:r>
              <a:rPr lang="ru-RU" sz="2000" b="1" dirty="0">
                <a:solidFill>
                  <a:schemeClr val="bg1"/>
                </a:solidFill>
                <a:cs typeface="Times New Roman" pitchFamily="18" charset="0"/>
              </a:rPr>
              <a:t>.</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Станом на 01.01.2022 року на квартирному </a:t>
            </a:r>
            <a:r>
              <a:rPr lang="ru-RU" sz="2000" b="1" dirty="0" err="1">
                <a:solidFill>
                  <a:schemeClr val="bg1"/>
                </a:solidFill>
                <a:cs typeface="Times New Roman" pitchFamily="18" charset="0"/>
              </a:rPr>
              <a:t>обліку</a:t>
            </a:r>
            <a:r>
              <a:rPr lang="ru-RU" sz="2000" b="1" dirty="0">
                <a:solidFill>
                  <a:schemeClr val="bg1"/>
                </a:solidFill>
                <a:cs typeface="Times New Roman" pitchFamily="18" charset="0"/>
              </a:rPr>
              <a:t> у </a:t>
            </a:r>
            <a:r>
              <a:rPr lang="ru-RU" sz="2000" b="1" dirty="0" err="1">
                <a:solidFill>
                  <a:schemeClr val="bg1"/>
                </a:solidFill>
                <a:cs typeface="Times New Roman" pitchFamily="18" charset="0"/>
              </a:rPr>
              <a:t>виконавчому</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комітеті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Славутської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міської</a:t>
            </a:r>
            <a:r>
              <a:rPr lang="ru-RU" sz="2000" b="1" dirty="0">
                <a:solidFill>
                  <a:schemeClr val="bg1"/>
                </a:solidFill>
                <a:cs typeface="Times New Roman" pitchFamily="18" charset="0"/>
              </a:rPr>
              <a:t> ради на </a:t>
            </a:r>
            <a:r>
              <a:rPr lang="ru-RU" sz="2000" b="1" dirty="0" err="1">
                <a:solidFill>
                  <a:schemeClr val="bg1"/>
                </a:solidFill>
                <a:cs typeface="Times New Roman" pitchFamily="18" charset="0"/>
              </a:rPr>
              <a:t>одержання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жилої</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площі</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перебуває</a:t>
            </a:r>
            <a:r>
              <a:rPr lang="ru-RU" sz="2000" b="1" dirty="0">
                <a:solidFill>
                  <a:schemeClr val="bg1"/>
                </a:solidFill>
                <a:cs typeface="Times New Roman" pitchFamily="18" charset="0"/>
              </a:rPr>
              <a:t> 234 </a:t>
            </a:r>
            <a:r>
              <a:rPr lang="ru-RU" sz="2000" b="1" dirty="0" err="1">
                <a:solidFill>
                  <a:schemeClr val="bg1"/>
                </a:solidFill>
                <a:cs typeface="Times New Roman" pitchFamily="18" charset="0"/>
              </a:rPr>
              <a:t>сім’ї</a:t>
            </a:r>
            <a:r>
              <a:rPr lang="ru-RU" sz="2000" b="1" dirty="0">
                <a:solidFill>
                  <a:schemeClr val="bg1"/>
                </a:solidFill>
                <a:cs typeface="Times New Roman" pitchFamily="18" charset="0"/>
              </a:rPr>
              <a:t>, з них правом </a:t>
            </a:r>
            <a:r>
              <a:rPr lang="ru-RU" sz="2000" b="1" dirty="0" err="1">
                <a:solidFill>
                  <a:schemeClr val="bg1"/>
                </a:solidFill>
                <a:cs typeface="Times New Roman" pitchFamily="18" charset="0"/>
              </a:rPr>
              <a:t>першочергового</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одержання</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житла</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користуються</a:t>
            </a:r>
            <a:r>
              <a:rPr lang="ru-RU" sz="2000" b="1" dirty="0">
                <a:solidFill>
                  <a:schemeClr val="bg1"/>
                </a:solidFill>
                <a:cs typeface="Times New Roman" pitchFamily="18" charset="0"/>
              </a:rPr>
              <a:t> 111 </a:t>
            </a:r>
            <a:r>
              <a:rPr lang="ru-RU" sz="2000" b="1" dirty="0" err="1">
                <a:solidFill>
                  <a:schemeClr val="bg1"/>
                </a:solidFill>
                <a:cs typeface="Times New Roman" pitchFamily="18" charset="0"/>
              </a:rPr>
              <a:t>сімей</a:t>
            </a:r>
            <a:r>
              <a:rPr lang="ru-RU" sz="2000" b="1" dirty="0">
                <a:solidFill>
                  <a:schemeClr val="bg1"/>
                </a:solidFill>
                <a:cs typeface="Times New Roman" pitchFamily="18" charset="0"/>
              </a:rPr>
              <a:t>, </a:t>
            </a:r>
            <a:r>
              <a:rPr lang="ru-RU" sz="2000" b="1" dirty="0" err="1">
                <a:solidFill>
                  <a:schemeClr val="bg1"/>
                </a:solidFill>
                <a:cs typeface="Times New Roman" pitchFamily="18" charset="0"/>
              </a:rPr>
              <a:t>позачергового</a:t>
            </a:r>
            <a:r>
              <a:rPr lang="ru-RU" sz="2000" b="1" dirty="0">
                <a:solidFill>
                  <a:schemeClr val="bg1"/>
                </a:solidFill>
                <a:cs typeface="Times New Roman" pitchFamily="18" charset="0"/>
              </a:rPr>
              <a:t> – 63 </a:t>
            </a:r>
            <a:r>
              <a:rPr lang="ru-RU" sz="2000" b="1" dirty="0" err="1">
                <a:solidFill>
                  <a:schemeClr val="bg1"/>
                </a:solidFill>
                <a:cs typeface="Times New Roman" pitchFamily="18" charset="0"/>
              </a:rPr>
              <a:t>сімей</a:t>
            </a:r>
            <a:r>
              <a:rPr lang="ru-RU" sz="2000" b="1" dirty="0">
                <a:solidFill>
                  <a:schemeClr val="bg1"/>
                </a:solidFill>
                <a:cs typeface="Times New Roman" pitchFamily="18" charset="0"/>
              </a:rPr>
              <a:t>.</a:t>
            </a:r>
          </a:p>
          <a:p>
            <a:pPr marL="0" indent="0">
              <a:spcBef>
                <a:spcPts val="0"/>
              </a:spcBef>
              <a:buNone/>
            </a:pPr>
            <a:endParaRPr lang="ru-RU" sz="2000" b="1" dirty="0">
              <a:solidFill>
                <a:schemeClr val="bg1"/>
              </a:solidFill>
              <a:cs typeface="Times New Roman" pitchFamily="18" charset="0"/>
            </a:endParaRPr>
          </a:p>
          <a:p>
            <a:pPr marL="0" indent="0">
              <a:spcBef>
                <a:spcPts val="0"/>
              </a:spcBef>
              <a:buNone/>
            </a:pPr>
            <a:r>
              <a:rPr lang="ru-RU" sz="2000" b="1" dirty="0">
                <a:solidFill>
                  <a:schemeClr val="bg1"/>
                </a:solidFill>
                <a:cs typeface="Times New Roman" pitchFamily="18" charset="0"/>
              </a:rPr>
              <a:t>     </a:t>
            </a:r>
          </a:p>
        </p:txBody>
      </p:sp>
      <p:pic>
        <p:nvPicPr>
          <p:cNvPr id="1026" name="Picture 2" descr="Орендуємо житло: 12 запитань, які потрібно обов&amp;#39;язково поставити власнику  квартири">
            <a:extLst>
              <a:ext uri="{FF2B5EF4-FFF2-40B4-BE49-F238E27FC236}">
                <a16:creationId xmlns:a16="http://schemas.microsoft.com/office/drawing/2014/main" id="{F7FDF43D-77F8-46E4-B01D-FF9CB31E54AA}"/>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58874" y="1516411"/>
            <a:ext cx="5757832" cy="4186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9661206"/>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Офіс">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Офіс">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Офіс">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4664</TotalTime>
  <Words>6866</Words>
  <Application>Microsoft Office PowerPoint</Application>
  <PresentationFormat>Широкий екран</PresentationFormat>
  <Paragraphs>793</Paragraphs>
  <Slides>68</Slides>
  <Notes>17</Notes>
  <HiddenSlides>0</HiddenSlides>
  <MMClips>0</MMClips>
  <ScaleCrop>false</ScaleCrop>
  <HeadingPairs>
    <vt:vector size="6" baseType="variant">
      <vt:variant>
        <vt:lpstr>Використані шрифти</vt:lpstr>
      </vt:variant>
      <vt:variant>
        <vt:i4>5</vt:i4>
      </vt:variant>
      <vt:variant>
        <vt:lpstr>Тема</vt:lpstr>
      </vt:variant>
      <vt:variant>
        <vt:i4>1</vt:i4>
      </vt:variant>
      <vt:variant>
        <vt:lpstr>Заголовки слайдів</vt:lpstr>
      </vt:variant>
      <vt:variant>
        <vt:i4>68</vt:i4>
      </vt:variant>
    </vt:vector>
  </HeadingPairs>
  <TitlesOfParts>
    <vt:vector size="74" baseType="lpstr">
      <vt:lpstr>Arial</vt:lpstr>
      <vt:lpstr>Arial Narrow</vt:lpstr>
      <vt:lpstr>Calibri</vt:lpstr>
      <vt:lpstr>Calibri Light</vt:lpstr>
      <vt:lpstr>Times New Roman</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Людмила Чумак</dc:creator>
  <cp:lastModifiedBy>d1ma</cp:lastModifiedBy>
  <cp:revision>992</cp:revision>
  <cp:lastPrinted>2022-01-27T11:28:10Z</cp:lastPrinted>
  <dcterms:created xsi:type="dcterms:W3CDTF">2021-09-21T06:54:41Z</dcterms:created>
  <dcterms:modified xsi:type="dcterms:W3CDTF">2022-02-08T08:26:36Z</dcterms:modified>
</cp:coreProperties>
</file>